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516" r:id="rId5"/>
    <p:sldId id="500" r:id="rId6"/>
    <p:sldId id="501" r:id="rId7"/>
    <p:sldId id="502" r:id="rId8"/>
    <p:sldId id="503" r:id="rId9"/>
    <p:sldId id="504" r:id="rId10"/>
    <p:sldId id="506" r:id="rId11"/>
    <p:sldId id="505" r:id="rId12"/>
    <p:sldId id="507" r:id="rId13"/>
    <p:sldId id="514" r:id="rId14"/>
    <p:sldId id="515" r:id="rId15"/>
    <p:sldId id="509" r:id="rId16"/>
    <p:sldId id="517" r:id="rId17"/>
    <p:sldId id="5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08" userDrawn="1">
          <p15:clr>
            <a:srgbClr val="A4A3A4"/>
          </p15:clr>
        </p15:guide>
        <p15:guide id="4" orient="horz" pos="2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03"/>
    <a:srgbClr val="A3EBF6"/>
    <a:srgbClr val="7877AD"/>
    <a:srgbClr val="FF84A2"/>
    <a:srgbClr val="FF3264"/>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p:restoredTop sz="94626"/>
  </p:normalViewPr>
  <p:slideViewPr>
    <p:cSldViewPr snapToGrid="0">
      <p:cViewPr>
        <p:scale>
          <a:sx n="110" d="100"/>
          <a:sy n="110" d="100"/>
        </p:scale>
        <p:origin x="68" y="-749"/>
      </p:cViewPr>
      <p:guideLst>
        <p:guide orient="horz" pos="2160"/>
        <p:guide pos="3840"/>
        <p:guide orient="horz" pos="1608"/>
        <p:guide orient="horz" pos="23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17708-9394-F445-B319-B8701C3E5675}"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16E9E-6753-B94A-8A42-D8D150985A3F}" type="slidenum">
              <a:rPr lang="en-US" smtClean="0"/>
              <a:t>‹#›</a:t>
            </a:fld>
            <a:endParaRPr lang="en-US"/>
          </a:p>
        </p:txBody>
      </p:sp>
    </p:spTree>
    <p:extLst>
      <p:ext uri="{BB962C8B-B14F-4D97-AF65-F5344CB8AC3E}">
        <p14:creationId xmlns:p14="http://schemas.microsoft.com/office/powerpoint/2010/main" val="36320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1</a:t>
            </a:fld>
            <a:endParaRPr lang="en-US"/>
          </a:p>
        </p:txBody>
      </p:sp>
    </p:spTree>
    <p:extLst>
      <p:ext uri="{BB962C8B-B14F-4D97-AF65-F5344CB8AC3E}">
        <p14:creationId xmlns:p14="http://schemas.microsoft.com/office/powerpoint/2010/main" val="182107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2</a:t>
            </a:fld>
            <a:endParaRPr lang="en-US"/>
          </a:p>
        </p:txBody>
      </p:sp>
    </p:spTree>
    <p:extLst>
      <p:ext uri="{BB962C8B-B14F-4D97-AF65-F5344CB8AC3E}">
        <p14:creationId xmlns:p14="http://schemas.microsoft.com/office/powerpoint/2010/main" val="222371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5</a:t>
            </a:fld>
            <a:endParaRPr lang="en-US"/>
          </a:p>
        </p:txBody>
      </p:sp>
    </p:spTree>
    <p:extLst>
      <p:ext uri="{BB962C8B-B14F-4D97-AF65-F5344CB8AC3E}">
        <p14:creationId xmlns:p14="http://schemas.microsoft.com/office/powerpoint/2010/main" val="418880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6</a:t>
            </a:fld>
            <a:endParaRPr lang="en-US"/>
          </a:p>
        </p:txBody>
      </p:sp>
    </p:spTree>
    <p:extLst>
      <p:ext uri="{BB962C8B-B14F-4D97-AF65-F5344CB8AC3E}">
        <p14:creationId xmlns:p14="http://schemas.microsoft.com/office/powerpoint/2010/main" val="30846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8</a:t>
            </a:fld>
            <a:endParaRPr lang="en-US"/>
          </a:p>
        </p:txBody>
      </p:sp>
    </p:spTree>
    <p:extLst>
      <p:ext uri="{BB962C8B-B14F-4D97-AF65-F5344CB8AC3E}">
        <p14:creationId xmlns:p14="http://schemas.microsoft.com/office/powerpoint/2010/main" val="3379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9</a:t>
            </a:fld>
            <a:endParaRPr lang="en-US"/>
          </a:p>
        </p:txBody>
      </p:sp>
    </p:spTree>
    <p:extLst>
      <p:ext uri="{BB962C8B-B14F-4D97-AF65-F5344CB8AC3E}">
        <p14:creationId xmlns:p14="http://schemas.microsoft.com/office/powerpoint/2010/main" val="248406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16E9E-6753-B94A-8A42-D8D150985A3F}" type="slidenum">
              <a:rPr lang="en-US" smtClean="0"/>
              <a:t>13</a:t>
            </a:fld>
            <a:endParaRPr lang="en-US"/>
          </a:p>
        </p:txBody>
      </p:sp>
    </p:spTree>
    <p:extLst>
      <p:ext uri="{BB962C8B-B14F-4D97-AF65-F5344CB8AC3E}">
        <p14:creationId xmlns:p14="http://schemas.microsoft.com/office/powerpoint/2010/main" val="142601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C347-7AB4-C14F-A563-E68661122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6DEF4-4760-D843-856E-9F54827BB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84381-7BB3-8447-9232-A228D4477A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76C9A8-74EE-9B49-AD77-719058913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C6698-AC9E-1E40-9286-45C5F38EFBF0}"/>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182287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3357-514B-3F43-B362-3409F2903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23AD1-4BC2-F148-9C71-6165D0A1A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27FD9-0EDF-F946-8B02-655BD8CC3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DC958-83EA-1B4C-B580-F490113E40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34F9EC-310E-2D44-B95B-F580228B2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3B70B-C76D-9440-BD97-A8B523DA5AD8}"/>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176889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32C9-0D89-3149-82D5-4D6DBC677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8F98F-FAD3-6F41-AD76-54935B1BA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AE44D-E7EA-7B46-8AB8-E0EF336F5DF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BACE0A-E3CC-8344-B0CA-AB8754818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986B4-4020-EC41-B79E-0F6780F4CA86}"/>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292102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03D69-9BE2-6741-B17B-1E4FCE6774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80465A-EFE8-6D40-AFDD-1D3812A63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D33F0-C1D9-DE45-A11F-0FD4C43776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7BBBD5-92B7-564F-B598-26B562EC8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0A152-B823-DB4B-8760-1ACA09F8532A}"/>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32335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1.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167E6FD1-1BAF-4D06-862F-B9B72EC0F7BC}"/>
              </a:ext>
            </a:extLst>
          </p:cNvPr>
          <p:cNvSpPr>
            <a:spLocks noGrp="1"/>
          </p:cNvSpPr>
          <p:nvPr>
            <p:ph type="pic" sz="quarter" idx="10" hasCustomPrompt="1"/>
          </p:nvPr>
        </p:nvSpPr>
        <p:spPr>
          <a:xfrm>
            <a:off x="6672263" y="800099"/>
            <a:ext cx="4752975" cy="5257801"/>
          </a:xfrm>
          <a:prstGeom prst="rect">
            <a:avLst/>
          </a:prstGeom>
          <a:solidFill>
            <a:schemeClr val="tx1"/>
          </a:solidFill>
        </p:spPr>
        <p:txBody>
          <a:bodyPr/>
          <a:lstStyle>
            <a:lvl1pPr marL="0" indent="0" algn="ctr">
              <a:buNone/>
              <a:defRPr sz="2400"/>
            </a:lvl1pPr>
          </a:lstStyle>
          <a:p>
            <a:r>
              <a:rPr lang="fr-FR"/>
              <a:t>	</a:t>
            </a:r>
          </a:p>
          <a:p>
            <a:endParaRPr lang="fr-FR"/>
          </a:p>
          <a:p>
            <a:endParaRPr lang="fr-FR"/>
          </a:p>
          <a:p>
            <a:endParaRPr lang="fr-FR"/>
          </a:p>
          <a:p>
            <a:r>
              <a:rPr lang="fr-FR"/>
              <a:t>PICTURE</a:t>
            </a:r>
          </a:p>
        </p:txBody>
      </p:sp>
      <p:sp>
        <p:nvSpPr>
          <p:cNvPr id="2" name="Slide Number Placeholder 1">
            <a:extLst>
              <a:ext uri="{FF2B5EF4-FFF2-40B4-BE49-F238E27FC236}">
                <a16:creationId xmlns:a16="http://schemas.microsoft.com/office/drawing/2014/main" id="{E9471F84-5AB9-C740-8B59-623582B0B66D}"/>
              </a:ext>
            </a:extLst>
          </p:cNvPr>
          <p:cNvSpPr>
            <a:spLocks noGrp="1"/>
          </p:cNvSpPr>
          <p:nvPr>
            <p:ph type="sldNum" sz="quarter" idx="11"/>
          </p:nvPr>
        </p:nvSpPr>
        <p:spPr/>
        <p:txBody>
          <a:bodyPr/>
          <a:lstStyle/>
          <a:p>
            <a:fld id="{B345F271-CDEB-544D-9424-5A654C5542C8}" type="slidenum">
              <a:rPr lang="en-US" smtClean="0"/>
              <a:pPr/>
              <a:t>‹#›</a:t>
            </a:fld>
            <a:endParaRPr lang="en-US"/>
          </a:p>
        </p:txBody>
      </p:sp>
    </p:spTree>
    <p:extLst>
      <p:ext uri="{BB962C8B-B14F-4D97-AF65-F5344CB8AC3E}">
        <p14:creationId xmlns:p14="http://schemas.microsoft.com/office/powerpoint/2010/main" val="251316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n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5316538" y="805814"/>
            <a:ext cx="6875462" cy="5246372"/>
          </a:xfrm>
          <a:prstGeom prst="rect">
            <a:avLst/>
          </a:prstGeom>
          <a:solidFill>
            <a:schemeClr val="tx1"/>
          </a:solidFill>
        </p:spPr>
        <p:txBody>
          <a:bodyPr/>
          <a:lstStyle>
            <a:lvl1pPr marL="0" indent="0" algn="ctr">
              <a:buNone/>
              <a:defRPr sz="2400"/>
            </a:lvl1pPr>
          </a:lstStyle>
          <a:p>
            <a:r>
              <a:rPr lang="fr-FR"/>
              <a:t>	</a:t>
            </a:r>
          </a:p>
          <a:p>
            <a:endParaRPr lang="fr-FR"/>
          </a:p>
          <a:p>
            <a:endParaRPr lang="fr-FR"/>
          </a:p>
          <a:p>
            <a:endParaRPr lang="fr-FR"/>
          </a:p>
          <a:p>
            <a:r>
              <a:rPr lang="fr-FR"/>
              <a:t>PICTURE</a:t>
            </a:r>
          </a:p>
        </p:txBody>
      </p:sp>
      <p:sp>
        <p:nvSpPr>
          <p:cNvPr id="2" name="Slide Number Placeholder 1">
            <a:extLst>
              <a:ext uri="{FF2B5EF4-FFF2-40B4-BE49-F238E27FC236}">
                <a16:creationId xmlns:a16="http://schemas.microsoft.com/office/drawing/2014/main" id="{21534809-B5DB-AF4A-BE30-6361BD3CD3D4}"/>
              </a:ext>
            </a:extLst>
          </p:cNvPr>
          <p:cNvSpPr>
            <a:spLocks noGrp="1"/>
          </p:cNvSpPr>
          <p:nvPr>
            <p:ph type="sldNum" sz="quarter" idx="11"/>
          </p:nvPr>
        </p:nvSpPr>
        <p:spPr/>
        <p:txBody>
          <a:bodyPr/>
          <a:lstStyle/>
          <a:p>
            <a:fld id="{B345F271-CDEB-544D-9424-5A654C5542C8}" type="slidenum">
              <a:rPr lang="en-US" smtClean="0"/>
              <a:pPr/>
              <a:t>‹#›</a:t>
            </a:fld>
            <a:endParaRPr lang="en-US"/>
          </a:p>
        </p:txBody>
      </p:sp>
    </p:spTree>
    <p:extLst>
      <p:ext uri="{BB962C8B-B14F-4D97-AF65-F5344CB8AC3E}">
        <p14:creationId xmlns:p14="http://schemas.microsoft.com/office/powerpoint/2010/main" val="206673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A1C691-2893-C444-B9DC-C68FC184C0C7}"/>
              </a:ext>
            </a:extLst>
          </p:cNvPr>
          <p:cNvSpPr>
            <a:spLocks noGrp="1"/>
          </p:cNvSpPr>
          <p:nvPr>
            <p:ph type="sldNum" sz="quarter" idx="10"/>
          </p:nvPr>
        </p:nvSpPr>
        <p:spPr/>
        <p:txBody>
          <a:bodyPr/>
          <a:lstStyle/>
          <a:p>
            <a:fld id="{B345F271-CDEB-544D-9424-5A654C5542C8}" type="slidenum">
              <a:rPr lang="en-US" smtClean="0"/>
              <a:pPr/>
              <a:t>‹#›</a:t>
            </a:fld>
            <a:endParaRPr lang="en-US"/>
          </a:p>
        </p:txBody>
      </p:sp>
    </p:spTree>
    <p:extLst>
      <p:ext uri="{BB962C8B-B14F-4D97-AF65-F5344CB8AC3E}">
        <p14:creationId xmlns:p14="http://schemas.microsoft.com/office/powerpoint/2010/main" val="407267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enu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3048000" y="3428999"/>
            <a:ext cx="9144000" cy="3428999"/>
          </a:xfrm>
          <a:prstGeom prst="rect">
            <a:avLst/>
          </a:prstGeom>
          <a:solidFill>
            <a:schemeClr val="tx1"/>
          </a:solidFill>
        </p:spPr>
        <p:txBody>
          <a:bodyPr/>
          <a:lstStyle>
            <a:lvl1pPr marL="0" indent="0" algn="ctr">
              <a:buNone/>
              <a:defRPr sz="2400"/>
            </a:lvl1pPr>
          </a:lstStyle>
          <a:p>
            <a:r>
              <a:rPr lang="fr-FR"/>
              <a:t>	</a:t>
            </a:r>
          </a:p>
          <a:p>
            <a:endParaRPr lang="fr-FR"/>
          </a:p>
          <a:p>
            <a:endParaRPr lang="fr-FR"/>
          </a:p>
          <a:p>
            <a:endParaRPr lang="fr-FR"/>
          </a:p>
          <a:p>
            <a:r>
              <a:rPr lang="fr-FR"/>
              <a:t>PICTURE</a:t>
            </a:r>
          </a:p>
        </p:txBody>
      </p:sp>
      <p:sp>
        <p:nvSpPr>
          <p:cNvPr id="2" name="Slide Number Placeholder 1">
            <a:extLst>
              <a:ext uri="{FF2B5EF4-FFF2-40B4-BE49-F238E27FC236}">
                <a16:creationId xmlns:a16="http://schemas.microsoft.com/office/drawing/2014/main" id="{4B49A71B-EADC-9A45-9A1F-58C71A1BF283}"/>
              </a:ext>
            </a:extLst>
          </p:cNvPr>
          <p:cNvSpPr>
            <a:spLocks noGrp="1"/>
          </p:cNvSpPr>
          <p:nvPr>
            <p:ph type="sldNum" sz="quarter" idx="11"/>
          </p:nvPr>
        </p:nvSpPr>
        <p:spPr/>
        <p:txBody>
          <a:bodyPr/>
          <a:lstStyle/>
          <a:p>
            <a:fld id="{B345F271-CDEB-544D-9424-5A654C5542C8}" type="slidenum">
              <a:rPr lang="en-US" smtClean="0"/>
              <a:pPr/>
              <a:t>‹#›</a:t>
            </a:fld>
            <a:endParaRPr lang="en-US"/>
          </a:p>
        </p:txBody>
      </p:sp>
    </p:spTree>
    <p:extLst>
      <p:ext uri="{BB962C8B-B14F-4D97-AF65-F5344CB8AC3E}">
        <p14:creationId xmlns:p14="http://schemas.microsoft.com/office/powerpoint/2010/main" val="777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ood mornin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800098"/>
            <a:ext cx="5329238" cy="5257801"/>
          </a:xfrm>
          <a:prstGeom prst="rect">
            <a:avLst/>
          </a:prstGeom>
          <a:solidFill>
            <a:schemeClr val="tx1"/>
          </a:solidFill>
        </p:spPr>
        <p:txBody>
          <a:bodyPr/>
          <a:lstStyle>
            <a:lvl1pPr marL="0" indent="0" algn="ctr">
              <a:buNone/>
              <a:defRPr sz="2400"/>
            </a:lvl1pPr>
          </a:lstStyle>
          <a:p>
            <a:r>
              <a:rPr lang="fr-FR"/>
              <a:t>	</a:t>
            </a:r>
          </a:p>
          <a:p>
            <a:endParaRPr lang="fr-FR"/>
          </a:p>
          <a:p>
            <a:endParaRPr lang="fr-FR"/>
          </a:p>
          <a:p>
            <a:endParaRPr lang="fr-FR"/>
          </a:p>
          <a:p>
            <a:r>
              <a:rPr lang="fr-FR"/>
              <a:t>PICTURE</a:t>
            </a:r>
          </a:p>
        </p:txBody>
      </p:sp>
    </p:spTree>
    <p:extLst>
      <p:ext uri="{BB962C8B-B14F-4D97-AF65-F5344CB8AC3E}">
        <p14:creationId xmlns:p14="http://schemas.microsoft.com/office/powerpoint/2010/main" val="400178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iner 6">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1160463"/>
            <a:ext cx="4752975" cy="4645024"/>
          </a:xfrm>
          <a:prstGeom prst="rect">
            <a:avLst/>
          </a:prstGeom>
          <a:solidFill>
            <a:schemeClr val="tx1"/>
          </a:solidFill>
        </p:spPr>
        <p:txBody>
          <a:bodyPr/>
          <a:lstStyle>
            <a:lvl1pPr marL="0" indent="0" algn="ctr">
              <a:buNone/>
              <a:defRPr sz="2400"/>
            </a:lvl1pPr>
          </a:lstStyle>
          <a:p>
            <a:r>
              <a:rPr lang="fr-FR"/>
              <a:t>	</a:t>
            </a:r>
          </a:p>
          <a:p>
            <a:endParaRPr lang="fr-FR"/>
          </a:p>
          <a:p>
            <a:r>
              <a:rPr lang="fr-FR"/>
              <a:t>PICTURE</a:t>
            </a:r>
          </a:p>
        </p:txBody>
      </p:sp>
    </p:spTree>
    <p:extLst>
      <p:ext uri="{BB962C8B-B14F-4D97-AF65-F5344CB8AC3E}">
        <p14:creationId xmlns:p14="http://schemas.microsoft.com/office/powerpoint/2010/main" val="344569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ainer 10">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6096000" y="0"/>
            <a:ext cx="6096000" cy="6858000"/>
          </a:xfrm>
          <a:prstGeom prst="rect">
            <a:avLst/>
          </a:prstGeom>
          <a:solidFill>
            <a:schemeClr val="tx1"/>
          </a:solidFill>
        </p:spPr>
        <p:txBody>
          <a:bodyPr>
            <a:normAutofit/>
          </a:bodyPr>
          <a:lstStyle>
            <a:lvl1pPr marL="0" indent="0" algn="ctr">
              <a:buNone/>
              <a:defRPr sz="2800"/>
            </a:lvl1pPr>
          </a:lstStyle>
          <a:p>
            <a:r>
              <a:rPr lang="fr-FR"/>
              <a:t>	</a:t>
            </a:r>
          </a:p>
          <a:p>
            <a:endParaRPr lang="fr-FR"/>
          </a:p>
          <a:p>
            <a:r>
              <a:rPr lang="fr-FR"/>
              <a:t>PICTURE</a:t>
            </a:r>
          </a:p>
        </p:txBody>
      </p:sp>
    </p:spTree>
    <p:extLst>
      <p:ext uri="{BB962C8B-B14F-4D97-AF65-F5344CB8AC3E}">
        <p14:creationId xmlns:p14="http://schemas.microsoft.com/office/powerpoint/2010/main" val="318944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F2BD-F9D4-3D4D-9D49-A3809FB5F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FBC7D-45A9-8B48-9884-936142779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2DB4F-B2F2-9C43-8343-77FA23049C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476E5A-FE29-F445-942C-7E6C346B4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20770-2EFE-D64D-A958-3BEADAF6822B}"/>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363116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1">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7BF478B0-BD0C-4753-83DD-0647CA2A70FC}"/>
              </a:ext>
            </a:extLst>
          </p:cNvPr>
          <p:cNvSpPr>
            <a:spLocks noGrp="1"/>
          </p:cNvSpPr>
          <p:nvPr>
            <p:ph type="pic" sz="quarter" idx="14" hasCustomPrompt="1"/>
          </p:nvPr>
        </p:nvSpPr>
        <p:spPr>
          <a:xfrm>
            <a:off x="3903992" y="2612615"/>
            <a:ext cx="1864997" cy="1866477"/>
          </a:xfrm>
          <a:prstGeom prst="ellipse">
            <a:avLst/>
          </a:prstGeom>
          <a:solidFill>
            <a:schemeClr val="tx1"/>
          </a:solidFill>
        </p:spPr>
        <p:txBody>
          <a:bodyPr>
            <a:normAutofit/>
          </a:bodyPr>
          <a:lstStyle>
            <a:lvl1pPr marL="0" indent="0" algn="ctr">
              <a:buNone/>
              <a:defRPr sz="1050"/>
            </a:lvl1pPr>
          </a:lstStyle>
          <a:p>
            <a:r>
              <a:rPr lang="fr-FR"/>
              <a:t>Picture</a:t>
            </a:r>
          </a:p>
        </p:txBody>
      </p:sp>
      <p:sp>
        <p:nvSpPr>
          <p:cNvPr id="13" name="Picture Placeholder 10">
            <a:extLst>
              <a:ext uri="{FF2B5EF4-FFF2-40B4-BE49-F238E27FC236}">
                <a16:creationId xmlns:a16="http://schemas.microsoft.com/office/drawing/2014/main" id="{4E75A3EB-2585-4E8B-966D-EE16E52809A4}"/>
              </a:ext>
            </a:extLst>
          </p:cNvPr>
          <p:cNvSpPr>
            <a:spLocks noGrp="1"/>
          </p:cNvSpPr>
          <p:nvPr>
            <p:ph type="pic" sz="quarter" idx="15" hasCustomPrompt="1"/>
          </p:nvPr>
        </p:nvSpPr>
        <p:spPr>
          <a:xfrm>
            <a:off x="6443986" y="2621323"/>
            <a:ext cx="1864997" cy="1866477"/>
          </a:xfrm>
          <a:prstGeom prst="ellipse">
            <a:avLst/>
          </a:prstGeom>
          <a:solidFill>
            <a:schemeClr val="tx1"/>
          </a:solidFill>
        </p:spPr>
        <p:txBody>
          <a:bodyPr>
            <a:normAutofit/>
          </a:bodyPr>
          <a:lstStyle>
            <a:lvl1pPr marL="0" indent="0" algn="ctr">
              <a:buNone/>
              <a:defRPr sz="1050"/>
            </a:lvl1pPr>
          </a:lstStyle>
          <a:p>
            <a:r>
              <a:rPr lang="fr-FR"/>
              <a:t>Picture</a:t>
            </a:r>
          </a:p>
        </p:txBody>
      </p:sp>
      <p:sp>
        <p:nvSpPr>
          <p:cNvPr id="14" name="Picture Placeholder 10">
            <a:extLst>
              <a:ext uri="{FF2B5EF4-FFF2-40B4-BE49-F238E27FC236}">
                <a16:creationId xmlns:a16="http://schemas.microsoft.com/office/drawing/2014/main" id="{92B3B241-D439-47C0-9E90-9F4C8234BE09}"/>
              </a:ext>
            </a:extLst>
          </p:cNvPr>
          <p:cNvSpPr>
            <a:spLocks noGrp="1"/>
          </p:cNvSpPr>
          <p:nvPr>
            <p:ph type="pic" sz="quarter" idx="16" hasCustomPrompt="1"/>
          </p:nvPr>
        </p:nvSpPr>
        <p:spPr>
          <a:xfrm>
            <a:off x="8983978" y="2612615"/>
            <a:ext cx="1864997" cy="1866477"/>
          </a:xfrm>
          <a:prstGeom prst="ellipse">
            <a:avLst/>
          </a:prstGeom>
          <a:solidFill>
            <a:schemeClr val="tx1"/>
          </a:solidFill>
        </p:spPr>
        <p:txBody>
          <a:bodyPr>
            <a:normAutofit/>
          </a:bodyPr>
          <a:lstStyle>
            <a:lvl1pPr marL="0" indent="0" algn="ctr" rtl="0">
              <a:buNone/>
              <a:defRPr sz="1050"/>
            </a:lvl1pPr>
          </a:lstStyle>
          <a:p>
            <a:r>
              <a:rPr lang="fr-FR"/>
              <a:t>Picture</a:t>
            </a:r>
          </a:p>
        </p:txBody>
      </p:sp>
      <p:sp>
        <p:nvSpPr>
          <p:cNvPr id="11" name="Picture Placeholder 10">
            <a:extLst>
              <a:ext uri="{FF2B5EF4-FFF2-40B4-BE49-F238E27FC236}">
                <a16:creationId xmlns:a16="http://schemas.microsoft.com/office/drawing/2014/main" id="{833B4748-1D15-492B-BFA6-8B1A7240F821}"/>
              </a:ext>
            </a:extLst>
          </p:cNvPr>
          <p:cNvSpPr>
            <a:spLocks noGrp="1"/>
          </p:cNvSpPr>
          <p:nvPr>
            <p:ph type="pic" sz="quarter" idx="13" hasCustomPrompt="1"/>
          </p:nvPr>
        </p:nvSpPr>
        <p:spPr>
          <a:xfrm>
            <a:off x="1364002" y="2612615"/>
            <a:ext cx="1864997" cy="1866477"/>
          </a:xfrm>
          <a:prstGeom prst="ellipse">
            <a:avLst/>
          </a:prstGeom>
          <a:solidFill>
            <a:schemeClr val="tx1"/>
          </a:solidFill>
        </p:spPr>
        <p:txBody>
          <a:bodyPr>
            <a:normAutofit/>
          </a:bodyPr>
          <a:lstStyle>
            <a:lvl1pPr marL="0" indent="0" algn="ctr">
              <a:buNone/>
              <a:defRPr sz="1050"/>
            </a:lvl1pPr>
          </a:lstStyle>
          <a:p>
            <a:r>
              <a:rPr lang="fr-FR"/>
              <a:t>Picture</a:t>
            </a:r>
          </a:p>
        </p:txBody>
      </p:sp>
      <p:sp>
        <p:nvSpPr>
          <p:cNvPr id="2" name="Slide Number Placeholder 1">
            <a:extLst>
              <a:ext uri="{FF2B5EF4-FFF2-40B4-BE49-F238E27FC236}">
                <a16:creationId xmlns:a16="http://schemas.microsoft.com/office/drawing/2014/main" id="{70899506-5DC4-924E-8088-787FFFB76FD6}"/>
              </a:ext>
            </a:extLst>
          </p:cNvPr>
          <p:cNvSpPr>
            <a:spLocks noGrp="1"/>
          </p:cNvSpPr>
          <p:nvPr>
            <p:ph type="sldNum" sz="quarter" idx="17"/>
          </p:nvPr>
        </p:nvSpPr>
        <p:spPr/>
        <p:txBody>
          <a:bodyPr/>
          <a:lstStyle/>
          <a:p>
            <a:fld id="{B345F271-CDEB-544D-9424-5A654C5542C8}" type="slidenum">
              <a:rPr lang="en-US" smtClean="0"/>
              <a:pPr/>
              <a:t>‹#›</a:t>
            </a:fld>
            <a:endParaRPr lang="en-US"/>
          </a:p>
        </p:txBody>
      </p:sp>
    </p:spTree>
    <p:extLst>
      <p:ext uri="{BB962C8B-B14F-4D97-AF65-F5344CB8AC3E}">
        <p14:creationId xmlns:p14="http://schemas.microsoft.com/office/powerpoint/2010/main" val="305201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35" name="Picture Placeholder 10">
            <a:extLst>
              <a:ext uri="{FF2B5EF4-FFF2-40B4-BE49-F238E27FC236}">
                <a16:creationId xmlns:a16="http://schemas.microsoft.com/office/drawing/2014/main" id="{28A52817-9434-4248-A9F0-5409D58D80AB}"/>
              </a:ext>
            </a:extLst>
          </p:cNvPr>
          <p:cNvSpPr>
            <a:spLocks noGrp="1"/>
          </p:cNvSpPr>
          <p:nvPr>
            <p:ph type="pic" sz="quarter" idx="13" hasCustomPrompt="1"/>
          </p:nvPr>
        </p:nvSpPr>
        <p:spPr>
          <a:xfrm>
            <a:off x="1367754" y="234695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38" name="Picture Placeholder 10">
            <a:extLst>
              <a:ext uri="{FF2B5EF4-FFF2-40B4-BE49-F238E27FC236}">
                <a16:creationId xmlns:a16="http://schemas.microsoft.com/office/drawing/2014/main" id="{48CC145B-9158-4C89-BDE8-D80C6BEAD342}"/>
              </a:ext>
            </a:extLst>
          </p:cNvPr>
          <p:cNvSpPr>
            <a:spLocks noGrp="1"/>
          </p:cNvSpPr>
          <p:nvPr>
            <p:ph type="pic" sz="quarter" idx="14" hasCustomPrompt="1"/>
          </p:nvPr>
        </p:nvSpPr>
        <p:spPr>
          <a:xfrm>
            <a:off x="4776437" y="234695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39" name="Picture Placeholder 10">
            <a:extLst>
              <a:ext uri="{FF2B5EF4-FFF2-40B4-BE49-F238E27FC236}">
                <a16:creationId xmlns:a16="http://schemas.microsoft.com/office/drawing/2014/main" id="{18240BEE-6B48-4E46-8571-243D0874F8AD}"/>
              </a:ext>
            </a:extLst>
          </p:cNvPr>
          <p:cNvSpPr>
            <a:spLocks noGrp="1"/>
          </p:cNvSpPr>
          <p:nvPr>
            <p:ph type="pic" sz="quarter" idx="15" hasCustomPrompt="1"/>
          </p:nvPr>
        </p:nvSpPr>
        <p:spPr>
          <a:xfrm>
            <a:off x="8190198" y="234695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40" name="Picture Placeholder 10">
            <a:extLst>
              <a:ext uri="{FF2B5EF4-FFF2-40B4-BE49-F238E27FC236}">
                <a16:creationId xmlns:a16="http://schemas.microsoft.com/office/drawing/2014/main" id="{891A3D34-F938-43C2-B3E0-F6637FB470EA}"/>
              </a:ext>
            </a:extLst>
          </p:cNvPr>
          <p:cNvSpPr>
            <a:spLocks noGrp="1"/>
          </p:cNvSpPr>
          <p:nvPr>
            <p:ph type="pic" sz="quarter" idx="16" hasCustomPrompt="1"/>
          </p:nvPr>
        </p:nvSpPr>
        <p:spPr>
          <a:xfrm>
            <a:off x="1367754" y="364374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41" name="Picture Placeholder 10">
            <a:extLst>
              <a:ext uri="{FF2B5EF4-FFF2-40B4-BE49-F238E27FC236}">
                <a16:creationId xmlns:a16="http://schemas.microsoft.com/office/drawing/2014/main" id="{8AA6258D-C0D6-4D37-B7E6-AF882A75F99E}"/>
              </a:ext>
            </a:extLst>
          </p:cNvPr>
          <p:cNvSpPr>
            <a:spLocks noGrp="1"/>
          </p:cNvSpPr>
          <p:nvPr>
            <p:ph type="pic" sz="quarter" idx="17" hasCustomPrompt="1"/>
          </p:nvPr>
        </p:nvSpPr>
        <p:spPr>
          <a:xfrm>
            <a:off x="4776437" y="364374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42" name="Picture Placeholder 10">
            <a:extLst>
              <a:ext uri="{FF2B5EF4-FFF2-40B4-BE49-F238E27FC236}">
                <a16:creationId xmlns:a16="http://schemas.microsoft.com/office/drawing/2014/main" id="{C05DB888-4CC2-422E-A90D-0F5961F52473}"/>
              </a:ext>
            </a:extLst>
          </p:cNvPr>
          <p:cNvSpPr>
            <a:spLocks noGrp="1"/>
          </p:cNvSpPr>
          <p:nvPr>
            <p:ph type="pic" sz="quarter" idx="18" hasCustomPrompt="1"/>
          </p:nvPr>
        </p:nvSpPr>
        <p:spPr>
          <a:xfrm>
            <a:off x="8190198" y="3643749"/>
            <a:ext cx="872827" cy="871943"/>
          </a:xfrm>
          <a:prstGeom prst="ellipse">
            <a:avLst/>
          </a:prstGeom>
          <a:solidFill>
            <a:schemeClr val="tx1"/>
          </a:solidFill>
        </p:spPr>
        <p:txBody>
          <a:bodyPr>
            <a:normAutofit/>
          </a:bodyPr>
          <a:lstStyle>
            <a:lvl1pPr marL="0" indent="0" algn="ctr">
              <a:buNone/>
              <a:defRPr sz="600"/>
            </a:lvl1pPr>
          </a:lstStyle>
          <a:p>
            <a:r>
              <a:rPr lang="fr-FR"/>
              <a:t>Picture</a:t>
            </a:r>
          </a:p>
          <a:p>
            <a:endParaRPr lang="fr-FR"/>
          </a:p>
        </p:txBody>
      </p:sp>
      <p:sp>
        <p:nvSpPr>
          <p:cNvPr id="43" name="Picture Placeholder 10">
            <a:extLst>
              <a:ext uri="{FF2B5EF4-FFF2-40B4-BE49-F238E27FC236}">
                <a16:creationId xmlns:a16="http://schemas.microsoft.com/office/drawing/2014/main" id="{91B0F4F4-8EDC-454F-99C3-EFA4EFF06681}"/>
              </a:ext>
            </a:extLst>
          </p:cNvPr>
          <p:cNvSpPr>
            <a:spLocks noGrp="1"/>
          </p:cNvSpPr>
          <p:nvPr>
            <p:ph type="pic" sz="quarter" idx="19" hasCustomPrompt="1"/>
          </p:nvPr>
        </p:nvSpPr>
        <p:spPr>
          <a:xfrm>
            <a:off x="1367754" y="4995008"/>
            <a:ext cx="872827" cy="871943"/>
          </a:xfrm>
          <a:prstGeom prst="ellipse">
            <a:avLst/>
          </a:prstGeom>
          <a:solidFill>
            <a:schemeClr val="tx1"/>
          </a:solidFill>
        </p:spPr>
        <p:txBody>
          <a:bodyPr>
            <a:normAutofit/>
          </a:bodyPr>
          <a:lstStyle>
            <a:lvl1pPr marL="0" indent="0" algn="ctr" rtl="0">
              <a:buNone/>
              <a:defRPr sz="600"/>
            </a:lvl1pPr>
          </a:lstStyle>
          <a:p>
            <a:r>
              <a:rPr lang="fr-FR"/>
              <a:t>Picture</a:t>
            </a:r>
          </a:p>
          <a:p>
            <a:endParaRPr lang="fr-FR"/>
          </a:p>
        </p:txBody>
      </p:sp>
      <p:sp>
        <p:nvSpPr>
          <p:cNvPr id="44" name="Picture Placeholder 10">
            <a:extLst>
              <a:ext uri="{FF2B5EF4-FFF2-40B4-BE49-F238E27FC236}">
                <a16:creationId xmlns:a16="http://schemas.microsoft.com/office/drawing/2014/main" id="{5F25E1E5-622D-44E9-9FD1-48BBA5FC389D}"/>
              </a:ext>
            </a:extLst>
          </p:cNvPr>
          <p:cNvSpPr>
            <a:spLocks noGrp="1"/>
          </p:cNvSpPr>
          <p:nvPr>
            <p:ph type="pic" sz="quarter" idx="20" hasCustomPrompt="1"/>
          </p:nvPr>
        </p:nvSpPr>
        <p:spPr>
          <a:xfrm>
            <a:off x="4776437" y="4995008"/>
            <a:ext cx="872827" cy="871943"/>
          </a:xfrm>
          <a:prstGeom prst="ellipse">
            <a:avLst/>
          </a:prstGeom>
          <a:solidFill>
            <a:schemeClr val="tx1"/>
          </a:solidFill>
        </p:spPr>
        <p:txBody>
          <a:bodyPr>
            <a:normAutofit/>
          </a:bodyPr>
          <a:lstStyle>
            <a:lvl1pPr marL="0" indent="0" algn="ctr" rtl="0">
              <a:buNone/>
              <a:defRPr sz="600"/>
            </a:lvl1pPr>
          </a:lstStyle>
          <a:p>
            <a:r>
              <a:rPr lang="fr-FR"/>
              <a:t>Picture</a:t>
            </a:r>
          </a:p>
          <a:p>
            <a:endParaRPr lang="fr-FR"/>
          </a:p>
        </p:txBody>
      </p:sp>
      <p:sp>
        <p:nvSpPr>
          <p:cNvPr id="45" name="Picture Placeholder 10">
            <a:extLst>
              <a:ext uri="{FF2B5EF4-FFF2-40B4-BE49-F238E27FC236}">
                <a16:creationId xmlns:a16="http://schemas.microsoft.com/office/drawing/2014/main" id="{FF0CB30F-6742-4E8E-9918-FF5A545074AE}"/>
              </a:ext>
            </a:extLst>
          </p:cNvPr>
          <p:cNvSpPr>
            <a:spLocks noGrp="1"/>
          </p:cNvSpPr>
          <p:nvPr>
            <p:ph type="pic" sz="quarter" idx="21" hasCustomPrompt="1"/>
          </p:nvPr>
        </p:nvSpPr>
        <p:spPr>
          <a:xfrm>
            <a:off x="8190198" y="4995008"/>
            <a:ext cx="872827" cy="871943"/>
          </a:xfrm>
          <a:prstGeom prst="ellipse">
            <a:avLst/>
          </a:prstGeom>
          <a:solidFill>
            <a:schemeClr val="tx1"/>
          </a:solidFill>
        </p:spPr>
        <p:txBody>
          <a:bodyPr>
            <a:normAutofit/>
          </a:bodyPr>
          <a:lstStyle>
            <a:lvl1pPr marL="0" indent="0" algn="ctr" rtl="0">
              <a:buNone/>
              <a:defRPr sz="600"/>
            </a:lvl1pPr>
          </a:lstStyle>
          <a:p>
            <a:r>
              <a:rPr lang="fr-FR"/>
              <a:t>Picture</a:t>
            </a:r>
          </a:p>
          <a:p>
            <a:endParaRPr lang="fr-FR"/>
          </a:p>
        </p:txBody>
      </p:sp>
    </p:spTree>
    <p:extLst>
      <p:ext uri="{BB962C8B-B14F-4D97-AF65-F5344CB8AC3E}">
        <p14:creationId xmlns:p14="http://schemas.microsoft.com/office/powerpoint/2010/main" val="388404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41BD-9EFC-4248-AEEE-1D850FEE9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03CE2-F7EF-444E-B121-93EF4D6DC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F9A66-8FB6-5342-9F30-5C01E87CC08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EA0810-883C-0A42-A543-CB925F6DC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AB5B6-1A45-C74B-91D3-EF74B80FEA39}"/>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427647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37F1-2E05-9940-B4BA-0C0D8071A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9BC2F-FC45-1E4A-BF40-6A4D6AD54B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FB887-FE59-694B-AE64-085638E18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5AC587-B27E-2143-BEC5-71B22EAB23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64891A6-700F-7246-8E76-B0749B736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CB76E-1263-7843-B988-39D63650F7DE}"/>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411914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FE2C-2263-E44B-ADF0-612A3D7156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A811E9-38B6-6246-831A-A0B400621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DE5B3F-181D-2249-A4F1-92C3FE2264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709D0-572B-C64D-AA1B-9A49CDF78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FAE3AD-5420-F048-9B6C-2F7161A0F4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748F92-CA12-E040-BDBB-94E28B764C1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4A7494A-36E3-0646-8AD4-7D3221F47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7E844B-2F31-1E4D-B0EC-893D9586D348}"/>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283881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4A7A-E5D6-CF40-9344-4E668E7F3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1919CC-E571-0C4F-8ADD-EC68EDEA87A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A735C8D-0462-C341-A6CC-D1638C13EE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B605CD-3BB4-424C-8002-9C7371835A03}"/>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237424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7F890A-7C86-2D41-9C79-5D4A53890099}"/>
              </a:ext>
            </a:extLst>
          </p:cNvPr>
          <p:cNvSpPr>
            <a:spLocks noGrp="1"/>
          </p:cNvSpPr>
          <p:nvPr>
            <p:ph type="sldNum" sz="quarter" idx="12"/>
          </p:nvPr>
        </p:nvSpPr>
        <p:spPr>
          <a:xfrm>
            <a:off x="5960165" y="6437540"/>
            <a:ext cx="271670" cy="246221"/>
          </a:xfrm>
          <a:solidFill>
            <a:srgbClr val="FFE703"/>
          </a:solidFill>
        </p:spPr>
        <p:txBody>
          <a:bodyPr wrap="square" lIns="0" rIns="0" rtlCol="0">
            <a:spAutoFit/>
          </a:bodyPr>
          <a:lstStyle>
            <a:lvl1pPr>
              <a:defRPr lang="en-US" sz="1000" b="1" smtClean="0">
                <a:solidFill>
                  <a:schemeClr val="tx1"/>
                </a:solidFill>
                <a:latin typeface="Century Gothic" panose="020B0502020202020204" pitchFamily="34" charset="0"/>
              </a:defRPr>
            </a:lvl1pPr>
          </a:lstStyle>
          <a:p>
            <a:pPr algn="ctr"/>
            <a:fld id="{0C7B4787-4E7A-BF42-838C-32DA173181A9}" type="slidenum">
              <a:rPr lang="en-US" smtClean="0"/>
              <a:pPr algn="ctr"/>
              <a:t>‹#›</a:t>
            </a:fld>
            <a:endParaRPr lang="en-US"/>
          </a:p>
        </p:txBody>
      </p:sp>
      <p:pic>
        <p:nvPicPr>
          <p:cNvPr id="5" name="Graphic 4">
            <a:extLst>
              <a:ext uri="{FF2B5EF4-FFF2-40B4-BE49-F238E27FC236}">
                <a16:creationId xmlns:a16="http://schemas.microsoft.com/office/drawing/2014/main" id="{8D78417F-6CD4-8547-8996-1F7EB357D3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194" y="6335255"/>
            <a:ext cx="874987" cy="348446"/>
          </a:xfrm>
          <a:prstGeom prst="rect">
            <a:avLst/>
          </a:prstGeom>
        </p:spPr>
      </p:pic>
    </p:spTree>
    <p:extLst>
      <p:ext uri="{BB962C8B-B14F-4D97-AF65-F5344CB8AC3E}">
        <p14:creationId xmlns:p14="http://schemas.microsoft.com/office/powerpoint/2010/main" val="410619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7A9EA-82F1-404B-B139-65807AE9B7E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63B17C7-8500-154A-AF2C-3A6AC303A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F890A-7C86-2D41-9C79-5D4A53890099}"/>
              </a:ext>
            </a:extLst>
          </p:cNvPr>
          <p:cNvSpPr>
            <a:spLocks noGrp="1"/>
          </p:cNvSpPr>
          <p:nvPr>
            <p:ph type="sldNum" sz="quarter" idx="12"/>
          </p:nvPr>
        </p:nvSpPr>
        <p:spPr/>
        <p:txBody>
          <a:bodyPr/>
          <a:lstStyle/>
          <a:p>
            <a:fld id="{0C7B4787-4E7A-BF42-838C-32DA173181A9}" type="slidenum">
              <a:rPr lang="en-US" smtClean="0"/>
              <a:t>‹#›</a:t>
            </a:fld>
            <a:endParaRPr lang="en-US"/>
          </a:p>
        </p:txBody>
      </p:sp>
      <p:sp>
        <p:nvSpPr>
          <p:cNvPr id="5" name="Picture Placeholder 5">
            <a:extLst>
              <a:ext uri="{FF2B5EF4-FFF2-40B4-BE49-F238E27FC236}">
                <a16:creationId xmlns:a16="http://schemas.microsoft.com/office/drawing/2014/main" id="{E66E759D-E7B2-7040-90A8-5EA082CC631E}"/>
              </a:ext>
            </a:extLst>
          </p:cNvPr>
          <p:cNvSpPr>
            <a:spLocks noGrp="1"/>
          </p:cNvSpPr>
          <p:nvPr>
            <p:ph type="pic" sz="quarter" idx="18"/>
          </p:nvPr>
        </p:nvSpPr>
        <p:spPr>
          <a:xfrm>
            <a:off x="10440063" y="5899868"/>
            <a:ext cx="1523337" cy="821606"/>
          </a:xfrm>
          <a:noFill/>
        </p:spPr>
        <p:txBody>
          <a:bodyPr>
            <a:normAutofit/>
          </a:bodyPr>
          <a:lstStyle>
            <a:lvl1pPr marL="0" indent="0">
              <a:buNone/>
              <a:defRPr sz="1200"/>
            </a:lvl1pPr>
          </a:lstStyle>
          <a:p>
            <a:endParaRPr lang="en-US"/>
          </a:p>
        </p:txBody>
      </p:sp>
    </p:spTree>
    <p:extLst>
      <p:ext uri="{BB962C8B-B14F-4D97-AF65-F5344CB8AC3E}">
        <p14:creationId xmlns:p14="http://schemas.microsoft.com/office/powerpoint/2010/main" val="908795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4014-C651-EB42-964E-08AD60ACC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AF8C7C-7E3C-5546-ABCD-610BE529A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17A08-75B8-2446-BA96-BF5907CA8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5AC7A-C640-1F47-BEDE-C1E5DB7C37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5329D80-AA42-064E-A45C-C5A2DC306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220C1-7ACD-DE49-88A2-3B276601DCCB}"/>
              </a:ext>
            </a:extLst>
          </p:cNvPr>
          <p:cNvSpPr>
            <a:spLocks noGrp="1"/>
          </p:cNvSpPr>
          <p:nvPr>
            <p:ph type="sldNum" sz="quarter" idx="12"/>
          </p:nvPr>
        </p:nvSpPr>
        <p:spPr/>
        <p:txBody>
          <a:bodyPr/>
          <a:lstStyle/>
          <a:p>
            <a:fld id="{0C7B4787-4E7A-BF42-838C-32DA173181A9}" type="slidenum">
              <a:rPr lang="en-US" smtClean="0"/>
              <a:t>‹#›</a:t>
            </a:fld>
            <a:endParaRPr lang="en-US"/>
          </a:p>
        </p:txBody>
      </p:sp>
    </p:spTree>
    <p:extLst>
      <p:ext uri="{BB962C8B-B14F-4D97-AF65-F5344CB8AC3E}">
        <p14:creationId xmlns:p14="http://schemas.microsoft.com/office/powerpoint/2010/main" val="133282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BF383-8DAD-0B40-A122-2818B3C7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72DA4-A32D-B44D-83A0-F90C6E978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D451-9056-E34F-96D6-53663BDCE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D0BF7B8-B00F-2D41-A75D-304F77409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2C5B16-04EA-DC48-9150-36891CEFF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B4787-4E7A-BF42-838C-32DA173181A9}" type="slidenum">
              <a:rPr lang="en-US" smtClean="0"/>
              <a:t>‹#›</a:t>
            </a:fld>
            <a:endParaRPr lang="en-US"/>
          </a:p>
        </p:txBody>
      </p:sp>
    </p:spTree>
    <p:extLst>
      <p:ext uri="{BB962C8B-B14F-4D97-AF65-F5344CB8AC3E}">
        <p14:creationId xmlns:p14="http://schemas.microsoft.com/office/powerpoint/2010/main" val="3615654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3.svg"/><Relationship Id="rId7" Type="http://schemas.openxmlformats.org/officeDocument/2006/relationships/image" Target="../media/image34.png"/><Relationship Id="rId12" Type="http://schemas.openxmlformats.org/officeDocument/2006/relationships/image" Target="../media/image38.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37.svg"/><Relationship Id="rId4" Type="http://schemas.openxmlformats.org/officeDocument/2006/relationships/hyperlink" Target="https://www.mesa.do/" TargetMode="Externa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svg"/><Relationship Id="rId5" Type="http://schemas.openxmlformats.org/officeDocument/2006/relationships/image" Target="../media/image40.svg"/><Relationship Id="rId10" Type="http://schemas.openxmlformats.org/officeDocument/2006/relationships/image" Target="../media/image5.png"/><Relationship Id="rId4" Type="http://schemas.openxmlformats.org/officeDocument/2006/relationships/image" Target="../media/image39.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sv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a2_smFoqQUg" TargetMode="Externa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F8B2E2A-4D0C-6643-A0C0-C178B0FBDCA4}"/>
              </a:ext>
            </a:extLst>
          </p:cNvPr>
          <p:cNvSpPr txBox="1"/>
          <p:nvPr/>
        </p:nvSpPr>
        <p:spPr>
          <a:xfrm>
            <a:off x="7839075" y="2275232"/>
            <a:ext cx="2767966" cy="3246914"/>
          </a:xfrm>
          <a:prstGeom prst="rect">
            <a:avLst/>
          </a:prstGeom>
          <a:noFill/>
        </p:spPr>
        <p:txBody>
          <a:bodyPr wrap="square" lIns="0" tIns="0" rIns="0" bIns="0" rtlCol="0" anchor="t">
            <a:spAutoFit/>
          </a:bodyPr>
          <a:lstStyle/>
          <a:p>
            <a:pPr>
              <a:lnSpc>
                <a:spcPct val="70000"/>
              </a:lnSpc>
              <a:defRPr/>
            </a:pPr>
            <a:r>
              <a:rPr lang="fr-FR" sz="15000" b="1">
                <a:solidFill>
                  <a:schemeClr val="bg1"/>
                </a:solidFill>
                <a:latin typeface="Century Gothic" panose="020B0502020202020204" pitchFamily="34" charset="0"/>
                <a:cs typeface="Futura Medium" panose="020B0602020204020303" pitchFamily="34" charset="-79"/>
              </a:rPr>
              <a:t>20</a:t>
            </a:r>
            <a:br>
              <a:rPr lang="fr-FR" sz="15000" b="1">
                <a:solidFill>
                  <a:schemeClr val="bg1"/>
                </a:solidFill>
                <a:latin typeface="Century Gothic" panose="020B0502020202020204" pitchFamily="34" charset="0"/>
                <a:cs typeface="Futura Medium" panose="020B0602020204020303" pitchFamily="34" charset="-79"/>
              </a:rPr>
            </a:br>
            <a:r>
              <a:rPr lang="fr-FR" sz="15000" b="1">
                <a:solidFill>
                  <a:schemeClr val="bg1"/>
                </a:solidFill>
                <a:latin typeface="Century Gothic" panose="020B0502020202020204" pitchFamily="34" charset="0"/>
                <a:cs typeface="Futura Medium" panose="020B0602020204020303" pitchFamily="34" charset="-79"/>
              </a:rPr>
              <a:t>19</a:t>
            </a:r>
            <a:endParaRPr kumimoji="0" lang="fr-FR" sz="15000" b="1" u="none" strike="noStrike" kern="1200" cap="none" spc="0" normalizeH="0" baseline="0" noProof="0">
              <a:ln>
                <a:noFill/>
              </a:ln>
              <a:solidFill>
                <a:schemeClr val="bg1"/>
              </a:solidFill>
              <a:effectLst/>
              <a:uLnTx/>
              <a:uFillTx/>
              <a:latin typeface="Century Gothic" panose="020B0502020202020204" pitchFamily="34" charset="0"/>
              <a:cs typeface="Futura Medium" panose="020B0602020204020303" pitchFamily="34" charset="-79"/>
            </a:endParaRPr>
          </a:p>
        </p:txBody>
      </p:sp>
      <p:sp>
        <p:nvSpPr>
          <p:cNvPr id="13" name="TextBox 12">
            <a:extLst>
              <a:ext uri="{FF2B5EF4-FFF2-40B4-BE49-F238E27FC236}">
                <a16:creationId xmlns:a16="http://schemas.microsoft.com/office/drawing/2014/main" id="{2CCDCF56-1F59-C548-ADB6-E4D480B0873F}"/>
              </a:ext>
            </a:extLst>
          </p:cNvPr>
          <p:cNvSpPr txBox="1"/>
          <p:nvPr/>
        </p:nvSpPr>
        <p:spPr>
          <a:xfrm>
            <a:off x="1818959" y="2473524"/>
            <a:ext cx="5139055" cy="1218795"/>
          </a:xfrm>
          <a:prstGeom prst="rect">
            <a:avLst/>
          </a:prstGeom>
          <a:noFill/>
        </p:spPr>
        <p:txBody>
          <a:bodyPr wrap="square" lIns="0" tIns="0" rIns="0" bIns="0" rtlCol="0" anchor="b">
            <a:spAutoFit/>
          </a:bodyPr>
          <a:lstStyle/>
          <a:p>
            <a:pPr lvl="0" algn="r">
              <a:lnSpc>
                <a:spcPct val="90000"/>
              </a:lnSpc>
              <a:defRPr/>
            </a:pPr>
            <a:r>
              <a:rPr lang="fr-FR" sz="4400" b="1" dirty="0">
                <a:solidFill>
                  <a:schemeClr val="bg1"/>
                </a:solidFill>
                <a:latin typeface="Century Gothic" panose="020B0502020202020204" pitchFamily="34" charset="0"/>
                <a:cs typeface="Futura Medium" panose="020B0602020204020303" pitchFamily="34" charset="-79"/>
              </a:rPr>
              <a:t>FUTURE-PROOFING THE BUSINESS</a:t>
            </a:r>
            <a:endParaRPr kumimoji="0" lang="fr-FR" sz="4400" u="none" strike="noStrike" kern="1200" cap="none" spc="0" normalizeH="0" baseline="0" noProof="0" dirty="0">
              <a:ln>
                <a:noFill/>
              </a:ln>
              <a:solidFill>
                <a:schemeClr val="bg1"/>
              </a:solidFill>
              <a:effectLst/>
              <a:uLnTx/>
              <a:uFillTx/>
              <a:latin typeface="Century Gothic" panose="020B0502020202020204" pitchFamily="34" charset="0"/>
              <a:cs typeface="Futura Medium" panose="020B0602020204020303" pitchFamily="34" charset="-79"/>
            </a:endParaRPr>
          </a:p>
        </p:txBody>
      </p:sp>
      <p:sp>
        <p:nvSpPr>
          <p:cNvPr id="14" name="Rectangle 13">
            <a:extLst>
              <a:ext uri="{FF2B5EF4-FFF2-40B4-BE49-F238E27FC236}">
                <a16:creationId xmlns:a16="http://schemas.microsoft.com/office/drawing/2014/main" id="{210F8CBA-BBB6-AA43-AA61-B7BB765B0E05}"/>
              </a:ext>
            </a:extLst>
          </p:cNvPr>
          <p:cNvSpPr/>
          <p:nvPr/>
        </p:nvSpPr>
        <p:spPr>
          <a:xfrm>
            <a:off x="4360147" y="4140861"/>
            <a:ext cx="2610010" cy="387798"/>
          </a:xfrm>
          <a:prstGeom prst="rect">
            <a:avLst/>
          </a:prstGeom>
          <a:noFill/>
        </p:spPr>
        <p:txBody>
          <a:bodyPr wrap="square" lIns="0" tIns="0" rIns="0" bIns="0" rtlCol="0" anchor="t">
            <a:spAutoFit/>
          </a:bodyPr>
          <a:lstStyle/>
          <a:p>
            <a:pPr algn="r">
              <a:lnSpc>
                <a:spcPct val="90000"/>
              </a:lnSpc>
            </a:pPr>
            <a:r>
              <a:rPr lang="fr-FR" sz="2800">
                <a:solidFill>
                  <a:schemeClr val="bg1"/>
                </a:solidFill>
                <a:latin typeface="Century Gothic" panose="020B0502020202020204" pitchFamily="34" charset="0"/>
                <a:cs typeface="Futura Medium" panose="020B0602020204020303" pitchFamily="34" charset="-79"/>
              </a:rPr>
              <a:t>REPORT</a:t>
            </a:r>
            <a:endParaRPr lang="en-US" sz="2800">
              <a:solidFill>
                <a:schemeClr val="bg1"/>
              </a:solidFill>
              <a:latin typeface="Century Gothic" panose="020B0502020202020204" pitchFamily="34" charset="0"/>
              <a:cs typeface="Futura Medium" panose="020B0602020204020303" pitchFamily="34" charset="-79"/>
            </a:endParaRPr>
          </a:p>
        </p:txBody>
      </p:sp>
      <p:pic>
        <p:nvPicPr>
          <p:cNvPr id="16" name="Graphic 15">
            <a:extLst>
              <a:ext uri="{FF2B5EF4-FFF2-40B4-BE49-F238E27FC236}">
                <a16:creationId xmlns:a16="http://schemas.microsoft.com/office/drawing/2014/main" id="{25745B01-A223-FC42-AAF0-9288E8A9B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650" y="6470030"/>
            <a:ext cx="3854450" cy="181243"/>
          </a:xfrm>
          <a:prstGeom prst="rect">
            <a:avLst/>
          </a:prstGeom>
        </p:spPr>
      </p:pic>
      <p:grpSp>
        <p:nvGrpSpPr>
          <p:cNvPr id="6" name="Group 5">
            <a:extLst>
              <a:ext uri="{FF2B5EF4-FFF2-40B4-BE49-F238E27FC236}">
                <a16:creationId xmlns:a16="http://schemas.microsoft.com/office/drawing/2014/main" id="{9516B94A-8DE9-8E4F-A575-AFCF8B3C543A}"/>
              </a:ext>
            </a:extLst>
          </p:cNvPr>
          <p:cNvGrpSpPr/>
          <p:nvPr/>
        </p:nvGrpSpPr>
        <p:grpSpPr>
          <a:xfrm>
            <a:off x="5511228" y="-1009399"/>
            <a:ext cx="1446786" cy="1446786"/>
            <a:chOff x="5060486" y="221654"/>
            <a:chExt cx="1897528" cy="1897528"/>
          </a:xfrm>
        </p:grpSpPr>
        <p:sp>
          <p:nvSpPr>
            <p:cNvPr id="20" name="Frame 19">
              <a:extLst>
                <a:ext uri="{FF2B5EF4-FFF2-40B4-BE49-F238E27FC236}">
                  <a16:creationId xmlns:a16="http://schemas.microsoft.com/office/drawing/2014/main" id="{513EC295-E174-F241-9A64-D61D6C26730A}"/>
                </a:ext>
              </a:extLst>
            </p:cNvPr>
            <p:cNvSpPr/>
            <p:nvPr/>
          </p:nvSpPr>
          <p:spPr>
            <a:xfrm>
              <a:off x="5060486" y="221654"/>
              <a:ext cx="1897528" cy="1897528"/>
            </a:xfrm>
            <a:prstGeom prst="frame">
              <a:avLst>
                <a:gd name="adj1" fmla="val 178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4" name="Oval 23">
              <a:extLst>
                <a:ext uri="{FF2B5EF4-FFF2-40B4-BE49-F238E27FC236}">
                  <a16:creationId xmlns:a16="http://schemas.microsoft.com/office/drawing/2014/main" id="{9F8E0B60-BEE1-FF44-82A2-8B42FA52FF54}"/>
                </a:ext>
              </a:extLst>
            </p:cNvPr>
            <p:cNvSpPr/>
            <p:nvPr/>
          </p:nvSpPr>
          <p:spPr>
            <a:xfrm>
              <a:off x="5816088" y="977256"/>
              <a:ext cx="386325" cy="3863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 name="Group 3">
            <a:extLst>
              <a:ext uri="{FF2B5EF4-FFF2-40B4-BE49-F238E27FC236}">
                <a16:creationId xmlns:a16="http://schemas.microsoft.com/office/drawing/2014/main" id="{24FCE720-904F-8641-B1D0-B960BD3D377B}"/>
              </a:ext>
            </a:extLst>
          </p:cNvPr>
          <p:cNvGrpSpPr/>
          <p:nvPr/>
        </p:nvGrpSpPr>
        <p:grpSpPr>
          <a:xfrm rot="2700000">
            <a:off x="8928474" y="420254"/>
            <a:ext cx="3973328" cy="1680380"/>
            <a:chOff x="8121650" y="-2452951"/>
            <a:chExt cx="3973328" cy="1680380"/>
          </a:xfrm>
        </p:grpSpPr>
        <p:sp>
          <p:nvSpPr>
            <p:cNvPr id="74" name="Triangle 73">
              <a:extLst>
                <a:ext uri="{FF2B5EF4-FFF2-40B4-BE49-F238E27FC236}">
                  <a16:creationId xmlns:a16="http://schemas.microsoft.com/office/drawing/2014/main" id="{FECD776A-579F-F945-8693-15A57CC5E239}"/>
                </a:ext>
              </a:extLst>
            </p:cNvPr>
            <p:cNvSpPr/>
            <p:nvPr/>
          </p:nvSpPr>
          <p:spPr>
            <a:xfrm>
              <a:off x="1023458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riangle 74">
              <a:extLst>
                <a:ext uri="{FF2B5EF4-FFF2-40B4-BE49-F238E27FC236}">
                  <a16:creationId xmlns:a16="http://schemas.microsoft.com/office/drawing/2014/main" id="{4DD532CB-445A-BD4E-9C0D-6CAD59D6E9BD}"/>
                </a:ext>
              </a:extLst>
            </p:cNvPr>
            <p:cNvSpPr/>
            <p:nvPr/>
          </p:nvSpPr>
          <p:spPr>
            <a:xfrm>
              <a:off x="1093889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riangle 75">
              <a:extLst>
                <a:ext uri="{FF2B5EF4-FFF2-40B4-BE49-F238E27FC236}">
                  <a16:creationId xmlns:a16="http://schemas.microsoft.com/office/drawing/2014/main" id="{FEE7CD06-DB13-6F43-809E-F2D334161AEC}"/>
                </a:ext>
              </a:extLst>
            </p:cNvPr>
            <p:cNvSpPr/>
            <p:nvPr/>
          </p:nvSpPr>
          <p:spPr>
            <a:xfrm>
              <a:off x="1164320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Triangle 76">
              <a:extLst>
                <a:ext uri="{FF2B5EF4-FFF2-40B4-BE49-F238E27FC236}">
                  <a16:creationId xmlns:a16="http://schemas.microsoft.com/office/drawing/2014/main" id="{B41A1653-42D3-514F-853E-6B73C1B41FC5}"/>
                </a:ext>
              </a:extLst>
            </p:cNvPr>
            <p:cNvSpPr/>
            <p:nvPr/>
          </p:nvSpPr>
          <p:spPr>
            <a:xfrm>
              <a:off x="8121650"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Triangle 77">
              <a:extLst>
                <a:ext uri="{FF2B5EF4-FFF2-40B4-BE49-F238E27FC236}">
                  <a16:creationId xmlns:a16="http://schemas.microsoft.com/office/drawing/2014/main" id="{166023CF-9EBC-3D4C-B376-CF9E2B0924F7}"/>
                </a:ext>
              </a:extLst>
            </p:cNvPr>
            <p:cNvSpPr/>
            <p:nvPr/>
          </p:nvSpPr>
          <p:spPr>
            <a:xfrm>
              <a:off x="8825960"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Triangle 78">
              <a:extLst>
                <a:ext uri="{FF2B5EF4-FFF2-40B4-BE49-F238E27FC236}">
                  <a16:creationId xmlns:a16="http://schemas.microsoft.com/office/drawing/2014/main" id="{A7AA651E-E58B-1740-B939-15571239F543}"/>
                </a:ext>
              </a:extLst>
            </p:cNvPr>
            <p:cNvSpPr/>
            <p:nvPr/>
          </p:nvSpPr>
          <p:spPr>
            <a:xfrm>
              <a:off x="953027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Triangle 94">
              <a:extLst>
                <a:ext uri="{FF2B5EF4-FFF2-40B4-BE49-F238E27FC236}">
                  <a16:creationId xmlns:a16="http://schemas.microsoft.com/office/drawing/2014/main" id="{0D4104AC-0922-5742-8D6D-18F157ECDE0F}"/>
                </a:ext>
              </a:extLst>
            </p:cNvPr>
            <p:cNvSpPr/>
            <p:nvPr/>
          </p:nvSpPr>
          <p:spPr>
            <a:xfrm>
              <a:off x="1023458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Triangle 95">
              <a:extLst>
                <a:ext uri="{FF2B5EF4-FFF2-40B4-BE49-F238E27FC236}">
                  <a16:creationId xmlns:a16="http://schemas.microsoft.com/office/drawing/2014/main" id="{60F4F476-5C9C-B24E-B6DE-6C786F024559}"/>
                </a:ext>
              </a:extLst>
            </p:cNvPr>
            <p:cNvSpPr/>
            <p:nvPr/>
          </p:nvSpPr>
          <p:spPr>
            <a:xfrm>
              <a:off x="1093889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Triangle 96">
              <a:extLst>
                <a:ext uri="{FF2B5EF4-FFF2-40B4-BE49-F238E27FC236}">
                  <a16:creationId xmlns:a16="http://schemas.microsoft.com/office/drawing/2014/main" id="{04D08EF4-DA2C-5645-A487-B59101996DB1}"/>
                </a:ext>
              </a:extLst>
            </p:cNvPr>
            <p:cNvSpPr/>
            <p:nvPr/>
          </p:nvSpPr>
          <p:spPr>
            <a:xfrm>
              <a:off x="1164320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Triangle 97">
              <a:extLst>
                <a:ext uri="{FF2B5EF4-FFF2-40B4-BE49-F238E27FC236}">
                  <a16:creationId xmlns:a16="http://schemas.microsoft.com/office/drawing/2014/main" id="{717A39F1-CFD1-2546-8948-62CD2D13B740}"/>
                </a:ext>
              </a:extLst>
            </p:cNvPr>
            <p:cNvSpPr/>
            <p:nvPr/>
          </p:nvSpPr>
          <p:spPr>
            <a:xfrm>
              <a:off x="8121650"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Triangle 98">
              <a:extLst>
                <a:ext uri="{FF2B5EF4-FFF2-40B4-BE49-F238E27FC236}">
                  <a16:creationId xmlns:a16="http://schemas.microsoft.com/office/drawing/2014/main" id="{F2375898-5CFD-674A-913C-E9EAE4305326}"/>
                </a:ext>
              </a:extLst>
            </p:cNvPr>
            <p:cNvSpPr/>
            <p:nvPr/>
          </p:nvSpPr>
          <p:spPr>
            <a:xfrm>
              <a:off x="8825960"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riangle 99">
              <a:extLst>
                <a:ext uri="{FF2B5EF4-FFF2-40B4-BE49-F238E27FC236}">
                  <a16:creationId xmlns:a16="http://schemas.microsoft.com/office/drawing/2014/main" id="{08024509-9EB4-F844-86CB-D67094AFB6B1}"/>
                </a:ext>
              </a:extLst>
            </p:cNvPr>
            <p:cNvSpPr/>
            <p:nvPr/>
          </p:nvSpPr>
          <p:spPr>
            <a:xfrm>
              <a:off x="953027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Triangle 100">
              <a:extLst>
                <a:ext uri="{FF2B5EF4-FFF2-40B4-BE49-F238E27FC236}">
                  <a16:creationId xmlns:a16="http://schemas.microsoft.com/office/drawing/2014/main" id="{FEF92A11-BE5C-B74D-95A4-C1D884CFC550}"/>
                </a:ext>
              </a:extLst>
            </p:cNvPr>
            <p:cNvSpPr/>
            <p:nvPr/>
          </p:nvSpPr>
          <p:spPr>
            <a:xfrm>
              <a:off x="1023458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Triangle 101">
              <a:extLst>
                <a:ext uri="{FF2B5EF4-FFF2-40B4-BE49-F238E27FC236}">
                  <a16:creationId xmlns:a16="http://schemas.microsoft.com/office/drawing/2014/main" id="{215B2F42-A2BA-0944-9540-6185DB9C77B4}"/>
                </a:ext>
              </a:extLst>
            </p:cNvPr>
            <p:cNvSpPr/>
            <p:nvPr/>
          </p:nvSpPr>
          <p:spPr>
            <a:xfrm>
              <a:off x="1093889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riangle 102">
              <a:extLst>
                <a:ext uri="{FF2B5EF4-FFF2-40B4-BE49-F238E27FC236}">
                  <a16:creationId xmlns:a16="http://schemas.microsoft.com/office/drawing/2014/main" id="{C1E8EABE-04E0-A342-A535-A5CA2F9F2FAD}"/>
                </a:ext>
              </a:extLst>
            </p:cNvPr>
            <p:cNvSpPr/>
            <p:nvPr/>
          </p:nvSpPr>
          <p:spPr>
            <a:xfrm>
              <a:off x="1164320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riangle 103">
              <a:extLst>
                <a:ext uri="{FF2B5EF4-FFF2-40B4-BE49-F238E27FC236}">
                  <a16:creationId xmlns:a16="http://schemas.microsoft.com/office/drawing/2014/main" id="{794A9677-6591-8D41-81D2-92BD4560B27A}"/>
                </a:ext>
              </a:extLst>
            </p:cNvPr>
            <p:cNvSpPr/>
            <p:nvPr/>
          </p:nvSpPr>
          <p:spPr>
            <a:xfrm>
              <a:off x="8121650"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Triangle 104">
              <a:extLst>
                <a:ext uri="{FF2B5EF4-FFF2-40B4-BE49-F238E27FC236}">
                  <a16:creationId xmlns:a16="http://schemas.microsoft.com/office/drawing/2014/main" id="{66F05AD8-2C2E-4F43-80F5-D73A9752313A}"/>
                </a:ext>
              </a:extLst>
            </p:cNvPr>
            <p:cNvSpPr/>
            <p:nvPr/>
          </p:nvSpPr>
          <p:spPr>
            <a:xfrm>
              <a:off x="8825960"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Triangle 105">
              <a:extLst>
                <a:ext uri="{FF2B5EF4-FFF2-40B4-BE49-F238E27FC236}">
                  <a16:creationId xmlns:a16="http://schemas.microsoft.com/office/drawing/2014/main" id="{1B94FE00-969D-8B4F-BA15-8508E9E6B9DF}"/>
                </a:ext>
              </a:extLst>
            </p:cNvPr>
            <p:cNvSpPr/>
            <p:nvPr/>
          </p:nvSpPr>
          <p:spPr>
            <a:xfrm>
              <a:off x="953027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6ABEA17A-E417-354A-BB80-05324BB0F7DB}"/>
              </a:ext>
            </a:extLst>
          </p:cNvPr>
          <p:cNvGrpSpPr/>
          <p:nvPr/>
        </p:nvGrpSpPr>
        <p:grpSpPr>
          <a:xfrm>
            <a:off x="1" y="3699099"/>
            <a:ext cx="3158900" cy="3158900"/>
            <a:chOff x="0" y="3115150"/>
            <a:chExt cx="3742849" cy="3742849"/>
          </a:xfrm>
        </p:grpSpPr>
        <p:sp>
          <p:nvSpPr>
            <p:cNvPr id="5" name="Right Triangle 4">
              <a:extLst>
                <a:ext uri="{FF2B5EF4-FFF2-40B4-BE49-F238E27FC236}">
                  <a16:creationId xmlns:a16="http://schemas.microsoft.com/office/drawing/2014/main" id="{371D4C52-4E33-974E-9052-F46EE95F4C07}"/>
                </a:ext>
              </a:extLst>
            </p:cNvPr>
            <p:cNvSpPr/>
            <p:nvPr/>
          </p:nvSpPr>
          <p:spPr>
            <a:xfrm>
              <a:off x="0" y="3115150"/>
              <a:ext cx="3742849" cy="374284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C1E55AB-D26A-9F45-858E-C0E954B3038E}"/>
                </a:ext>
              </a:extLst>
            </p:cNvPr>
            <p:cNvGrpSpPr/>
            <p:nvPr/>
          </p:nvGrpSpPr>
          <p:grpSpPr>
            <a:xfrm>
              <a:off x="553808" y="3668958"/>
              <a:ext cx="2635233" cy="2635233"/>
              <a:chOff x="432662" y="3541057"/>
              <a:chExt cx="2635233" cy="2635233"/>
            </a:xfrm>
          </p:grpSpPr>
          <p:sp>
            <p:nvSpPr>
              <p:cNvPr id="22" name="Donut 21">
                <a:extLst>
                  <a:ext uri="{FF2B5EF4-FFF2-40B4-BE49-F238E27FC236}">
                    <a16:creationId xmlns:a16="http://schemas.microsoft.com/office/drawing/2014/main" id="{736B1A18-61D8-EE4F-ACEA-24A87EA9B777}"/>
                  </a:ext>
                </a:extLst>
              </p:cNvPr>
              <p:cNvSpPr/>
              <p:nvPr/>
            </p:nvSpPr>
            <p:spPr>
              <a:xfrm>
                <a:off x="432662" y="3541057"/>
                <a:ext cx="2635233" cy="2635233"/>
              </a:xfrm>
              <a:prstGeom prst="donut">
                <a:avLst>
                  <a:gd name="adj" fmla="val 1660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7" name="Block Arc 106">
                <a:extLst>
                  <a:ext uri="{FF2B5EF4-FFF2-40B4-BE49-F238E27FC236}">
                    <a16:creationId xmlns:a16="http://schemas.microsoft.com/office/drawing/2014/main" id="{8DCE1E81-79C2-1C49-A0FD-27C02F56D8FD}"/>
                  </a:ext>
                </a:extLst>
              </p:cNvPr>
              <p:cNvSpPr/>
              <p:nvPr/>
            </p:nvSpPr>
            <p:spPr>
              <a:xfrm rot="13500000">
                <a:off x="432662" y="3541057"/>
                <a:ext cx="2635233" cy="2635233"/>
              </a:xfrm>
              <a:prstGeom prst="blockArc">
                <a:avLst>
                  <a:gd name="adj1" fmla="val 10800000"/>
                  <a:gd name="adj2" fmla="val 21590946"/>
                  <a:gd name="adj3" fmla="val 167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108" name="Graphic 107">
            <a:extLst>
              <a:ext uri="{FF2B5EF4-FFF2-40B4-BE49-F238E27FC236}">
                <a16:creationId xmlns:a16="http://schemas.microsoft.com/office/drawing/2014/main" id="{D6A7EAD4-32D0-F949-9571-E213285232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822358" y="432552"/>
            <a:ext cx="1135656" cy="1135656"/>
          </a:xfrm>
          <a:prstGeom prst="rect">
            <a:avLst/>
          </a:prstGeom>
        </p:spPr>
      </p:pic>
      <p:pic>
        <p:nvPicPr>
          <p:cNvPr id="109" name="Graphic 108">
            <a:extLst>
              <a:ext uri="{FF2B5EF4-FFF2-40B4-BE49-F238E27FC236}">
                <a16:creationId xmlns:a16="http://schemas.microsoft.com/office/drawing/2014/main" id="{D9182FDC-AE2C-0645-BC9D-D103BE1925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194" y="159311"/>
            <a:ext cx="1435100" cy="571500"/>
          </a:xfrm>
          <a:prstGeom prst="rect">
            <a:avLst/>
          </a:prstGeom>
        </p:spPr>
      </p:pic>
      <p:sp>
        <p:nvSpPr>
          <p:cNvPr id="35" name="TextBox 34">
            <a:extLst>
              <a:ext uri="{FF2B5EF4-FFF2-40B4-BE49-F238E27FC236}">
                <a16:creationId xmlns:a16="http://schemas.microsoft.com/office/drawing/2014/main" id="{B8DFD510-7843-B042-A1E8-8CE2F47FC624}"/>
              </a:ext>
            </a:extLst>
          </p:cNvPr>
          <p:cNvSpPr txBox="1"/>
          <p:nvPr/>
        </p:nvSpPr>
        <p:spPr>
          <a:xfrm>
            <a:off x="1501400" y="1862725"/>
            <a:ext cx="5456614" cy="43088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Your Name &amp; Title Goes Here</a:t>
            </a:r>
          </a:p>
        </p:txBody>
      </p:sp>
    </p:spTree>
    <p:extLst>
      <p:ext uri="{BB962C8B-B14F-4D97-AF65-F5344CB8AC3E}">
        <p14:creationId xmlns:p14="http://schemas.microsoft.com/office/powerpoint/2010/main" val="95657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7DD95D2-7D32-DB4D-B086-8B700A6B9E21}"/>
              </a:ext>
            </a:extLst>
          </p:cNvPr>
          <p:cNvGrpSpPr/>
          <p:nvPr/>
        </p:nvGrpSpPr>
        <p:grpSpPr>
          <a:xfrm>
            <a:off x="7290403" y="1312021"/>
            <a:ext cx="1255219" cy="1171209"/>
            <a:chOff x="7209721" y="821093"/>
            <a:chExt cx="1255219" cy="1171209"/>
          </a:xfrm>
          <a:solidFill>
            <a:schemeClr val="accent4"/>
          </a:solidFill>
        </p:grpSpPr>
        <p:sp>
          <p:nvSpPr>
            <p:cNvPr id="19" name="Donut 18">
              <a:extLst>
                <a:ext uri="{FF2B5EF4-FFF2-40B4-BE49-F238E27FC236}">
                  <a16:creationId xmlns:a16="http://schemas.microsoft.com/office/drawing/2014/main" id="{F6E6656A-42D8-A748-BFE7-65F6225BBB5D}"/>
                </a:ext>
              </a:extLst>
            </p:cNvPr>
            <p:cNvSpPr/>
            <p:nvPr/>
          </p:nvSpPr>
          <p:spPr>
            <a:xfrm>
              <a:off x="7209721" y="1360684"/>
              <a:ext cx="631618" cy="631618"/>
            </a:xfrm>
            <a:prstGeom prst="donut">
              <a:avLst>
                <a:gd name="adj" fmla="val 16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Donut 20">
              <a:extLst>
                <a:ext uri="{FF2B5EF4-FFF2-40B4-BE49-F238E27FC236}">
                  <a16:creationId xmlns:a16="http://schemas.microsoft.com/office/drawing/2014/main" id="{2C4E8BC8-2D24-5D4D-9A0D-DED0EB3165CC}"/>
                </a:ext>
              </a:extLst>
            </p:cNvPr>
            <p:cNvSpPr/>
            <p:nvPr/>
          </p:nvSpPr>
          <p:spPr>
            <a:xfrm>
              <a:off x="7521863" y="821093"/>
              <a:ext cx="631618" cy="631618"/>
            </a:xfrm>
            <a:prstGeom prst="donut">
              <a:avLst>
                <a:gd name="adj" fmla="val 16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 name="Oval 21">
              <a:extLst>
                <a:ext uri="{FF2B5EF4-FFF2-40B4-BE49-F238E27FC236}">
                  <a16:creationId xmlns:a16="http://schemas.microsoft.com/office/drawing/2014/main" id="{9F79A7B8-7D75-0D45-958F-9C7A33B35A54}"/>
                </a:ext>
              </a:extLst>
            </p:cNvPr>
            <p:cNvSpPr/>
            <p:nvPr/>
          </p:nvSpPr>
          <p:spPr>
            <a:xfrm>
              <a:off x="7834004" y="1360684"/>
              <a:ext cx="630936" cy="6309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5" name="Rectangle 34">
            <a:extLst>
              <a:ext uri="{FF2B5EF4-FFF2-40B4-BE49-F238E27FC236}">
                <a16:creationId xmlns:a16="http://schemas.microsoft.com/office/drawing/2014/main" id="{DF0BD8B9-57F0-B041-8768-27E978A9C957}"/>
              </a:ext>
            </a:extLst>
          </p:cNvPr>
          <p:cNvSpPr/>
          <p:nvPr/>
        </p:nvSpPr>
        <p:spPr>
          <a:xfrm>
            <a:off x="6642847" y="2134728"/>
            <a:ext cx="5549153" cy="3876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228773-8606-2647-934D-16CDB68E5C09}"/>
              </a:ext>
            </a:extLst>
          </p:cNvPr>
          <p:cNvSpPr/>
          <p:nvPr/>
        </p:nvSpPr>
        <p:spPr>
          <a:xfrm>
            <a:off x="885139" y="2338086"/>
            <a:ext cx="4842663" cy="401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B247E102-CE02-4BE9-9C76-BD55F7D527E4}"/>
              </a:ext>
            </a:extLst>
          </p:cNvPr>
          <p:cNvSpPr txBox="1"/>
          <p:nvPr/>
        </p:nvSpPr>
        <p:spPr>
          <a:xfrm>
            <a:off x="1479495" y="2317428"/>
            <a:ext cx="4616505" cy="3670428"/>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lnSpc>
                <a:spcPts val="1640"/>
              </a:lnSpc>
            </a:pPr>
            <a:r>
              <a:rPr lang="en-US" b="1" dirty="0"/>
              <a:t>To stay ahead of the rapidly changing business and remain relevant to both clients and consumers, many agencies are reinventing the process of creativity or creating new ways of approaching the process. The result has been the introduction of new methods and even new revenue streams.  Essentially, it’s a r</a:t>
            </a:r>
            <a:r>
              <a:rPr lang="en-US" b="1" dirty="0">
                <a:solidFill>
                  <a:srgbClr val="0E0D3B"/>
                </a:solidFill>
              </a:rPr>
              <a:t>einvention of the way to get to great work.</a:t>
            </a:r>
          </a:p>
          <a:p>
            <a:pPr>
              <a:lnSpc>
                <a:spcPts val="1640"/>
              </a:lnSpc>
            </a:pPr>
            <a:endParaRPr lang="en-US" b="1" dirty="0"/>
          </a:p>
          <a:p>
            <a:pPr>
              <a:lnSpc>
                <a:spcPts val="1640"/>
              </a:lnSpc>
            </a:pPr>
            <a:r>
              <a:rPr lang="en-US" b="1" dirty="0"/>
              <a:t>But whatever you do, don’t call it collaboration!</a:t>
            </a:r>
          </a:p>
          <a:p>
            <a:pPr>
              <a:lnSpc>
                <a:spcPts val="1640"/>
              </a:lnSpc>
            </a:pPr>
            <a:endParaRPr lang="en-US" b="1" dirty="0"/>
          </a:p>
          <a:p>
            <a:pPr>
              <a:lnSpc>
                <a:spcPts val="1640"/>
              </a:lnSpc>
            </a:pPr>
            <a:r>
              <a:rPr lang="en-US" b="1" dirty="0"/>
              <a:t>Agencies like </a:t>
            </a:r>
            <a:r>
              <a:rPr lang="en-US" b="1" dirty="0" err="1"/>
              <a:t>Serviceplan</a:t>
            </a:r>
            <a:r>
              <a:rPr lang="en-US" b="1" dirty="0"/>
              <a:t> and </a:t>
            </a:r>
            <a:r>
              <a:rPr lang="en-US" b="1" dirty="0" err="1"/>
              <a:t>Rothco</a:t>
            </a:r>
            <a:r>
              <a:rPr lang="en-US" b="1" dirty="0"/>
              <a:t> are introducing new methods </a:t>
            </a:r>
            <a:br>
              <a:rPr lang="en-US" b="1" dirty="0"/>
            </a:br>
            <a:r>
              <a:rPr lang="en-US" b="1" dirty="0"/>
              <a:t>to get to better creative. </a:t>
            </a:r>
            <a:r>
              <a:rPr lang="en-US" b="1" dirty="0" err="1"/>
              <a:t>Serviceplan’s</a:t>
            </a:r>
            <a:r>
              <a:rPr lang="en-US" b="1" dirty="0"/>
              <a:t> Executive Creative Director, </a:t>
            </a:r>
            <a:br>
              <a:rPr lang="en-US" b="1" dirty="0"/>
            </a:br>
            <a:r>
              <a:rPr lang="en-US" b="1" dirty="0"/>
              <a:t>Jason </a:t>
            </a:r>
            <a:r>
              <a:rPr lang="en-US" b="1" dirty="0" err="1"/>
              <a:t>Romeyko</a:t>
            </a:r>
            <a:r>
              <a:rPr lang="en-US" b="1" dirty="0"/>
              <a:t>, calls their approach </a:t>
            </a:r>
            <a:r>
              <a:rPr lang="en-US" b="1" dirty="0" err="1"/>
              <a:t>UberCreativity</a:t>
            </a:r>
            <a:r>
              <a:rPr lang="en-US" b="1" dirty="0"/>
              <a:t>, a higher form of creative that brings all disciplines together. </a:t>
            </a:r>
            <a:r>
              <a:rPr lang="en-US" b="1" dirty="0" err="1"/>
              <a:t>Romeyko</a:t>
            </a:r>
            <a:r>
              <a:rPr lang="en-US" b="1" dirty="0"/>
              <a:t> uses a process called the Wigwam, a ‘territory of explosive creativity’ that drives hundreds of ideas in three days.</a:t>
            </a:r>
          </a:p>
          <a:p>
            <a:pPr>
              <a:lnSpc>
                <a:spcPts val="1640"/>
              </a:lnSpc>
            </a:pPr>
            <a:endParaRPr lang="en-US" b="1" dirty="0"/>
          </a:p>
          <a:p>
            <a:pPr>
              <a:lnSpc>
                <a:spcPts val="1640"/>
              </a:lnSpc>
            </a:pPr>
            <a:r>
              <a:rPr lang="en-US" b="1" dirty="0" err="1"/>
              <a:t>Rothco</a:t>
            </a:r>
            <a:r>
              <a:rPr lang="en-US" b="1" dirty="0"/>
              <a:t> looked to open their process to others to drive innovative work. They call it Polyamorous Creativity, which takes a team from a typical twosome to a </a:t>
            </a:r>
            <a:r>
              <a:rPr lang="en-US" b="1" dirty="0" err="1"/>
              <a:t>sixsome</a:t>
            </a:r>
            <a:r>
              <a:rPr lang="en-US" b="1" dirty="0"/>
              <a:t> (yes, sexual innuendos were included).  </a:t>
            </a:r>
            <a:endParaRPr lang="en-US" b="1" dirty="0">
              <a:solidFill>
                <a:srgbClr val="0E0D3B"/>
              </a:solidFill>
            </a:endParaRPr>
          </a:p>
        </p:txBody>
      </p:sp>
      <p:sp>
        <p:nvSpPr>
          <p:cNvPr id="8" name="TextBox 7">
            <a:extLst>
              <a:ext uri="{FF2B5EF4-FFF2-40B4-BE49-F238E27FC236}">
                <a16:creationId xmlns:a16="http://schemas.microsoft.com/office/drawing/2014/main" id="{E386F21A-4DF1-477D-8C2F-37F288F6D866}"/>
              </a:ext>
            </a:extLst>
          </p:cNvPr>
          <p:cNvSpPr txBox="1"/>
          <p:nvPr/>
        </p:nvSpPr>
        <p:spPr>
          <a:xfrm>
            <a:off x="7284224" y="2616702"/>
            <a:ext cx="4607775" cy="492443"/>
          </a:xfrm>
          <a:prstGeom prst="rect">
            <a:avLst/>
          </a:prstGeom>
          <a:noFill/>
        </p:spPr>
        <p:txBody>
          <a:bodyPr wrap="square" lIns="0" t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pPr>
            <a:r>
              <a:rPr lang="en-US" sz="1600" b="1">
                <a:solidFill>
                  <a:schemeClr val="bg1"/>
                </a:solidFill>
                <a:latin typeface="Century Gothic" panose="020B0502020202020204" pitchFamily="34" charset="0"/>
                <a:cs typeface="Futura Medium" panose="020B0602020204020303" pitchFamily="34" charset="-79"/>
              </a:rPr>
              <a:t>Guide to Managing a </a:t>
            </a:r>
            <a:br>
              <a:rPr lang="en-US" sz="1600" b="1">
                <a:solidFill>
                  <a:schemeClr val="bg1"/>
                </a:solidFill>
                <a:latin typeface="Century Gothic" panose="020B0502020202020204" pitchFamily="34" charset="0"/>
                <a:cs typeface="Futura Medium" panose="020B0602020204020303" pitchFamily="34" charset="-79"/>
              </a:rPr>
            </a:br>
            <a:r>
              <a:rPr lang="en-US" sz="1600" b="1">
                <a:solidFill>
                  <a:schemeClr val="bg1"/>
                </a:solidFill>
                <a:latin typeface="Century Gothic" panose="020B0502020202020204" pitchFamily="34" charset="0"/>
                <a:cs typeface="Futura Medium" panose="020B0602020204020303" pitchFamily="34" charset="-79"/>
              </a:rPr>
              <a:t>Polyamorous Relationship</a:t>
            </a:r>
          </a:p>
        </p:txBody>
      </p:sp>
      <p:pic>
        <p:nvPicPr>
          <p:cNvPr id="11" name="Graphic 10">
            <a:extLst>
              <a:ext uri="{FF2B5EF4-FFF2-40B4-BE49-F238E27FC236}">
                <a16:creationId xmlns:a16="http://schemas.microsoft.com/office/drawing/2014/main" id="{09355443-72F5-6342-80CB-FA5BABC3DF8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121668" y="6470030"/>
            <a:ext cx="3854413" cy="181242"/>
          </a:xfrm>
          <a:prstGeom prst="rect">
            <a:avLst/>
          </a:prstGeom>
        </p:spPr>
      </p:pic>
      <p:sp>
        <p:nvSpPr>
          <p:cNvPr id="12" name="TextBox 11">
            <a:extLst>
              <a:ext uri="{FF2B5EF4-FFF2-40B4-BE49-F238E27FC236}">
                <a16:creationId xmlns:a16="http://schemas.microsoft.com/office/drawing/2014/main" id="{FAE1A80A-8905-A646-92FB-B3EC8846E9BA}"/>
              </a:ext>
            </a:extLst>
          </p:cNvPr>
          <p:cNvSpPr txBox="1"/>
          <p:nvPr/>
        </p:nvSpPr>
        <p:spPr>
          <a:xfrm>
            <a:off x="541358" y="1041400"/>
            <a:ext cx="5025253" cy="984885"/>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Applying </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rPr>
              <a:t>Madness 	to Methodology</a:t>
            </a:r>
            <a:endParaRPr kumimoji="0" lang="fr-FR"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endParaRPr>
          </a:p>
        </p:txBody>
      </p:sp>
      <p:sp>
        <p:nvSpPr>
          <p:cNvPr id="13" name="TextBox 12">
            <a:extLst>
              <a:ext uri="{FF2B5EF4-FFF2-40B4-BE49-F238E27FC236}">
                <a16:creationId xmlns:a16="http://schemas.microsoft.com/office/drawing/2014/main" id="{3A5ABBA4-98F9-2B46-AB7F-0254ACD7D092}"/>
              </a:ext>
            </a:extLst>
          </p:cNvPr>
          <p:cNvSpPr txBox="1"/>
          <p:nvPr/>
        </p:nvSpPr>
        <p:spPr>
          <a:xfrm>
            <a:off x="541358" y="616531"/>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04</a:t>
            </a:r>
          </a:p>
        </p:txBody>
      </p:sp>
      <p:sp>
        <p:nvSpPr>
          <p:cNvPr id="4" name="TextBox 3">
            <a:extLst>
              <a:ext uri="{FF2B5EF4-FFF2-40B4-BE49-F238E27FC236}">
                <a16:creationId xmlns:a16="http://schemas.microsoft.com/office/drawing/2014/main" id="{AC2B5B15-6DFF-7D45-9DF1-3AC74DCBB4F8}"/>
              </a:ext>
            </a:extLst>
          </p:cNvPr>
          <p:cNvSpPr txBox="1"/>
          <p:nvPr/>
        </p:nvSpPr>
        <p:spPr>
          <a:xfrm>
            <a:off x="7284224" y="5460823"/>
            <a:ext cx="910506" cy="161583"/>
          </a:xfrm>
          <a:prstGeom prst="rect">
            <a:avLst/>
          </a:prstGeom>
          <a:noFill/>
        </p:spPr>
        <p:txBody>
          <a:bodyPr wrap="none" lIns="0" tIns="0" rIns="0" bIns="0" rtlCol="0">
            <a:spAutoFit/>
          </a:bodyPr>
          <a:lstStyle/>
          <a:p>
            <a:r>
              <a:rPr lang="en-US" sz="1050" dirty="0">
                <a:solidFill>
                  <a:schemeClr val="bg1"/>
                </a:solidFill>
              </a:rPr>
              <a:t>- From </a:t>
            </a:r>
            <a:r>
              <a:rPr lang="en-US" sz="1050" dirty="0" err="1">
                <a:solidFill>
                  <a:schemeClr val="bg1"/>
                </a:solidFill>
              </a:rPr>
              <a:t>Rothco</a:t>
            </a:r>
            <a:endParaRPr lang="en-US" sz="1050" dirty="0">
              <a:solidFill>
                <a:schemeClr val="bg1"/>
              </a:solidFill>
            </a:endParaRPr>
          </a:p>
        </p:txBody>
      </p:sp>
      <p:sp>
        <p:nvSpPr>
          <p:cNvPr id="6" name="Triangle 5">
            <a:extLst>
              <a:ext uri="{FF2B5EF4-FFF2-40B4-BE49-F238E27FC236}">
                <a16:creationId xmlns:a16="http://schemas.microsoft.com/office/drawing/2014/main" id="{6BC81071-3362-6C4E-9365-8FCEB6684F22}"/>
              </a:ext>
            </a:extLst>
          </p:cNvPr>
          <p:cNvSpPr/>
          <p:nvPr/>
        </p:nvSpPr>
        <p:spPr>
          <a:xfrm rot="10800000">
            <a:off x="11471625" y="0"/>
            <a:ext cx="418111" cy="36044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8B5499E0-3509-E740-A1FE-264DFCCEF7B0}"/>
              </a:ext>
            </a:extLst>
          </p:cNvPr>
          <p:cNvSpPr/>
          <p:nvPr/>
        </p:nvSpPr>
        <p:spPr>
          <a:xfrm rot="10800000">
            <a:off x="11471625" y="524435"/>
            <a:ext cx="418111" cy="360440"/>
          </a:xfrm>
          <a:prstGeom prst="triangle">
            <a:avLst/>
          </a:prstGeom>
          <a:solidFill>
            <a:srgbClr val="787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A3F96D61-1ACB-384A-85AE-50BAF2722318}"/>
              </a:ext>
            </a:extLst>
          </p:cNvPr>
          <p:cNvSpPr/>
          <p:nvPr/>
        </p:nvSpPr>
        <p:spPr>
          <a:xfrm rot="10800000">
            <a:off x="11471625" y="1048870"/>
            <a:ext cx="418111" cy="360440"/>
          </a:xfrm>
          <a:prstGeom prst="triangle">
            <a:avLst/>
          </a:prstGeom>
          <a:solidFill>
            <a:srgbClr val="787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98A89F0-9EAA-EF4B-8C73-95AB23721DEB}"/>
              </a:ext>
            </a:extLst>
          </p:cNvPr>
          <p:cNvSpPr txBox="1"/>
          <p:nvPr/>
        </p:nvSpPr>
        <p:spPr>
          <a:xfrm>
            <a:off x="7281644" y="3298432"/>
            <a:ext cx="3583580" cy="1973104"/>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marL="171450" indent="-171450">
              <a:buFont typeface="Arial" panose="020B0604020202020204" pitchFamily="34" charset="0"/>
              <a:buChar char="•"/>
            </a:pPr>
            <a:r>
              <a:rPr lang="en-US" sz="1200" b="1">
                <a:solidFill>
                  <a:schemeClr val="bg1"/>
                </a:solidFill>
              </a:rPr>
              <a:t>Everyone must be into it </a:t>
            </a:r>
          </a:p>
          <a:p>
            <a:pPr marL="171450" indent="-171450">
              <a:buFont typeface="Arial" panose="020B0604020202020204" pitchFamily="34" charset="0"/>
              <a:buChar char="•"/>
            </a:pPr>
            <a:r>
              <a:rPr lang="en-US" sz="1200" b="1">
                <a:solidFill>
                  <a:schemeClr val="bg1"/>
                </a:solidFill>
              </a:rPr>
              <a:t>Respect all members of the relationship </a:t>
            </a:r>
          </a:p>
          <a:p>
            <a:pPr marL="171450" indent="-171450">
              <a:buFont typeface="Arial" panose="020B0604020202020204" pitchFamily="34" charset="0"/>
              <a:buChar char="•"/>
            </a:pPr>
            <a:r>
              <a:rPr lang="en-US" sz="1200" b="1">
                <a:solidFill>
                  <a:schemeClr val="bg1"/>
                </a:solidFill>
              </a:rPr>
              <a:t>Make space for someone new</a:t>
            </a:r>
          </a:p>
          <a:p>
            <a:pPr marL="171450" indent="-171450">
              <a:buFont typeface="Arial" panose="020B0604020202020204" pitchFamily="34" charset="0"/>
              <a:buChar char="•"/>
            </a:pPr>
            <a:r>
              <a:rPr lang="en-US" sz="1200" b="1">
                <a:solidFill>
                  <a:schemeClr val="bg1"/>
                </a:solidFill>
              </a:rPr>
              <a:t>Communicate openly </a:t>
            </a:r>
          </a:p>
          <a:p>
            <a:pPr marL="171450" indent="-171450">
              <a:buFont typeface="Arial" panose="020B0604020202020204" pitchFamily="34" charset="0"/>
              <a:buChar char="•"/>
            </a:pPr>
            <a:r>
              <a:rPr lang="en-US" sz="1200" b="1">
                <a:solidFill>
                  <a:schemeClr val="bg1"/>
                </a:solidFill>
              </a:rPr>
              <a:t>Expect it to be hard</a:t>
            </a:r>
          </a:p>
          <a:p>
            <a:pPr marL="171450" indent="-171450">
              <a:buFont typeface="Arial" panose="020B0604020202020204" pitchFamily="34" charset="0"/>
              <a:buChar char="•"/>
            </a:pPr>
            <a:r>
              <a:rPr lang="en-US" sz="1200" b="1">
                <a:solidFill>
                  <a:schemeClr val="bg1"/>
                </a:solidFill>
              </a:rPr>
              <a:t>If it doesn’t work as two, it won’t work as ten</a:t>
            </a:r>
          </a:p>
          <a:p>
            <a:pPr marL="171450" indent="-171450">
              <a:buFont typeface="Arial" panose="020B0604020202020204" pitchFamily="34" charset="0"/>
              <a:buChar char="•"/>
            </a:pPr>
            <a:r>
              <a:rPr lang="en-US" sz="1200" b="1">
                <a:solidFill>
                  <a:schemeClr val="bg1"/>
                </a:solidFill>
              </a:rPr>
              <a:t>Don’t keep score </a:t>
            </a:r>
          </a:p>
          <a:p>
            <a:pPr marL="171450" indent="-171450">
              <a:buFont typeface="Arial" panose="020B0604020202020204" pitchFamily="34" charset="0"/>
              <a:buChar char="•"/>
            </a:pPr>
            <a:r>
              <a:rPr lang="en-US" sz="1200" b="1">
                <a:solidFill>
                  <a:schemeClr val="bg1"/>
                </a:solidFill>
              </a:rPr>
              <a:t>Remain flexible</a:t>
            </a:r>
          </a:p>
          <a:p>
            <a:pPr marL="171450" indent="-171450">
              <a:buFont typeface="Arial" panose="020B0604020202020204" pitchFamily="34" charset="0"/>
              <a:buChar char="•"/>
            </a:pPr>
            <a:r>
              <a:rPr lang="en-US" sz="1200" b="1">
                <a:solidFill>
                  <a:schemeClr val="bg1"/>
                </a:solidFill>
              </a:rPr>
              <a:t>Don’t be jealous</a:t>
            </a:r>
          </a:p>
        </p:txBody>
      </p:sp>
      <p:sp>
        <p:nvSpPr>
          <p:cNvPr id="2" name="Slide Number Placeholder 1">
            <a:extLst>
              <a:ext uri="{FF2B5EF4-FFF2-40B4-BE49-F238E27FC236}">
                <a16:creationId xmlns:a16="http://schemas.microsoft.com/office/drawing/2014/main" id="{B3326323-2204-914D-B987-8CCA8512A64F}"/>
              </a:ext>
            </a:extLst>
          </p:cNvPr>
          <p:cNvSpPr>
            <a:spLocks noGrp="1"/>
          </p:cNvSpPr>
          <p:nvPr>
            <p:ph type="sldNum" sz="quarter" idx="12"/>
          </p:nvPr>
        </p:nvSpPr>
        <p:spPr/>
        <p:txBody>
          <a:bodyPr/>
          <a:lstStyle/>
          <a:p>
            <a:pPr algn="ctr"/>
            <a:fld id="{0C7B4787-4E7A-BF42-838C-32DA173181A9}" type="slidenum">
              <a:rPr lang="en-US" smtClean="0"/>
              <a:pPr algn="ctr"/>
              <a:t>10</a:t>
            </a:fld>
            <a:endParaRPr lang="en-US"/>
          </a:p>
        </p:txBody>
      </p:sp>
    </p:spTree>
    <p:extLst>
      <p:ext uri="{BB962C8B-B14F-4D97-AF65-F5344CB8AC3E}">
        <p14:creationId xmlns:p14="http://schemas.microsoft.com/office/powerpoint/2010/main" val="25342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1618BC6F-A963-8145-8771-94086FB6CB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4660" y="2841405"/>
            <a:ext cx="898769" cy="946073"/>
          </a:xfrm>
          <a:prstGeom prst="rect">
            <a:avLst/>
          </a:prstGeom>
        </p:spPr>
      </p:pic>
      <p:sp>
        <p:nvSpPr>
          <p:cNvPr id="2" name="Rectangle 1">
            <a:extLst>
              <a:ext uri="{FF2B5EF4-FFF2-40B4-BE49-F238E27FC236}">
                <a16:creationId xmlns:a16="http://schemas.microsoft.com/office/drawing/2014/main" id="{F39FCEFD-0B6F-D243-BFB8-C4CCE57238E5}"/>
              </a:ext>
            </a:extLst>
          </p:cNvPr>
          <p:cNvSpPr/>
          <p:nvPr/>
        </p:nvSpPr>
        <p:spPr>
          <a:xfrm>
            <a:off x="0" y="0"/>
            <a:ext cx="33942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9A228773-8606-2647-934D-16CDB68E5C09}"/>
              </a:ext>
            </a:extLst>
          </p:cNvPr>
          <p:cNvSpPr/>
          <p:nvPr/>
        </p:nvSpPr>
        <p:spPr>
          <a:xfrm>
            <a:off x="915297" y="2972486"/>
            <a:ext cx="5722061" cy="292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B247E102-CE02-4BE9-9C76-BD55F7D527E4}"/>
              </a:ext>
            </a:extLst>
          </p:cNvPr>
          <p:cNvSpPr txBox="1"/>
          <p:nvPr/>
        </p:nvSpPr>
        <p:spPr>
          <a:xfrm>
            <a:off x="1136814" y="3202090"/>
            <a:ext cx="5194477" cy="2439322"/>
          </a:xfrm>
          <a:prstGeom prst="rect">
            <a:avLst/>
          </a:prstGeom>
          <a:noFill/>
        </p:spPr>
        <p:txBody>
          <a:bodyPr wrap="square" lIns="0" tIns="0" rIns="91440" bIns="0" rtlCol="0" anchor="t">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lnSpc>
                <a:spcPts val="1640"/>
              </a:lnSpc>
            </a:pPr>
            <a:r>
              <a:rPr lang="en-US" b="1">
                <a:latin typeface="Century Gothic"/>
                <a:cs typeface="Futura Medium"/>
              </a:rPr>
              <a:t>Mesa, a team-based work system in Brazil, has crafted a philosophy that makes work 100% fulfilling, allowing brands to conceive, develop, and prototype extraordinary solutions in five days. Their methodology is comprised of three elements: A leader + a team with the knowledge + A mission. </a:t>
            </a:r>
            <a:r>
              <a:rPr lang="en-US" b="1">
                <a:latin typeface="Century Gothic"/>
                <a:cs typeface="Futura Medium"/>
                <a:hlinkClick r:id="rId4"/>
              </a:rPr>
              <a:t>The process</a:t>
            </a:r>
            <a:r>
              <a:rPr lang="en-US" b="1">
                <a:latin typeface="Century Gothic"/>
                <a:cs typeface="Futura Medium"/>
              </a:rPr>
              <a:t> is wrapped in a series of rituals, but drives new solutions in a compressed time. </a:t>
            </a:r>
          </a:p>
          <a:p>
            <a:pPr>
              <a:lnSpc>
                <a:spcPts val="1640"/>
              </a:lnSpc>
            </a:pPr>
            <a:endParaRPr lang="en-US" b="1"/>
          </a:p>
          <a:p>
            <a:pPr>
              <a:lnSpc>
                <a:spcPts val="1640"/>
              </a:lnSpc>
            </a:pPr>
            <a:r>
              <a:rPr lang="en-US" b="1">
                <a:latin typeface="Century Gothic"/>
                <a:cs typeface="Futura Medium"/>
              </a:rPr>
              <a:t>R/GA, an agency that is constantly reinventing the industry and itself, has </a:t>
            </a:r>
            <a:br>
              <a:rPr lang="en-US" b="1"/>
            </a:br>
            <a:r>
              <a:rPr lang="en-US" b="1">
                <a:latin typeface="Century Gothic"/>
                <a:cs typeface="Futura Medium"/>
              </a:rPr>
              <a:t>created R/GA Ventures, which works to fund startups. Through the application </a:t>
            </a:r>
            <a:br>
              <a:rPr lang="en-US" b="1"/>
            </a:br>
            <a:r>
              <a:rPr lang="en-US" b="1">
                <a:latin typeface="Century Gothic"/>
                <a:cs typeface="Futura Medium"/>
              </a:rPr>
              <a:t>of Financial Capital + Relationship Capital + Creative Capital, they’re paving a new way of bringing cutting-edge technology solutions to market. Their methodology of 1) Altitude, 2) Implementation, and 3) Outcomes works so </a:t>
            </a:r>
            <a:br>
              <a:rPr lang="en-US" b="1"/>
            </a:br>
            <a:r>
              <a:rPr lang="en-US" b="1">
                <a:latin typeface="Century Gothic"/>
                <a:cs typeface="Futura Medium"/>
              </a:rPr>
              <a:t>well, R/GA applies it to existing clients.</a:t>
            </a:r>
            <a:endParaRPr lang="en-US" b="1">
              <a:solidFill>
                <a:srgbClr val="0E0D3B"/>
              </a:solidFill>
              <a:latin typeface="Century Gothic"/>
              <a:cs typeface="Futura Medium"/>
            </a:endParaRPr>
          </a:p>
        </p:txBody>
      </p:sp>
      <p:sp>
        <p:nvSpPr>
          <p:cNvPr id="8" name="TextBox 7">
            <a:extLst>
              <a:ext uri="{FF2B5EF4-FFF2-40B4-BE49-F238E27FC236}">
                <a16:creationId xmlns:a16="http://schemas.microsoft.com/office/drawing/2014/main" id="{E386F21A-4DF1-477D-8C2F-37F288F6D866}"/>
              </a:ext>
            </a:extLst>
          </p:cNvPr>
          <p:cNvSpPr txBox="1"/>
          <p:nvPr/>
        </p:nvSpPr>
        <p:spPr>
          <a:xfrm>
            <a:off x="7858514" y="3550619"/>
            <a:ext cx="3554950" cy="2000548"/>
          </a:xfrm>
          <a:prstGeom prst="rect">
            <a:avLst/>
          </a:prstGeom>
          <a:noFill/>
        </p:spPr>
        <p:txBody>
          <a:bodyPr wrap="square" lIns="0" tIns="0" bIns="0" rtlCol="0" anchor="t">
            <a:spAutoFit/>
          </a:bodyPr>
          <a:lstStyle>
            <a:defPPr>
              <a:defRPr lang="fr-FR"/>
            </a:defPPr>
            <a:lvl1pPr>
              <a:lnSpc>
                <a:spcPct val="100000"/>
              </a:lnSpc>
              <a:defRPr sz="2800" b="1">
                <a:solidFill>
                  <a:schemeClr val="tx2"/>
                </a:solidFill>
                <a:latin typeface="Century Gothic" panose="020B0502020202020204" pitchFamily="34" charset="0"/>
                <a:cs typeface="Futura Medium" panose="020B0602020204020303" pitchFamily="34" charset="-79"/>
              </a:defRPr>
            </a:lvl1pPr>
          </a:lstStyle>
          <a:p>
            <a:r>
              <a:rPr lang="en-US" sz="2000">
                <a:solidFill>
                  <a:srgbClr val="0E0D3B"/>
                </a:solidFill>
              </a:rPr>
              <a:t>Collaboration is like happiness… the more you focus on it, the less you get it… So let’s stop using the word collaboration.</a:t>
            </a:r>
            <a:br>
              <a:rPr lang="en-US" sz="2000">
                <a:solidFill>
                  <a:srgbClr val="0E0D3B"/>
                </a:solidFill>
              </a:rPr>
            </a:br>
            <a:endParaRPr lang="en-US" sz="2000">
              <a:solidFill>
                <a:srgbClr val="0E0D3B"/>
              </a:solidFill>
            </a:endParaRPr>
          </a:p>
          <a:p>
            <a:pPr lvl="0"/>
            <a:r>
              <a:rPr lang="en-US" sz="1000" b="0">
                <a:solidFill>
                  <a:schemeClr val="tx1"/>
                </a:solidFill>
                <a:latin typeface="+mn-lt"/>
                <a:cs typeface="+mn-cs"/>
              </a:rPr>
              <a:t>—Barbara </a:t>
            </a:r>
            <a:r>
              <a:rPr lang="en-US" sz="1000" b="0" err="1">
                <a:solidFill>
                  <a:schemeClr val="tx1"/>
                </a:solidFill>
                <a:latin typeface="+mn-lt"/>
                <a:cs typeface="+mn-cs"/>
              </a:rPr>
              <a:t>Soalheiro</a:t>
            </a:r>
            <a:r>
              <a:rPr lang="en-US" sz="1000" b="0">
                <a:solidFill>
                  <a:schemeClr val="tx1"/>
                </a:solidFill>
                <a:latin typeface="+mn-lt"/>
                <a:cs typeface="+mn-cs"/>
              </a:rPr>
              <a:t>, Mesa</a:t>
            </a:r>
          </a:p>
        </p:txBody>
      </p:sp>
      <p:pic>
        <p:nvPicPr>
          <p:cNvPr id="11" name="Graphic 10">
            <a:extLst>
              <a:ext uri="{FF2B5EF4-FFF2-40B4-BE49-F238E27FC236}">
                <a16:creationId xmlns:a16="http://schemas.microsoft.com/office/drawing/2014/main" id="{09355443-72F5-6342-80CB-FA5BABC3DF8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21668" y="6470030"/>
            <a:ext cx="3854413" cy="181242"/>
          </a:xfrm>
          <a:prstGeom prst="rect">
            <a:avLst/>
          </a:prstGeom>
        </p:spPr>
      </p:pic>
      <p:sp>
        <p:nvSpPr>
          <p:cNvPr id="12" name="TextBox 11">
            <a:extLst>
              <a:ext uri="{FF2B5EF4-FFF2-40B4-BE49-F238E27FC236}">
                <a16:creationId xmlns:a16="http://schemas.microsoft.com/office/drawing/2014/main" id="{FAE1A80A-8905-A646-92FB-B3EC8846E9BA}"/>
              </a:ext>
            </a:extLst>
          </p:cNvPr>
          <p:cNvSpPr txBox="1"/>
          <p:nvPr/>
        </p:nvSpPr>
        <p:spPr>
          <a:xfrm>
            <a:off x="6637358" y="1041400"/>
            <a:ext cx="5057337" cy="984885"/>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Applying </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rPr>
              <a:t>Madness 	to Methodology</a:t>
            </a:r>
            <a:endParaRPr kumimoji="0" lang="fr-FR"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endParaRPr>
          </a:p>
        </p:txBody>
      </p:sp>
      <p:sp>
        <p:nvSpPr>
          <p:cNvPr id="13" name="TextBox 12">
            <a:extLst>
              <a:ext uri="{FF2B5EF4-FFF2-40B4-BE49-F238E27FC236}">
                <a16:creationId xmlns:a16="http://schemas.microsoft.com/office/drawing/2014/main" id="{3A5ABBA4-98F9-2B46-AB7F-0254ACD7D092}"/>
              </a:ext>
            </a:extLst>
          </p:cNvPr>
          <p:cNvSpPr txBox="1"/>
          <p:nvPr/>
        </p:nvSpPr>
        <p:spPr>
          <a:xfrm>
            <a:off x="6637358" y="616531"/>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04</a:t>
            </a:r>
          </a:p>
        </p:txBody>
      </p:sp>
      <p:pic>
        <p:nvPicPr>
          <p:cNvPr id="14" name="Graphic 13">
            <a:extLst>
              <a:ext uri="{FF2B5EF4-FFF2-40B4-BE49-F238E27FC236}">
                <a16:creationId xmlns:a16="http://schemas.microsoft.com/office/drawing/2014/main" id="{7B1388D9-E28C-BD40-8487-2BF0C9096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278375" y="1413360"/>
            <a:ext cx="1487838" cy="743919"/>
          </a:xfrm>
          <a:prstGeom prst="rect">
            <a:avLst/>
          </a:prstGeom>
        </p:spPr>
      </p:pic>
      <p:pic>
        <p:nvPicPr>
          <p:cNvPr id="18" name="Graphic 17">
            <a:extLst>
              <a:ext uri="{FF2B5EF4-FFF2-40B4-BE49-F238E27FC236}">
                <a16:creationId xmlns:a16="http://schemas.microsoft.com/office/drawing/2014/main" id="{A6709D50-066D-644C-AB8A-2733FF7696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3018960" y="1413360"/>
            <a:ext cx="1487838" cy="743919"/>
          </a:xfrm>
          <a:prstGeom prst="rect">
            <a:avLst/>
          </a:prstGeom>
        </p:spPr>
      </p:pic>
      <p:sp>
        <p:nvSpPr>
          <p:cNvPr id="19" name="Donut 18">
            <a:extLst>
              <a:ext uri="{FF2B5EF4-FFF2-40B4-BE49-F238E27FC236}">
                <a16:creationId xmlns:a16="http://schemas.microsoft.com/office/drawing/2014/main" id="{C0C9144C-A74B-ED4C-B5A5-2994810D2F72}"/>
              </a:ext>
            </a:extLst>
          </p:cNvPr>
          <p:cNvSpPr/>
          <p:nvPr/>
        </p:nvSpPr>
        <p:spPr>
          <a:xfrm>
            <a:off x="3078445" y="1469510"/>
            <a:ext cx="631618" cy="631618"/>
          </a:xfrm>
          <a:prstGeom prst="donut">
            <a:avLst>
              <a:gd name="adj" fmla="val 166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20" name="Graphic 19">
            <a:extLst>
              <a:ext uri="{FF2B5EF4-FFF2-40B4-BE49-F238E27FC236}">
                <a16:creationId xmlns:a16="http://schemas.microsoft.com/office/drawing/2014/main" id="{86319C20-834F-C748-88AF-47D8DD502F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6194" y="6335255"/>
            <a:ext cx="874987" cy="348446"/>
          </a:xfrm>
          <a:prstGeom prst="rect">
            <a:avLst/>
          </a:prstGeom>
        </p:spPr>
      </p:pic>
      <p:sp>
        <p:nvSpPr>
          <p:cNvPr id="3" name="Slide Number Placeholder 2">
            <a:extLst>
              <a:ext uri="{FF2B5EF4-FFF2-40B4-BE49-F238E27FC236}">
                <a16:creationId xmlns:a16="http://schemas.microsoft.com/office/drawing/2014/main" id="{B88E22D9-69E5-6149-A8F8-0EEF696D6E7B}"/>
              </a:ext>
            </a:extLst>
          </p:cNvPr>
          <p:cNvSpPr>
            <a:spLocks noGrp="1"/>
          </p:cNvSpPr>
          <p:nvPr>
            <p:ph type="sldNum" sz="quarter" idx="12"/>
          </p:nvPr>
        </p:nvSpPr>
        <p:spPr/>
        <p:txBody>
          <a:bodyPr/>
          <a:lstStyle/>
          <a:p>
            <a:pPr algn="ctr"/>
            <a:fld id="{0C7B4787-4E7A-BF42-838C-32DA173181A9}" type="slidenum">
              <a:rPr lang="en-US" smtClean="0"/>
              <a:pPr algn="ctr"/>
              <a:t>11</a:t>
            </a:fld>
            <a:endParaRPr lang="en-US"/>
          </a:p>
        </p:txBody>
      </p:sp>
    </p:spTree>
    <p:extLst>
      <p:ext uri="{BB962C8B-B14F-4D97-AF65-F5344CB8AC3E}">
        <p14:creationId xmlns:p14="http://schemas.microsoft.com/office/powerpoint/2010/main" val="78295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A9B9D-903E-1840-A332-A62E6852450F}"/>
              </a:ext>
            </a:extLst>
          </p:cNvPr>
          <p:cNvSpPr txBox="1"/>
          <p:nvPr/>
        </p:nvSpPr>
        <p:spPr>
          <a:xfrm>
            <a:off x="837564" y="1041400"/>
            <a:ext cx="5258436"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Takeaways</a:t>
            </a:r>
            <a:endParaRPr kumimoji="0" lang="fr-FR" sz="4000" b="1" i="0" u="none" strike="noStrike" kern="1200" cap="none" spc="0" normalizeH="0" baseline="0" noProof="0">
              <a:ln>
                <a:noFill/>
              </a:ln>
              <a:solidFill>
                <a:srgbClr val="00C8E5"/>
              </a:solidFill>
              <a:effectLst/>
              <a:uLnTx/>
              <a:uFillTx/>
              <a:latin typeface="Century Gothic" panose="020B0502020202020204" pitchFamily="34" charset="0"/>
              <a:ea typeface="+mn-ea"/>
              <a:cs typeface="Futura" panose="020B0602020204020303" pitchFamily="34" charset="-79"/>
            </a:endParaRPr>
          </a:p>
        </p:txBody>
      </p:sp>
      <p:pic>
        <p:nvPicPr>
          <p:cNvPr id="6" name="Graphic 5">
            <a:extLst>
              <a:ext uri="{FF2B5EF4-FFF2-40B4-BE49-F238E27FC236}">
                <a16:creationId xmlns:a16="http://schemas.microsoft.com/office/drawing/2014/main" id="{F6D3316B-FD5F-2144-B562-7EC174E2BFE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121658" y="6470030"/>
            <a:ext cx="3854434" cy="181243"/>
          </a:xfrm>
          <a:prstGeom prst="rect">
            <a:avLst/>
          </a:prstGeom>
        </p:spPr>
      </p:pic>
      <p:sp>
        <p:nvSpPr>
          <p:cNvPr id="10" name="TextBox 9">
            <a:extLst>
              <a:ext uri="{FF2B5EF4-FFF2-40B4-BE49-F238E27FC236}">
                <a16:creationId xmlns:a16="http://schemas.microsoft.com/office/drawing/2014/main" id="{604B54A3-6A03-C047-ADD1-2F9A035ED036}"/>
              </a:ext>
            </a:extLst>
          </p:cNvPr>
          <p:cNvSpPr txBox="1"/>
          <p:nvPr/>
        </p:nvSpPr>
        <p:spPr>
          <a:xfrm>
            <a:off x="240454" y="9053197"/>
            <a:ext cx="2553769" cy="49244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Change the Talent Paradigm</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2" name="TextBox 11">
            <a:extLst>
              <a:ext uri="{FF2B5EF4-FFF2-40B4-BE49-F238E27FC236}">
                <a16:creationId xmlns:a16="http://schemas.microsoft.com/office/drawing/2014/main" id="{8047E28E-6A3B-7F45-B454-F3556F2A82A8}"/>
              </a:ext>
            </a:extLst>
          </p:cNvPr>
          <p:cNvSpPr txBox="1"/>
          <p:nvPr/>
        </p:nvSpPr>
        <p:spPr>
          <a:xfrm>
            <a:off x="227545" y="9726103"/>
            <a:ext cx="2556491" cy="4044890"/>
          </a:xfrm>
          <a:prstGeom prst="rect">
            <a:avLst/>
          </a:prstGeom>
          <a:noFill/>
        </p:spPr>
        <p:txBody>
          <a:bodyPr wrap="square" lIns="0" tIns="0" rIns="91440" bIns="0" rtlCol="0">
            <a:spAutoFit/>
          </a:bodyPr>
          <a:lstStyle>
            <a:defPPr>
              <a:defRPr lang="en-US"/>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r>
              <a:rPr lang="en-US"/>
              <a:t>In order to usher in new creativity in the industry, we need to look outside of traditional agency and creative talent funnels. We heard several creative thought-leaders this week talk about the quality of creative work coming from unexpected experiences and people—beyond thinking about diversity from an identity perspective—and extending to life and prior work experience. </a:t>
            </a:r>
          </a:p>
          <a:p>
            <a:endParaRPr lang="en-US"/>
          </a:p>
          <a:p>
            <a:r>
              <a:rPr lang="en-US"/>
              <a:t>Forrester’s Employee Experience Index suggests creativity helps </a:t>
            </a:r>
            <a:r>
              <a:rPr lang="en-US" err="1"/>
              <a:t>organisations</a:t>
            </a:r>
            <a:r>
              <a:rPr lang="en-US"/>
              <a:t> build a culture that attracts talent, and that inspiration is inextricably tied to the brand’s ability to impart a belief in the core mission and vision. </a:t>
            </a:r>
          </a:p>
          <a:p>
            <a:endParaRPr lang="en-US"/>
          </a:p>
          <a:p>
            <a:r>
              <a:rPr lang="en-US"/>
              <a:t>To prospective talent, are you seen as a forward-looking, innovative company?</a:t>
            </a:r>
          </a:p>
          <a:p>
            <a:r>
              <a:rPr lang="en-US"/>
              <a:t> </a:t>
            </a:r>
          </a:p>
        </p:txBody>
      </p:sp>
      <p:sp>
        <p:nvSpPr>
          <p:cNvPr id="14" name="TextBox 13">
            <a:extLst>
              <a:ext uri="{FF2B5EF4-FFF2-40B4-BE49-F238E27FC236}">
                <a16:creationId xmlns:a16="http://schemas.microsoft.com/office/drawing/2014/main" id="{BFBC163D-E907-9248-B82D-679154F5CA55}"/>
              </a:ext>
            </a:extLst>
          </p:cNvPr>
          <p:cNvSpPr txBox="1"/>
          <p:nvPr/>
        </p:nvSpPr>
        <p:spPr>
          <a:xfrm>
            <a:off x="2974944" y="9053197"/>
            <a:ext cx="2099583" cy="49244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Creative </a:t>
            </a:r>
            <a:r>
              <a:rPr kumimoji="0" lang="en-US" sz="16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Democratisation</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8" name="TextBox 17">
            <a:extLst>
              <a:ext uri="{FF2B5EF4-FFF2-40B4-BE49-F238E27FC236}">
                <a16:creationId xmlns:a16="http://schemas.microsoft.com/office/drawing/2014/main" id="{5317D46D-7DBC-DE48-B11E-4E752E6940C1}"/>
              </a:ext>
            </a:extLst>
          </p:cNvPr>
          <p:cNvSpPr txBox="1"/>
          <p:nvPr/>
        </p:nvSpPr>
        <p:spPr>
          <a:xfrm>
            <a:off x="2974944" y="9692685"/>
            <a:ext cx="2565578" cy="4414222"/>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r>
              <a:rPr lang="en-US"/>
              <a:t>Today, more than ever, the reflection of brands reflects our culture. Creativity has mostly been achieved in a controlled environment (approved by rational people), but now it’s been </a:t>
            </a:r>
            <a:r>
              <a:rPr lang="en-US" err="1"/>
              <a:t>democratised</a:t>
            </a:r>
            <a:r>
              <a:rPr lang="en-US"/>
              <a:t>, even to the point that now everyone IS their own brand.</a:t>
            </a:r>
          </a:p>
          <a:p>
            <a:endParaRPr lang="en-US"/>
          </a:p>
          <a:p>
            <a:r>
              <a:rPr lang="en-US"/>
              <a:t>In a sense, creativity is really a team sport, requiring a group of people, a shared economy, and ultimately, shared creativity. </a:t>
            </a:r>
          </a:p>
          <a:p>
            <a:endParaRPr lang="en-US"/>
          </a:p>
          <a:p>
            <a:r>
              <a:rPr lang="en-US"/>
              <a:t>This requires staying relevant with consumers and changing in real time. Call it branding in real time, where everyone should be a creative stakeholder.</a:t>
            </a:r>
          </a:p>
          <a:p>
            <a:endParaRPr lang="en-US"/>
          </a:p>
          <a:p>
            <a:r>
              <a:rPr lang="en-US"/>
              <a:t>How relevant is your brand today, and how flexible are you in this shared economy?</a:t>
            </a:r>
          </a:p>
          <a:p>
            <a:endParaRPr lang="en-US"/>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1" name="TextBox 10">
            <a:extLst>
              <a:ext uri="{FF2B5EF4-FFF2-40B4-BE49-F238E27FC236}">
                <a16:creationId xmlns:a16="http://schemas.microsoft.com/office/drawing/2014/main" id="{87648306-4A88-C849-A5CC-F69CF97C036B}"/>
              </a:ext>
            </a:extLst>
          </p:cNvPr>
          <p:cNvSpPr txBox="1"/>
          <p:nvPr/>
        </p:nvSpPr>
        <p:spPr>
          <a:xfrm>
            <a:off x="5731430" y="9053197"/>
            <a:ext cx="2099583" cy="49244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Finding the Right Method &amp; Model</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3" name="TextBox 12">
            <a:extLst>
              <a:ext uri="{FF2B5EF4-FFF2-40B4-BE49-F238E27FC236}">
                <a16:creationId xmlns:a16="http://schemas.microsoft.com/office/drawing/2014/main" id="{BEC95DA7-915E-7246-AF4F-9D10D53A2776}"/>
              </a:ext>
            </a:extLst>
          </p:cNvPr>
          <p:cNvSpPr txBox="1"/>
          <p:nvPr/>
        </p:nvSpPr>
        <p:spPr>
          <a:xfrm>
            <a:off x="5731430" y="9692685"/>
            <a:ext cx="2565578" cy="4044890"/>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r>
              <a:rPr lang="en-US"/>
              <a:t>As reported in the 4</a:t>
            </a:r>
            <a:r>
              <a:rPr lang="en-US" baseline="30000"/>
              <a:t>th</a:t>
            </a:r>
            <a:r>
              <a:rPr lang="en-US"/>
              <a:t> Trend, there are a multitude of innovative methods  pushing the creative process towards great work. </a:t>
            </a:r>
          </a:p>
          <a:p>
            <a:endParaRPr lang="en-US"/>
          </a:p>
          <a:p>
            <a:r>
              <a:rPr lang="en-US"/>
              <a:t>We also looked at different creative models in the 2</a:t>
            </a:r>
            <a:r>
              <a:rPr lang="en-US" baseline="30000"/>
              <a:t>nd</a:t>
            </a:r>
            <a:r>
              <a:rPr lang="en-US"/>
              <a:t> Trend from in-housing, working with an agency, or a combination thereof.</a:t>
            </a:r>
          </a:p>
          <a:p>
            <a:endParaRPr lang="en-US"/>
          </a:p>
          <a:p>
            <a:r>
              <a:rPr lang="en-US"/>
              <a:t>Given there is no better time for creativity, there’s no better time to explore or evolve your model and ensure you’re future-proofing your business with best-in-class, award-winning methods and models.</a:t>
            </a:r>
          </a:p>
          <a:p>
            <a:endParaRPr lang="en-US"/>
          </a:p>
          <a:p>
            <a:r>
              <a:rPr lang="en-US"/>
              <a:t>Which method or model works for you?</a:t>
            </a:r>
          </a:p>
          <a:p>
            <a:endParaRPr lang="en-US"/>
          </a:p>
          <a:p>
            <a:r>
              <a:rPr lang="en-US"/>
              <a:t>Find the right one, and who knows, we might see you on stage next year at Cannes.</a:t>
            </a:r>
          </a:p>
        </p:txBody>
      </p:sp>
      <p:sp>
        <p:nvSpPr>
          <p:cNvPr id="2" name="Slide Number Placeholder 1">
            <a:extLst>
              <a:ext uri="{FF2B5EF4-FFF2-40B4-BE49-F238E27FC236}">
                <a16:creationId xmlns:a16="http://schemas.microsoft.com/office/drawing/2014/main" id="{A128B662-3A90-A54B-9B30-9B54897EE613}"/>
              </a:ext>
            </a:extLst>
          </p:cNvPr>
          <p:cNvSpPr>
            <a:spLocks noGrp="1"/>
          </p:cNvSpPr>
          <p:nvPr>
            <p:ph type="sldNum" sz="quarter" idx="12"/>
          </p:nvPr>
        </p:nvSpPr>
        <p:spPr/>
        <p:txBody>
          <a:bodyPr/>
          <a:lstStyle/>
          <a:p>
            <a:pPr algn="ctr"/>
            <a:fld id="{0C7B4787-4E7A-BF42-838C-32DA173181A9}" type="slidenum">
              <a:rPr lang="en-US" smtClean="0"/>
              <a:pPr algn="ctr"/>
              <a:t>12</a:t>
            </a:fld>
            <a:endParaRPr lang="en-US"/>
          </a:p>
        </p:txBody>
      </p:sp>
      <p:pic>
        <p:nvPicPr>
          <p:cNvPr id="16" name="Graphic 15">
            <a:extLst>
              <a:ext uri="{FF2B5EF4-FFF2-40B4-BE49-F238E27FC236}">
                <a16:creationId xmlns:a16="http://schemas.microsoft.com/office/drawing/2014/main" id="{2ECFEA70-6DAE-7848-A54C-0958465CCA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431" y="1856911"/>
            <a:ext cx="1517445" cy="2752228"/>
          </a:xfrm>
          <a:prstGeom prst="rect">
            <a:avLst/>
          </a:prstGeom>
        </p:spPr>
      </p:pic>
      <p:grpSp>
        <p:nvGrpSpPr>
          <p:cNvPr id="17" name="Group 16">
            <a:extLst>
              <a:ext uri="{FF2B5EF4-FFF2-40B4-BE49-F238E27FC236}">
                <a16:creationId xmlns:a16="http://schemas.microsoft.com/office/drawing/2014/main" id="{76F18E9D-844E-E340-9F4F-4C8F3C81694A}"/>
              </a:ext>
            </a:extLst>
          </p:cNvPr>
          <p:cNvGrpSpPr/>
          <p:nvPr/>
        </p:nvGrpSpPr>
        <p:grpSpPr>
          <a:xfrm>
            <a:off x="1731139" y="1749656"/>
            <a:ext cx="9594563" cy="4720285"/>
            <a:chOff x="1722811" y="1782967"/>
            <a:chExt cx="8471799" cy="4720285"/>
          </a:xfrm>
        </p:grpSpPr>
        <p:sp>
          <p:nvSpPr>
            <p:cNvPr id="19" name="TextBox 18">
              <a:extLst>
                <a:ext uri="{FF2B5EF4-FFF2-40B4-BE49-F238E27FC236}">
                  <a16:creationId xmlns:a16="http://schemas.microsoft.com/office/drawing/2014/main" id="{0094162D-E7B6-C346-A524-9BC18FE493B5}"/>
                </a:ext>
              </a:extLst>
            </p:cNvPr>
            <p:cNvSpPr txBox="1"/>
            <p:nvPr/>
          </p:nvSpPr>
          <p:spPr>
            <a:xfrm>
              <a:off x="1735720" y="1782967"/>
              <a:ext cx="2553769" cy="492443"/>
            </a:xfrm>
            <a:prstGeom prst="rect">
              <a:avLst/>
            </a:prstGeom>
            <a:noFill/>
          </p:spPr>
          <p:txBody>
            <a:bodyPr wrap="square" lIns="0" tIns="0" rIns="0" bIns="0" rtlCol="0" anchor="b">
              <a:spAutoFit/>
            </a:bodyPr>
            <a:lstStyle/>
            <a:p>
              <a:pPr lvl="0">
                <a:defRPr/>
              </a:pPr>
              <a:r>
                <a:rPr lang="en-US" sz="1600" b="1">
                  <a:solidFill>
                    <a:schemeClr val="accent2"/>
                  </a:solidFill>
                  <a:latin typeface="Century Gothic" panose="020B0502020202020204" pitchFamily="34" charset="0"/>
                  <a:cs typeface="Futura Medium" panose="020B0602020204020303" pitchFamily="34" charset="-79"/>
                </a:rPr>
                <a:t>Change the </a:t>
              </a:r>
              <a:br>
                <a:rPr lang="en-US" sz="1600" b="1">
                  <a:solidFill>
                    <a:schemeClr val="accent2"/>
                  </a:solidFill>
                  <a:latin typeface="Century Gothic" panose="020B0502020202020204" pitchFamily="34" charset="0"/>
                  <a:cs typeface="Futura Medium" panose="020B0602020204020303" pitchFamily="34" charset="-79"/>
                </a:rPr>
              </a:br>
              <a:r>
                <a:rPr lang="en-US" sz="1600" b="1">
                  <a:solidFill>
                    <a:schemeClr val="accent2"/>
                  </a:solidFill>
                  <a:latin typeface="Century Gothic" panose="020B0502020202020204" pitchFamily="34" charset="0"/>
                  <a:cs typeface="Futura Medium" panose="020B0602020204020303" pitchFamily="34" charset="-79"/>
                </a:rPr>
                <a:t>Talent Paradigm</a:t>
              </a:r>
              <a:endParaRPr lang="fr-FR" sz="1600" b="1">
                <a:solidFill>
                  <a:schemeClr val="accent2"/>
                </a:solidFill>
                <a:latin typeface="Century Gothic" panose="020B0502020202020204" pitchFamily="34" charset="0"/>
                <a:cs typeface="Futura Medium" panose="020B0602020204020303" pitchFamily="34" charset="-79"/>
              </a:endParaRPr>
            </a:p>
          </p:txBody>
        </p:sp>
        <p:sp>
          <p:nvSpPr>
            <p:cNvPr id="20" name="TextBox 19">
              <a:extLst>
                <a:ext uri="{FF2B5EF4-FFF2-40B4-BE49-F238E27FC236}">
                  <a16:creationId xmlns:a16="http://schemas.microsoft.com/office/drawing/2014/main" id="{D76BC71C-7612-7F45-9F67-24DFD6843F57}"/>
                </a:ext>
              </a:extLst>
            </p:cNvPr>
            <p:cNvSpPr txBox="1"/>
            <p:nvPr/>
          </p:nvSpPr>
          <p:spPr>
            <a:xfrm>
              <a:off x="1722811" y="2422455"/>
              <a:ext cx="2556491" cy="3875613"/>
            </a:xfrm>
            <a:prstGeom prst="rect">
              <a:avLst/>
            </a:prstGeom>
            <a:noFill/>
          </p:spPr>
          <p:txBody>
            <a:bodyPr wrap="square" lIns="0" tIns="0" rIns="0" bIns="0" rtlCol="0">
              <a:spAutoFit/>
            </a:bodyPr>
            <a:lstStyle>
              <a:defPPr>
                <a:defRPr lang="en-US"/>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lnSpc>
                  <a:spcPts val="1640"/>
                </a:lnSpc>
              </a:pPr>
              <a:r>
                <a:rPr lang="en-US" b="1" dirty="0"/>
                <a:t>In order to usher in new creativity in the industry, we need to look outside of traditional agency and creative talent funnels. We heard several creative thought-leaders this week talk about the quality of creative work coming from unexpected experiences and people—beyond thinking about diversity from an identity perspective—and extending to </a:t>
              </a:r>
              <a:br>
                <a:rPr lang="en-US" b="1" dirty="0"/>
              </a:br>
              <a:r>
                <a:rPr lang="en-US" b="1" dirty="0"/>
                <a:t>life and prior work experience. </a:t>
              </a:r>
            </a:p>
            <a:p>
              <a:pPr>
                <a:lnSpc>
                  <a:spcPts val="1640"/>
                </a:lnSpc>
              </a:pPr>
              <a:endParaRPr lang="en-US" b="1" dirty="0"/>
            </a:p>
            <a:p>
              <a:pPr>
                <a:lnSpc>
                  <a:spcPts val="1640"/>
                </a:lnSpc>
              </a:pPr>
              <a:r>
                <a:rPr lang="en-US" b="1" dirty="0"/>
                <a:t>Forrester’s Employee Experience Index suggests creativity helps </a:t>
              </a:r>
              <a:r>
                <a:rPr lang="en-US" b="1" dirty="0" err="1"/>
                <a:t>organisations</a:t>
              </a:r>
              <a:r>
                <a:rPr lang="en-US" b="1" dirty="0"/>
                <a:t> build a culture that attracts talent, and that inspiration is inextricably tied to the brand’s ability to impart a belief in the core mission and vision. </a:t>
              </a:r>
            </a:p>
            <a:p>
              <a:pPr>
                <a:lnSpc>
                  <a:spcPts val="1640"/>
                </a:lnSpc>
              </a:pPr>
              <a:endParaRPr lang="en-US" b="1" dirty="0"/>
            </a:p>
            <a:p>
              <a:pPr>
                <a:lnSpc>
                  <a:spcPts val="1640"/>
                </a:lnSpc>
              </a:pPr>
              <a:r>
                <a:rPr lang="en-US" b="1" dirty="0"/>
                <a:t>To prospective talent, are you seen as a forward-looking, innovative company?</a:t>
              </a:r>
            </a:p>
            <a:p>
              <a:pPr>
                <a:lnSpc>
                  <a:spcPts val="1640"/>
                </a:lnSpc>
              </a:pPr>
              <a:r>
                <a:rPr lang="en-US" b="1" dirty="0"/>
                <a:t> </a:t>
              </a:r>
            </a:p>
          </p:txBody>
        </p:sp>
        <p:sp>
          <p:nvSpPr>
            <p:cNvPr id="21" name="TextBox 20">
              <a:extLst>
                <a:ext uri="{FF2B5EF4-FFF2-40B4-BE49-F238E27FC236}">
                  <a16:creationId xmlns:a16="http://schemas.microsoft.com/office/drawing/2014/main" id="{DA1FB7DC-51C9-DA4C-9E0C-3951AF1C027A}"/>
                </a:ext>
              </a:extLst>
            </p:cNvPr>
            <p:cNvSpPr txBox="1"/>
            <p:nvPr/>
          </p:nvSpPr>
          <p:spPr>
            <a:xfrm>
              <a:off x="4681638" y="1782967"/>
              <a:ext cx="2099583" cy="492443"/>
            </a:xfrm>
            <a:prstGeom prst="rect">
              <a:avLst/>
            </a:prstGeom>
            <a:noFill/>
          </p:spPr>
          <p:txBody>
            <a:bodyPr wrap="square" lIns="0" tIns="0" rIns="0" bIns="0" rtlCol="0" anchor="b">
              <a:spAutoFit/>
            </a:bodyPr>
            <a:lstStyle/>
            <a:p>
              <a:pPr lvl="0">
                <a:defRPr/>
              </a:pPr>
              <a:r>
                <a:rPr lang="en-US" sz="1600" b="1">
                  <a:solidFill>
                    <a:schemeClr val="accent2"/>
                  </a:solidFill>
                  <a:latin typeface="Century Gothic" panose="020B0502020202020204" pitchFamily="34" charset="0"/>
                  <a:cs typeface="Futura Medium" panose="020B0602020204020303" pitchFamily="34" charset="-79"/>
                </a:rPr>
                <a:t>Creative </a:t>
              </a:r>
              <a:r>
                <a:rPr lang="en-US" sz="1600" b="1" err="1">
                  <a:solidFill>
                    <a:schemeClr val="accent2"/>
                  </a:solidFill>
                  <a:latin typeface="Century Gothic" panose="020B0502020202020204" pitchFamily="34" charset="0"/>
                  <a:cs typeface="Futura Medium" panose="020B0602020204020303" pitchFamily="34" charset="-79"/>
                </a:rPr>
                <a:t>Democratisation</a:t>
              </a:r>
              <a:endParaRPr lang="fr-FR" sz="1600" b="1">
                <a:solidFill>
                  <a:schemeClr val="accent2"/>
                </a:solidFill>
                <a:latin typeface="Century Gothic" panose="020B0502020202020204" pitchFamily="34" charset="0"/>
                <a:cs typeface="Futura Medium" panose="020B0602020204020303" pitchFamily="34" charset="-79"/>
              </a:endParaRPr>
            </a:p>
          </p:txBody>
        </p:sp>
        <p:sp>
          <p:nvSpPr>
            <p:cNvPr id="22" name="TextBox 21">
              <a:extLst>
                <a:ext uri="{FF2B5EF4-FFF2-40B4-BE49-F238E27FC236}">
                  <a16:creationId xmlns:a16="http://schemas.microsoft.com/office/drawing/2014/main" id="{A9E59815-205A-8F4B-AF21-9F3081D26FC3}"/>
                </a:ext>
              </a:extLst>
            </p:cNvPr>
            <p:cNvSpPr txBox="1"/>
            <p:nvPr/>
          </p:nvSpPr>
          <p:spPr>
            <a:xfrm>
              <a:off x="4681638" y="2422455"/>
              <a:ext cx="2565578" cy="4080797"/>
            </a:xfrm>
            <a:prstGeom prst="rect">
              <a:avLst/>
            </a:prstGeom>
            <a:noFill/>
          </p:spPr>
          <p:txBody>
            <a:bodyPr wrap="square" lIns="0" tIns="0" rIns="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lnSpc>
                  <a:spcPts val="1640"/>
                </a:lnSpc>
              </a:pPr>
              <a:r>
                <a:rPr lang="en-US" b="1"/>
                <a:t>Today, more than ever brands reflect our culture. Creativity has mostly been achieved in a controlled environment (approved by rational people), but now it’s been </a:t>
              </a:r>
              <a:r>
                <a:rPr lang="en-US" b="1" err="1"/>
                <a:t>democratised</a:t>
              </a:r>
              <a:r>
                <a:rPr lang="en-US" b="1"/>
                <a:t>, even to the point that now everyone IS their own brand.</a:t>
              </a:r>
            </a:p>
            <a:p>
              <a:pPr>
                <a:lnSpc>
                  <a:spcPts val="1640"/>
                </a:lnSpc>
              </a:pPr>
              <a:endParaRPr lang="en-US" b="1"/>
            </a:p>
            <a:p>
              <a:pPr>
                <a:lnSpc>
                  <a:spcPts val="1640"/>
                </a:lnSpc>
              </a:pPr>
              <a:r>
                <a:rPr lang="en-US" b="1"/>
                <a:t>In a sense, creativity is really a team sport, requiring a group of people, a shared economy, and ultimately, shared creativity. </a:t>
              </a:r>
            </a:p>
            <a:p>
              <a:pPr>
                <a:lnSpc>
                  <a:spcPts val="1640"/>
                </a:lnSpc>
              </a:pPr>
              <a:endParaRPr lang="en-US" b="1"/>
            </a:p>
            <a:p>
              <a:pPr>
                <a:lnSpc>
                  <a:spcPts val="1640"/>
                </a:lnSpc>
              </a:pPr>
              <a:r>
                <a:rPr lang="en-US" b="1"/>
                <a:t>This requires staying relevant with consumers and changing in real time. Call it branding in real time, where everyone should be a creative stakeholder.</a:t>
              </a:r>
            </a:p>
            <a:p>
              <a:pPr>
                <a:lnSpc>
                  <a:spcPts val="1640"/>
                </a:lnSpc>
              </a:pPr>
              <a:endParaRPr lang="en-US" b="1"/>
            </a:p>
            <a:p>
              <a:pPr>
                <a:lnSpc>
                  <a:spcPts val="1640"/>
                </a:lnSpc>
              </a:pPr>
              <a:r>
                <a:rPr lang="en-US" b="1"/>
                <a:t>How relevant is your brand today, and how flexible are you in this shared economy?</a:t>
              </a:r>
            </a:p>
            <a:p>
              <a:pPr>
                <a:lnSpc>
                  <a:spcPts val="1640"/>
                </a:lnSpc>
              </a:pPr>
              <a:endParaRPr lang="en-US" b="1"/>
            </a:p>
            <a:p>
              <a:pPr>
                <a:lnSpc>
                  <a:spcPts val="1640"/>
                </a:lnSpc>
              </a:pPr>
              <a:endParaRPr lang="en-US" b="1"/>
            </a:p>
          </p:txBody>
        </p:sp>
        <p:sp>
          <p:nvSpPr>
            <p:cNvPr id="23" name="TextBox 22">
              <a:extLst>
                <a:ext uri="{FF2B5EF4-FFF2-40B4-BE49-F238E27FC236}">
                  <a16:creationId xmlns:a16="http://schemas.microsoft.com/office/drawing/2014/main" id="{F2215F52-7D26-F641-881B-D2D32EAA02D5}"/>
                </a:ext>
              </a:extLst>
            </p:cNvPr>
            <p:cNvSpPr txBox="1"/>
            <p:nvPr/>
          </p:nvSpPr>
          <p:spPr>
            <a:xfrm>
              <a:off x="7629032" y="1782967"/>
              <a:ext cx="2099583" cy="492443"/>
            </a:xfrm>
            <a:prstGeom prst="rect">
              <a:avLst/>
            </a:prstGeom>
            <a:noFill/>
          </p:spPr>
          <p:txBody>
            <a:bodyPr wrap="square" lIns="0" tIns="0" rIns="0" bIns="0" rtlCol="0" anchor="b">
              <a:spAutoFit/>
            </a:bodyPr>
            <a:lstStyle/>
            <a:p>
              <a:pPr lvl="0">
                <a:defRPr/>
              </a:pPr>
              <a:r>
                <a:rPr lang="en-US" sz="1600" b="1">
                  <a:solidFill>
                    <a:schemeClr val="accent2"/>
                  </a:solidFill>
                  <a:latin typeface="Century Gothic" panose="020B0502020202020204" pitchFamily="34" charset="0"/>
                  <a:cs typeface="Futura Medium" panose="020B0602020204020303" pitchFamily="34" charset="-79"/>
                </a:rPr>
                <a:t>Finding the Right Method &amp; Model</a:t>
              </a:r>
              <a:endParaRPr lang="fr-FR" sz="1600" b="1">
                <a:solidFill>
                  <a:schemeClr val="accent2"/>
                </a:solidFill>
                <a:latin typeface="Century Gothic" panose="020B0502020202020204" pitchFamily="34" charset="0"/>
                <a:cs typeface="Futura Medium" panose="020B0602020204020303" pitchFamily="34" charset="-79"/>
              </a:endParaRPr>
            </a:p>
          </p:txBody>
        </p:sp>
        <p:sp>
          <p:nvSpPr>
            <p:cNvPr id="24" name="TextBox 23">
              <a:extLst>
                <a:ext uri="{FF2B5EF4-FFF2-40B4-BE49-F238E27FC236}">
                  <a16:creationId xmlns:a16="http://schemas.microsoft.com/office/drawing/2014/main" id="{7E728FB2-977A-2B4B-BC7A-18A72E9B70F7}"/>
                </a:ext>
              </a:extLst>
            </p:cNvPr>
            <p:cNvSpPr txBox="1"/>
            <p:nvPr/>
          </p:nvSpPr>
          <p:spPr>
            <a:xfrm>
              <a:off x="7629032" y="2422455"/>
              <a:ext cx="2565578" cy="3670428"/>
            </a:xfrm>
            <a:prstGeom prst="rect">
              <a:avLst/>
            </a:prstGeom>
            <a:noFill/>
          </p:spPr>
          <p:txBody>
            <a:bodyPr wrap="square" lIns="0" tIns="0" rIns="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lnSpc>
                  <a:spcPts val="1640"/>
                </a:lnSpc>
              </a:pPr>
              <a:r>
                <a:rPr lang="en-US" b="1" dirty="0"/>
                <a:t>As reported in the fourth Trend, there are a multitude of innovative methods  pushing the creative process towards great work. </a:t>
              </a:r>
            </a:p>
            <a:p>
              <a:pPr>
                <a:lnSpc>
                  <a:spcPts val="1640"/>
                </a:lnSpc>
              </a:pPr>
              <a:endParaRPr lang="en-US" b="1" dirty="0"/>
            </a:p>
            <a:p>
              <a:pPr>
                <a:lnSpc>
                  <a:spcPts val="1640"/>
                </a:lnSpc>
              </a:pPr>
              <a:r>
                <a:rPr lang="en-US" b="1" dirty="0"/>
                <a:t>We also looked at different creative models in the second Trend from in-housing, working with an agency, or a combination thereof.</a:t>
              </a:r>
            </a:p>
            <a:p>
              <a:pPr>
                <a:lnSpc>
                  <a:spcPts val="1640"/>
                </a:lnSpc>
              </a:pPr>
              <a:endParaRPr lang="en-US" b="1" dirty="0"/>
            </a:p>
            <a:p>
              <a:pPr>
                <a:lnSpc>
                  <a:spcPts val="1640"/>
                </a:lnSpc>
              </a:pPr>
              <a:r>
                <a:rPr lang="en-US" b="1" dirty="0"/>
                <a:t>Given there is no better time for creativity, there’s no better time to explore or evolve your model and ensure you’re future-proofing your business with best-in-class, award-winning methods and models.</a:t>
              </a:r>
            </a:p>
            <a:p>
              <a:pPr>
                <a:lnSpc>
                  <a:spcPts val="1640"/>
                </a:lnSpc>
              </a:pPr>
              <a:endParaRPr lang="en-US" b="1" dirty="0"/>
            </a:p>
            <a:p>
              <a:pPr>
                <a:lnSpc>
                  <a:spcPts val="1640"/>
                </a:lnSpc>
              </a:pPr>
              <a:r>
                <a:rPr lang="en-US" b="1" dirty="0"/>
                <a:t>Which method or model works for you?</a:t>
              </a:r>
            </a:p>
            <a:p>
              <a:pPr>
                <a:lnSpc>
                  <a:spcPts val="1640"/>
                </a:lnSpc>
              </a:pPr>
              <a:endParaRPr lang="en-US" b="1" dirty="0"/>
            </a:p>
            <a:p>
              <a:pPr>
                <a:lnSpc>
                  <a:spcPts val="1640"/>
                </a:lnSpc>
              </a:pPr>
              <a:r>
                <a:rPr lang="en-US" b="1" dirty="0"/>
                <a:t>Find the right one, and who knows, we might see you on stage next year at Cannes.</a:t>
              </a:r>
            </a:p>
          </p:txBody>
        </p:sp>
      </p:grpSp>
      <p:pic>
        <p:nvPicPr>
          <p:cNvPr id="25" name="Graphic 24">
            <a:extLst>
              <a:ext uri="{FF2B5EF4-FFF2-40B4-BE49-F238E27FC236}">
                <a16:creationId xmlns:a16="http://schemas.microsoft.com/office/drawing/2014/main" id="{E95001F1-B53C-1F43-A149-636A90788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7002" y="1295"/>
            <a:ext cx="635000" cy="635000"/>
          </a:xfrm>
          <a:prstGeom prst="rect">
            <a:avLst/>
          </a:prstGeom>
        </p:spPr>
      </p:pic>
      <p:pic>
        <p:nvPicPr>
          <p:cNvPr id="26" name="Graphic 25">
            <a:extLst>
              <a:ext uri="{FF2B5EF4-FFF2-40B4-BE49-F238E27FC236}">
                <a16:creationId xmlns:a16="http://schemas.microsoft.com/office/drawing/2014/main" id="{35994457-DF8F-E24C-AC15-5FBAEF7D49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57000" y="0"/>
            <a:ext cx="635000" cy="635000"/>
          </a:xfrm>
          <a:prstGeom prst="rect">
            <a:avLst/>
          </a:prstGeom>
        </p:spPr>
      </p:pic>
      <p:pic>
        <p:nvPicPr>
          <p:cNvPr id="27" name="Graphic 26">
            <a:extLst>
              <a:ext uri="{FF2B5EF4-FFF2-40B4-BE49-F238E27FC236}">
                <a16:creationId xmlns:a16="http://schemas.microsoft.com/office/drawing/2014/main" id="{67201AEF-40E4-C24D-B186-7EBE6B92BC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22001" y="1"/>
            <a:ext cx="635000" cy="635000"/>
          </a:xfrm>
          <a:prstGeom prst="rect">
            <a:avLst/>
          </a:prstGeom>
        </p:spPr>
      </p:pic>
    </p:spTree>
    <p:extLst>
      <p:ext uri="{BB962C8B-B14F-4D97-AF65-F5344CB8AC3E}">
        <p14:creationId xmlns:p14="http://schemas.microsoft.com/office/powerpoint/2010/main" val="159631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CCDCF56-1F59-C548-ADB6-E4D480B0873F}"/>
              </a:ext>
            </a:extLst>
          </p:cNvPr>
          <p:cNvSpPr txBox="1"/>
          <p:nvPr/>
        </p:nvSpPr>
        <p:spPr>
          <a:xfrm>
            <a:off x="1818960" y="2828500"/>
            <a:ext cx="4268384" cy="747897"/>
          </a:xfrm>
          <a:prstGeom prst="rect">
            <a:avLst/>
          </a:prstGeom>
          <a:noFill/>
        </p:spPr>
        <p:txBody>
          <a:bodyPr wrap="square" lIns="0" tIns="0" rIns="0" bIns="0" rtlCol="0" anchor="b">
            <a:spAutoFit/>
          </a:bodyPr>
          <a:lstStyle/>
          <a:p>
            <a:pPr lvl="0" algn="r">
              <a:lnSpc>
                <a:spcPct val="90000"/>
              </a:lnSpc>
              <a:defRPr/>
            </a:pPr>
            <a:r>
              <a:rPr lang="fr-FR" sz="5400" b="1" err="1">
                <a:solidFill>
                  <a:schemeClr val="bg1"/>
                </a:solidFill>
                <a:latin typeface="Century Gothic" panose="020B0502020202020204" pitchFamily="34" charset="0"/>
                <a:cs typeface="Futura Medium" panose="020B0602020204020303" pitchFamily="34" charset="-79"/>
              </a:rPr>
              <a:t>Thank</a:t>
            </a:r>
            <a:r>
              <a:rPr lang="fr-FR" sz="5400" b="1">
                <a:solidFill>
                  <a:schemeClr val="bg1"/>
                </a:solidFill>
                <a:latin typeface="Century Gothic" panose="020B0502020202020204" pitchFamily="34" charset="0"/>
                <a:cs typeface="Futura Medium" panose="020B0602020204020303" pitchFamily="34" charset="-79"/>
              </a:rPr>
              <a:t> You</a:t>
            </a:r>
            <a:endParaRPr kumimoji="0" lang="fr-FR" sz="5400" u="none" strike="noStrike" kern="1200" cap="none" spc="0" normalizeH="0" baseline="0" noProof="0">
              <a:ln>
                <a:noFill/>
              </a:ln>
              <a:solidFill>
                <a:schemeClr val="bg1"/>
              </a:solidFill>
              <a:effectLst/>
              <a:uLnTx/>
              <a:uFillTx/>
              <a:latin typeface="Century Gothic" panose="020B0502020202020204" pitchFamily="34" charset="0"/>
              <a:cs typeface="Futura Medium" panose="020B0602020204020303" pitchFamily="34" charset="-79"/>
            </a:endParaRPr>
          </a:p>
        </p:txBody>
      </p:sp>
      <p:pic>
        <p:nvPicPr>
          <p:cNvPr id="16" name="Graphic 15">
            <a:extLst>
              <a:ext uri="{FF2B5EF4-FFF2-40B4-BE49-F238E27FC236}">
                <a16:creationId xmlns:a16="http://schemas.microsoft.com/office/drawing/2014/main" id="{25745B01-A223-FC42-AAF0-9288E8A9B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650" y="6470030"/>
            <a:ext cx="3854450" cy="181243"/>
          </a:xfrm>
          <a:prstGeom prst="rect">
            <a:avLst/>
          </a:prstGeom>
        </p:spPr>
      </p:pic>
      <p:grpSp>
        <p:nvGrpSpPr>
          <p:cNvPr id="6" name="Group 5">
            <a:extLst>
              <a:ext uri="{FF2B5EF4-FFF2-40B4-BE49-F238E27FC236}">
                <a16:creationId xmlns:a16="http://schemas.microsoft.com/office/drawing/2014/main" id="{9516B94A-8DE9-8E4F-A575-AFCF8B3C543A}"/>
              </a:ext>
            </a:extLst>
          </p:cNvPr>
          <p:cNvGrpSpPr/>
          <p:nvPr/>
        </p:nvGrpSpPr>
        <p:grpSpPr>
          <a:xfrm>
            <a:off x="5511228" y="-700923"/>
            <a:ext cx="1446786" cy="1446786"/>
            <a:chOff x="5060486" y="221654"/>
            <a:chExt cx="1897528" cy="1897528"/>
          </a:xfrm>
        </p:grpSpPr>
        <p:sp>
          <p:nvSpPr>
            <p:cNvPr id="20" name="Frame 19">
              <a:extLst>
                <a:ext uri="{FF2B5EF4-FFF2-40B4-BE49-F238E27FC236}">
                  <a16:creationId xmlns:a16="http://schemas.microsoft.com/office/drawing/2014/main" id="{513EC295-E174-F241-9A64-D61D6C26730A}"/>
                </a:ext>
              </a:extLst>
            </p:cNvPr>
            <p:cNvSpPr/>
            <p:nvPr/>
          </p:nvSpPr>
          <p:spPr>
            <a:xfrm>
              <a:off x="5060486" y="221654"/>
              <a:ext cx="1897528" cy="1897528"/>
            </a:xfrm>
            <a:prstGeom prst="frame">
              <a:avLst>
                <a:gd name="adj1" fmla="val 178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4" name="Oval 23">
              <a:extLst>
                <a:ext uri="{FF2B5EF4-FFF2-40B4-BE49-F238E27FC236}">
                  <a16:creationId xmlns:a16="http://schemas.microsoft.com/office/drawing/2014/main" id="{9F8E0B60-BEE1-FF44-82A2-8B42FA52FF54}"/>
                </a:ext>
              </a:extLst>
            </p:cNvPr>
            <p:cNvSpPr/>
            <p:nvPr/>
          </p:nvSpPr>
          <p:spPr>
            <a:xfrm>
              <a:off x="5816088" y="977256"/>
              <a:ext cx="386325" cy="3863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 name="Group 3">
            <a:extLst>
              <a:ext uri="{FF2B5EF4-FFF2-40B4-BE49-F238E27FC236}">
                <a16:creationId xmlns:a16="http://schemas.microsoft.com/office/drawing/2014/main" id="{24FCE720-904F-8641-B1D0-B960BD3D377B}"/>
              </a:ext>
            </a:extLst>
          </p:cNvPr>
          <p:cNvGrpSpPr/>
          <p:nvPr/>
        </p:nvGrpSpPr>
        <p:grpSpPr>
          <a:xfrm rot="2700000">
            <a:off x="8928474" y="420254"/>
            <a:ext cx="3973328" cy="1680380"/>
            <a:chOff x="8121650" y="-2452951"/>
            <a:chExt cx="3973328" cy="1680380"/>
          </a:xfrm>
        </p:grpSpPr>
        <p:sp>
          <p:nvSpPr>
            <p:cNvPr id="74" name="Triangle 73">
              <a:extLst>
                <a:ext uri="{FF2B5EF4-FFF2-40B4-BE49-F238E27FC236}">
                  <a16:creationId xmlns:a16="http://schemas.microsoft.com/office/drawing/2014/main" id="{FECD776A-579F-F945-8693-15A57CC5E239}"/>
                </a:ext>
              </a:extLst>
            </p:cNvPr>
            <p:cNvSpPr/>
            <p:nvPr/>
          </p:nvSpPr>
          <p:spPr>
            <a:xfrm>
              <a:off x="1023458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riangle 74">
              <a:extLst>
                <a:ext uri="{FF2B5EF4-FFF2-40B4-BE49-F238E27FC236}">
                  <a16:creationId xmlns:a16="http://schemas.microsoft.com/office/drawing/2014/main" id="{4DD532CB-445A-BD4E-9C0D-6CAD59D6E9BD}"/>
                </a:ext>
              </a:extLst>
            </p:cNvPr>
            <p:cNvSpPr/>
            <p:nvPr/>
          </p:nvSpPr>
          <p:spPr>
            <a:xfrm>
              <a:off x="1093889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riangle 75">
              <a:extLst>
                <a:ext uri="{FF2B5EF4-FFF2-40B4-BE49-F238E27FC236}">
                  <a16:creationId xmlns:a16="http://schemas.microsoft.com/office/drawing/2014/main" id="{FEE7CD06-DB13-6F43-809E-F2D334161AEC}"/>
                </a:ext>
              </a:extLst>
            </p:cNvPr>
            <p:cNvSpPr/>
            <p:nvPr/>
          </p:nvSpPr>
          <p:spPr>
            <a:xfrm>
              <a:off x="1164320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Triangle 76">
              <a:extLst>
                <a:ext uri="{FF2B5EF4-FFF2-40B4-BE49-F238E27FC236}">
                  <a16:creationId xmlns:a16="http://schemas.microsoft.com/office/drawing/2014/main" id="{B41A1653-42D3-514F-853E-6B73C1B41FC5}"/>
                </a:ext>
              </a:extLst>
            </p:cNvPr>
            <p:cNvSpPr/>
            <p:nvPr/>
          </p:nvSpPr>
          <p:spPr>
            <a:xfrm>
              <a:off x="8121650"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Triangle 77">
              <a:extLst>
                <a:ext uri="{FF2B5EF4-FFF2-40B4-BE49-F238E27FC236}">
                  <a16:creationId xmlns:a16="http://schemas.microsoft.com/office/drawing/2014/main" id="{166023CF-9EBC-3D4C-B376-CF9E2B0924F7}"/>
                </a:ext>
              </a:extLst>
            </p:cNvPr>
            <p:cNvSpPr/>
            <p:nvPr/>
          </p:nvSpPr>
          <p:spPr>
            <a:xfrm>
              <a:off x="8825960"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Triangle 78">
              <a:extLst>
                <a:ext uri="{FF2B5EF4-FFF2-40B4-BE49-F238E27FC236}">
                  <a16:creationId xmlns:a16="http://schemas.microsoft.com/office/drawing/2014/main" id="{A7AA651E-E58B-1740-B939-15571239F543}"/>
                </a:ext>
              </a:extLst>
            </p:cNvPr>
            <p:cNvSpPr/>
            <p:nvPr/>
          </p:nvSpPr>
          <p:spPr>
            <a:xfrm>
              <a:off x="9530271" y="-1162034"/>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Triangle 94">
              <a:extLst>
                <a:ext uri="{FF2B5EF4-FFF2-40B4-BE49-F238E27FC236}">
                  <a16:creationId xmlns:a16="http://schemas.microsoft.com/office/drawing/2014/main" id="{0D4104AC-0922-5742-8D6D-18F157ECDE0F}"/>
                </a:ext>
              </a:extLst>
            </p:cNvPr>
            <p:cNvSpPr/>
            <p:nvPr/>
          </p:nvSpPr>
          <p:spPr>
            <a:xfrm>
              <a:off x="1023458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Triangle 95">
              <a:extLst>
                <a:ext uri="{FF2B5EF4-FFF2-40B4-BE49-F238E27FC236}">
                  <a16:creationId xmlns:a16="http://schemas.microsoft.com/office/drawing/2014/main" id="{60F4F476-5C9C-B24E-B6DE-6C786F024559}"/>
                </a:ext>
              </a:extLst>
            </p:cNvPr>
            <p:cNvSpPr/>
            <p:nvPr/>
          </p:nvSpPr>
          <p:spPr>
            <a:xfrm>
              <a:off x="1093889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Triangle 96">
              <a:extLst>
                <a:ext uri="{FF2B5EF4-FFF2-40B4-BE49-F238E27FC236}">
                  <a16:creationId xmlns:a16="http://schemas.microsoft.com/office/drawing/2014/main" id="{04D08EF4-DA2C-5645-A487-B59101996DB1}"/>
                </a:ext>
              </a:extLst>
            </p:cNvPr>
            <p:cNvSpPr/>
            <p:nvPr/>
          </p:nvSpPr>
          <p:spPr>
            <a:xfrm>
              <a:off x="1164320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Triangle 97">
              <a:extLst>
                <a:ext uri="{FF2B5EF4-FFF2-40B4-BE49-F238E27FC236}">
                  <a16:creationId xmlns:a16="http://schemas.microsoft.com/office/drawing/2014/main" id="{717A39F1-CFD1-2546-8948-62CD2D13B740}"/>
                </a:ext>
              </a:extLst>
            </p:cNvPr>
            <p:cNvSpPr/>
            <p:nvPr/>
          </p:nvSpPr>
          <p:spPr>
            <a:xfrm>
              <a:off x="8121650"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Triangle 98">
              <a:extLst>
                <a:ext uri="{FF2B5EF4-FFF2-40B4-BE49-F238E27FC236}">
                  <a16:creationId xmlns:a16="http://schemas.microsoft.com/office/drawing/2014/main" id="{F2375898-5CFD-674A-913C-E9EAE4305326}"/>
                </a:ext>
              </a:extLst>
            </p:cNvPr>
            <p:cNvSpPr/>
            <p:nvPr/>
          </p:nvSpPr>
          <p:spPr>
            <a:xfrm>
              <a:off x="8825960"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riangle 99">
              <a:extLst>
                <a:ext uri="{FF2B5EF4-FFF2-40B4-BE49-F238E27FC236}">
                  <a16:creationId xmlns:a16="http://schemas.microsoft.com/office/drawing/2014/main" id="{08024509-9EB4-F844-86CB-D67094AFB6B1}"/>
                </a:ext>
              </a:extLst>
            </p:cNvPr>
            <p:cNvSpPr/>
            <p:nvPr/>
          </p:nvSpPr>
          <p:spPr>
            <a:xfrm>
              <a:off x="9530271" y="-1807493"/>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Triangle 100">
              <a:extLst>
                <a:ext uri="{FF2B5EF4-FFF2-40B4-BE49-F238E27FC236}">
                  <a16:creationId xmlns:a16="http://schemas.microsoft.com/office/drawing/2014/main" id="{FEF92A11-BE5C-B74D-95A4-C1D884CFC550}"/>
                </a:ext>
              </a:extLst>
            </p:cNvPr>
            <p:cNvSpPr/>
            <p:nvPr/>
          </p:nvSpPr>
          <p:spPr>
            <a:xfrm>
              <a:off x="1023458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Triangle 101">
              <a:extLst>
                <a:ext uri="{FF2B5EF4-FFF2-40B4-BE49-F238E27FC236}">
                  <a16:creationId xmlns:a16="http://schemas.microsoft.com/office/drawing/2014/main" id="{215B2F42-A2BA-0944-9540-6185DB9C77B4}"/>
                </a:ext>
              </a:extLst>
            </p:cNvPr>
            <p:cNvSpPr/>
            <p:nvPr/>
          </p:nvSpPr>
          <p:spPr>
            <a:xfrm>
              <a:off x="1093889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riangle 102">
              <a:extLst>
                <a:ext uri="{FF2B5EF4-FFF2-40B4-BE49-F238E27FC236}">
                  <a16:creationId xmlns:a16="http://schemas.microsoft.com/office/drawing/2014/main" id="{C1E8EABE-04E0-A342-A535-A5CA2F9F2FAD}"/>
                </a:ext>
              </a:extLst>
            </p:cNvPr>
            <p:cNvSpPr/>
            <p:nvPr/>
          </p:nvSpPr>
          <p:spPr>
            <a:xfrm>
              <a:off x="1164320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riangle 103">
              <a:extLst>
                <a:ext uri="{FF2B5EF4-FFF2-40B4-BE49-F238E27FC236}">
                  <a16:creationId xmlns:a16="http://schemas.microsoft.com/office/drawing/2014/main" id="{794A9677-6591-8D41-81D2-92BD4560B27A}"/>
                </a:ext>
              </a:extLst>
            </p:cNvPr>
            <p:cNvSpPr/>
            <p:nvPr/>
          </p:nvSpPr>
          <p:spPr>
            <a:xfrm>
              <a:off x="8121650"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Triangle 104">
              <a:extLst>
                <a:ext uri="{FF2B5EF4-FFF2-40B4-BE49-F238E27FC236}">
                  <a16:creationId xmlns:a16="http://schemas.microsoft.com/office/drawing/2014/main" id="{66F05AD8-2C2E-4F43-80F5-D73A9752313A}"/>
                </a:ext>
              </a:extLst>
            </p:cNvPr>
            <p:cNvSpPr/>
            <p:nvPr/>
          </p:nvSpPr>
          <p:spPr>
            <a:xfrm>
              <a:off x="8825960"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Triangle 105">
              <a:extLst>
                <a:ext uri="{FF2B5EF4-FFF2-40B4-BE49-F238E27FC236}">
                  <a16:creationId xmlns:a16="http://schemas.microsoft.com/office/drawing/2014/main" id="{1B94FE00-969D-8B4F-BA15-8508E9E6B9DF}"/>
                </a:ext>
              </a:extLst>
            </p:cNvPr>
            <p:cNvSpPr/>
            <p:nvPr/>
          </p:nvSpPr>
          <p:spPr>
            <a:xfrm>
              <a:off x="9530271" y="-2452951"/>
              <a:ext cx="451777" cy="3894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6ABEA17A-E417-354A-BB80-05324BB0F7DB}"/>
              </a:ext>
            </a:extLst>
          </p:cNvPr>
          <p:cNvGrpSpPr/>
          <p:nvPr/>
        </p:nvGrpSpPr>
        <p:grpSpPr>
          <a:xfrm>
            <a:off x="1" y="3699099"/>
            <a:ext cx="3158900" cy="3158900"/>
            <a:chOff x="0" y="3115150"/>
            <a:chExt cx="3742849" cy="3742849"/>
          </a:xfrm>
        </p:grpSpPr>
        <p:sp>
          <p:nvSpPr>
            <p:cNvPr id="5" name="Right Triangle 4">
              <a:extLst>
                <a:ext uri="{FF2B5EF4-FFF2-40B4-BE49-F238E27FC236}">
                  <a16:creationId xmlns:a16="http://schemas.microsoft.com/office/drawing/2014/main" id="{371D4C52-4E33-974E-9052-F46EE95F4C07}"/>
                </a:ext>
              </a:extLst>
            </p:cNvPr>
            <p:cNvSpPr/>
            <p:nvPr/>
          </p:nvSpPr>
          <p:spPr>
            <a:xfrm>
              <a:off x="0" y="3115150"/>
              <a:ext cx="3742849" cy="374284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C1E55AB-D26A-9F45-858E-C0E954B3038E}"/>
                </a:ext>
              </a:extLst>
            </p:cNvPr>
            <p:cNvGrpSpPr/>
            <p:nvPr/>
          </p:nvGrpSpPr>
          <p:grpSpPr>
            <a:xfrm>
              <a:off x="553808" y="3668958"/>
              <a:ext cx="2635233" cy="2635233"/>
              <a:chOff x="432662" y="3541057"/>
              <a:chExt cx="2635233" cy="2635233"/>
            </a:xfrm>
          </p:grpSpPr>
          <p:sp>
            <p:nvSpPr>
              <p:cNvPr id="22" name="Donut 21">
                <a:extLst>
                  <a:ext uri="{FF2B5EF4-FFF2-40B4-BE49-F238E27FC236}">
                    <a16:creationId xmlns:a16="http://schemas.microsoft.com/office/drawing/2014/main" id="{736B1A18-61D8-EE4F-ACEA-24A87EA9B777}"/>
                  </a:ext>
                </a:extLst>
              </p:cNvPr>
              <p:cNvSpPr/>
              <p:nvPr/>
            </p:nvSpPr>
            <p:spPr>
              <a:xfrm>
                <a:off x="432662" y="3541057"/>
                <a:ext cx="2635233" cy="2635233"/>
              </a:xfrm>
              <a:prstGeom prst="donut">
                <a:avLst>
                  <a:gd name="adj" fmla="val 1660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7" name="Block Arc 106">
                <a:extLst>
                  <a:ext uri="{FF2B5EF4-FFF2-40B4-BE49-F238E27FC236}">
                    <a16:creationId xmlns:a16="http://schemas.microsoft.com/office/drawing/2014/main" id="{8DCE1E81-79C2-1C49-A0FD-27C02F56D8FD}"/>
                  </a:ext>
                </a:extLst>
              </p:cNvPr>
              <p:cNvSpPr/>
              <p:nvPr/>
            </p:nvSpPr>
            <p:spPr>
              <a:xfrm rot="13500000">
                <a:off x="432662" y="3541057"/>
                <a:ext cx="2635233" cy="2635233"/>
              </a:xfrm>
              <a:prstGeom prst="blockArc">
                <a:avLst>
                  <a:gd name="adj1" fmla="val 10800000"/>
                  <a:gd name="adj2" fmla="val 21590946"/>
                  <a:gd name="adj3" fmla="val 167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108" name="Graphic 107">
            <a:extLst>
              <a:ext uri="{FF2B5EF4-FFF2-40B4-BE49-F238E27FC236}">
                <a16:creationId xmlns:a16="http://schemas.microsoft.com/office/drawing/2014/main" id="{D6A7EAD4-32D0-F949-9571-E213285232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822358" y="741028"/>
            <a:ext cx="1135656" cy="1135656"/>
          </a:xfrm>
          <a:prstGeom prst="rect">
            <a:avLst/>
          </a:prstGeom>
        </p:spPr>
      </p:pic>
      <p:pic>
        <p:nvPicPr>
          <p:cNvPr id="109" name="Graphic 108">
            <a:extLst>
              <a:ext uri="{FF2B5EF4-FFF2-40B4-BE49-F238E27FC236}">
                <a16:creationId xmlns:a16="http://schemas.microsoft.com/office/drawing/2014/main" id="{D9182FDC-AE2C-0645-BC9D-D103BE1925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194" y="159311"/>
            <a:ext cx="1435100" cy="571500"/>
          </a:xfrm>
          <a:prstGeom prst="rect">
            <a:avLst/>
          </a:prstGeom>
        </p:spPr>
      </p:pic>
      <p:sp>
        <p:nvSpPr>
          <p:cNvPr id="34" name="TextBox 33">
            <a:extLst>
              <a:ext uri="{FF2B5EF4-FFF2-40B4-BE49-F238E27FC236}">
                <a16:creationId xmlns:a16="http://schemas.microsoft.com/office/drawing/2014/main" id="{240DEC78-0AE8-8044-8D49-BB266302D4F1}"/>
              </a:ext>
            </a:extLst>
          </p:cNvPr>
          <p:cNvSpPr txBox="1"/>
          <p:nvPr/>
        </p:nvSpPr>
        <p:spPr>
          <a:xfrm>
            <a:off x="3953152" y="3806087"/>
            <a:ext cx="5456614" cy="43088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Your Name &amp; Title Goes Here</a:t>
            </a:r>
          </a:p>
        </p:txBody>
      </p:sp>
    </p:spTree>
    <p:extLst>
      <p:ext uri="{BB962C8B-B14F-4D97-AF65-F5344CB8AC3E}">
        <p14:creationId xmlns:p14="http://schemas.microsoft.com/office/powerpoint/2010/main" val="224833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EB62D-3F8E-FA47-803A-EE8B82495117}"/>
              </a:ext>
            </a:extLst>
          </p:cNvPr>
          <p:cNvSpPr txBox="1"/>
          <p:nvPr/>
        </p:nvSpPr>
        <p:spPr>
          <a:xfrm>
            <a:off x="837563" y="1041400"/>
            <a:ext cx="7872328" cy="984885"/>
          </a:xfrm>
          <a:prstGeom prst="rect">
            <a:avLst/>
          </a:prstGeom>
          <a:noFill/>
        </p:spPr>
        <p:txBody>
          <a:bodyPr wrap="square" lIns="0" tIns="0" rIns="0" bIns="0" rtlCol="0" anchor="t">
            <a:spAutoFit/>
          </a:bodyPr>
          <a:lstStyle/>
          <a:p>
            <a:pPr marL="922338" indent="-922338">
              <a:lnSpc>
                <a:spcPct val="80000"/>
              </a:lnSpc>
            </a:pPr>
            <a:r>
              <a:rPr lang="en-US" sz="4000" b="1" dirty="0">
                <a:solidFill>
                  <a:schemeClr val="tx2"/>
                </a:solidFill>
                <a:latin typeface="Century Gothic" panose="020B0502020202020204" pitchFamily="34" charset="0"/>
                <a:cs typeface="Futura" panose="020B0602020204020303" pitchFamily="34" charset="-79"/>
              </a:rPr>
              <a:t>Feel Free to </a:t>
            </a:r>
            <a:r>
              <a:rPr lang="en-US" sz="4000" b="1" dirty="0">
                <a:solidFill>
                  <a:schemeClr val="accent2"/>
                </a:solidFill>
                <a:latin typeface="Century Gothic" panose="020B0502020202020204" pitchFamily="34" charset="0"/>
                <a:cs typeface="Futura" panose="020B0602020204020303" pitchFamily="34" charset="-79"/>
              </a:rPr>
              <a:t>Share </a:t>
            </a:r>
            <a:r>
              <a:rPr lang="en-US" sz="4000" b="1" dirty="0">
                <a:solidFill>
                  <a:schemeClr val="tx2"/>
                </a:solidFill>
                <a:latin typeface="Century Gothic" panose="020B0502020202020204" pitchFamily="34" charset="0"/>
                <a:cs typeface="Futura" panose="020B0602020204020303" pitchFamily="34" charset="-79"/>
              </a:rPr>
              <a:t>this with Your Team</a:t>
            </a:r>
            <a:endParaRPr lang="fr-FR" sz="4000" b="1" dirty="0">
              <a:solidFill>
                <a:schemeClr val="tx2"/>
              </a:solidFill>
              <a:latin typeface="Century Gothic" panose="020B0502020202020204" pitchFamily="34" charset="0"/>
              <a:cs typeface="Futura" panose="020B0602020204020303" pitchFamily="34" charset="-79"/>
            </a:endParaRPr>
          </a:p>
        </p:txBody>
      </p:sp>
      <p:sp>
        <p:nvSpPr>
          <p:cNvPr id="6" name="TextBox 5">
            <a:extLst>
              <a:ext uri="{FF2B5EF4-FFF2-40B4-BE49-F238E27FC236}">
                <a16:creationId xmlns:a16="http://schemas.microsoft.com/office/drawing/2014/main" id="{AD9F76ED-5D18-3A4B-A81B-D67FB1F2B6F1}"/>
              </a:ext>
            </a:extLst>
          </p:cNvPr>
          <p:cNvSpPr txBox="1"/>
          <p:nvPr/>
        </p:nvSpPr>
        <p:spPr>
          <a:xfrm>
            <a:off x="1790178" y="3244334"/>
            <a:ext cx="3879102" cy="589841"/>
          </a:xfrm>
          <a:prstGeom prst="rect">
            <a:avLst/>
          </a:prstGeom>
          <a:noFill/>
        </p:spPr>
        <p:txBody>
          <a:bodyPr wrap="square" lIns="0" tIns="0" rIns="0" bIns="0" rtlCol="0">
            <a:spAutoFit/>
          </a:bodyPr>
          <a:lstStyle/>
          <a:p>
            <a:pPr>
              <a:lnSpc>
                <a:spcPts val="2350"/>
              </a:lnSpc>
            </a:pPr>
            <a:r>
              <a:rPr lang="en-US" dirty="0"/>
              <a:t>Click the icon in the lower left corner box to add your logo</a:t>
            </a:r>
          </a:p>
        </p:txBody>
      </p:sp>
      <p:sp>
        <p:nvSpPr>
          <p:cNvPr id="12" name="TextBox 11">
            <a:extLst>
              <a:ext uri="{FF2B5EF4-FFF2-40B4-BE49-F238E27FC236}">
                <a16:creationId xmlns:a16="http://schemas.microsoft.com/office/drawing/2014/main" id="{2D9A50BD-0399-6B40-84FC-5A3C80520247}"/>
              </a:ext>
            </a:extLst>
          </p:cNvPr>
          <p:cNvSpPr txBox="1"/>
          <p:nvPr/>
        </p:nvSpPr>
        <p:spPr>
          <a:xfrm>
            <a:off x="5919055" y="3244334"/>
            <a:ext cx="2739078" cy="589841"/>
          </a:xfrm>
          <a:prstGeom prst="rect">
            <a:avLst/>
          </a:prstGeom>
          <a:noFill/>
        </p:spPr>
        <p:txBody>
          <a:bodyPr wrap="square" lIns="0" tIns="0" rIns="0" bIns="0" rtlCol="0">
            <a:spAutoFit/>
          </a:bodyPr>
          <a:lstStyle>
            <a:defPPr>
              <a:defRPr lang="fr-FR"/>
            </a:defPPr>
            <a:lvl1pPr>
              <a:lnSpc>
                <a:spcPts val="2350"/>
              </a:lnSpc>
            </a:lvl1pPr>
          </a:lstStyle>
          <a:p>
            <a:r>
              <a:rPr lang="en-US" dirty="0"/>
              <a:t>Copy + paste your logo onto each of the slides</a:t>
            </a:r>
          </a:p>
        </p:txBody>
      </p:sp>
      <p:sp>
        <p:nvSpPr>
          <p:cNvPr id="14" name="TextBox 13">
            <a:extLst>
              <a:ext uri="{FF2B5EF4-FFF2-40B4-BE49-F238E27FC236}">
                <a16:creationId xmlns:a16="http://schemas.microsoft.com/office/drawing/2014/main" id="{0701A570-8AE8-B449-9F90-58BBDEB47D24}"/>
              </a:ext>
            </a:extLst>
          </p:cNvPr>
          <p:cNvSpPr txBox="1"/>
          <p:nvPr/>
        </p:nvSpPr>
        <p:spPr>
          <a:xfrm>
            <a:off x="2099668" y="4017065"/>
            <a:ext cx="3317188" cy="886205"/>
          </a:xfrm>
          <a:prstGeom prst="rect">
            <a:avLst/>
          </a:prstGeom>
          <a:noFill/>
        </p:spPr>
        <p:txBody>
          <a:bodyPr wrap="square" lIns="0" tIns="0" rIns="0" bIns="0" rtlCol="0">
            <a:spAutoFit/>
          </a:bodyPr>
          <a:lstStyle/>
          <a:p>
            <a:pPr>
              <a:lnSpc>
                <a:spcPts val="2350"/>
              </a:lnSpc>
            </a:pPr>
            <a:r>
              <a:rPr lang="en-US" sz="1400" i="1" dirty="0">
                <a:solidFill>
                  <a:schemeClr val="tx2"/>
                </a:solidFill>
              </a:rPr>
              <a:t>You can delete the “Experience Created by Accenture Interactive” part—we’ll keep that just between us!</a:t>
            </a:r>
          </a:p>
        </p:txBody>
      </p:sp>
      <p:sp>
        <p:nvSpPr>
          <p:cNvPr id="2" name="TextBox 1">
            <a:extLst>
              <a:ext uri="{FF2B5EF4-FFF2-40B4-BE49-F238E27FC236}">
                <a16:creationId xmlns:a16="http://schemas.microsoft.com/office/drawing/2014/main" id="{E8D3AF7C-4AC5-2E48-860A-1EFADDD25D1A}"/>
              </a:ext>
            </a:extLst>
          </p:cNvPr>
          <p:cNvSpPr txBox="1"/>
          <p:nvPr/>
        </p:nvSpPr>
        <p:spPr>
          <a:xfrm>
            <a:off x="1790179" y="2567801"/>
            <a:ext cx="387927" cy="553998"/>
          </a:xfrm>
          <a:prstGeom prst="rect">
            <a:avLst/>
          </a:prstGeom>
          <a:noFill/>
        </p:spPr>
        <p:txBody>
          <a:bodyPr wrap="none" lIns="0" tIns="0" rIns="0" bIns="0" rtlCol="0" anchor="b">
            <a:spAutoFit/>
          </a:bodyPr>
          <a:lstStyle/>
          <a:p>
            <a:r>
              <a:rPr lang="en-US" sz="3600" b="1" dirty="0">
                <a:solidFill>
                  <a:schemeClr val="accent1"/>
                </a:solidFill>
              </a:rPr>
              <a:t>1.</a:t>
            </a:r>
          </a:p>
        </p:txBody>
      </p:sp>
      <p:sp>
        <p:nvSpPr>
          <p:cNvPr id="18" name="TextBox 17">
            <a:extLst>
              <a:ext uri="{FF2B5EF4-FFF2-40B4-BE49-F238E27FC236}">
                <a16:creationId xmlns:a16="http://schemas.microsoft.com/office/drawing/2014/main" id="{1B08A122-8004-C846-B799-19C63757019E}"/>
              </a:ext>
            </a:extLst>
          </p:cNvPr>
          <p:cNvSpPr txBox="1"/>
          <p:nvPr/>
        </p:nvSpPr>
        <p:spPr>
          <a:xfrm>
            <a:off x="5941363" y="2567801"/>
            <a:ext cx="387927" cy="553998"/>
          </a:xfrm>
          <a:prstGeom prst="rect">
            <a:avLst/>
          </a:prstGeom>
          <a:noFill/>
        </p:spPr>
        <p:txBody>
          <a:bodyPr wrap="none" lIns="0" tIns="0" rIns="0" bIns="0" rtlCol="0" anchor="b">
            <a:spAutoFit/>
          </a:bodyPr>
          <a:lstStyle/>
          <a:p>
            <a:r>
              <a:rPr lang="en-US" sz="3600" b="1" dirty="0">
                <a:solidFill>
                  <a:schemeClr val="accent1"/>
                </a:solidFill>
              </a:rPr>
              <a:t>2.</a:t>
            </a:r>
          </a:p>
        </p:txBody>
      </p:sp>
      <p:sp>
        <p:nvSpPr>
          <p:cNvPr id="4" name="Picture Placeholder 3">
            <a:extLst>
              <a:ext uri="{FF2B5EF4-FFF2-40B4-BE49-F238E27FC236}">
                <a16:creationId xmlns:a16="http://schemas.microsoft.com/office/drawing/2014/main" id="{48E143FA-A8D4-CC46-BD6F-B2D527323E48}"/>
              </a:ext>
            </a:extLst>
          </p:cNvPr>
          <p:cNvSpPr>
            <a:spLocks noGrp="1"/>
          </p:cNvSpPr>
          <p:nvPr>
            <p:ph type="pic" sz="quarter" idx="18"/>
          </p:nvPr>
        </p:nvSpPr>
        <p:spPr>
          <a:xfrm>
            <a:off x="10440063" y="6122936"/>
            <a:ext cx="1523337" cy="598537"/>
          </a:xfrm>
        </p:spPr>
      </p:sp>
      <p:sp>
        <p:nvSpPr>
          <p:cNvPr id="20" name="Freeform 19">
            <a:extLst>
              <a:ext uri="{FF2B5EF4-FFF2-40B4-BE49-F238E27FC236}">
                <a16:creationId xmlns:a16="http://schemas.microsoft.com/office/drawing/2014/main" id="{D2AC22B5-42C3-644A-85B8-C98FF0F0738F}"/>
              </a:ext>
            </a:extLst>
          </p:cNvPr>
          <p:cNvSpPr/>
          <p:nvPr/>
        </p:nvSpPr>
        <p:spPr>
          <a:xfrm rot="19780943" flipH="1">
            <a:off x="6258577" y="6224819"/>
            <a:ext cx="3150002" cy="4788645"/>
          </a:xfrm>
          <a:custGeom>
            <a:avLst/>
            <a:gdLst>
              <a:gd name="connsiteX0" fmla="*/ 457200 w 615719"/>
              <a:gd name="connsiteY0" fmla="*/ 0 h 986589"/>
              <a:gd name="connsiteX1" fmla="*/ 589547 w 615719"/>
              <a:gd name="connsiteY1" fmla="*/ 300789 h 986589"/>
              <a:gd name="connsiteX2" fmla="*/ 0 w 615719"/>
              <a:gd name="connsiteY2" fmla="*/ 986589 h 986589"/>
              <a:gd name="connsiteX0" fmla="*/ 457200 w 605544"/>
              <a:gd name="connsiteY0" fmla="*/ 0 h 986589"/>
              <a:gd name="connsiteX1" fmla="*/ 577516 w 605544"/>
              <a:gd name="connsiteY1" fmla="*/ 553452 h 986589"/>
              <a:gd name="connsiteX2" fmla="*/ 0 w 605544"/>
              <a:gd name="connsiteY2" fmla="*/ 986589 h 986589"/>
              <a:gd name="connsiteX0" fmla="*/ 457200 w 605544"/>
              <a:gd name="connsiteY0" fmla="*/ 0 h 986589"/>
              <a:gd name="connsiteX1" fmla="*/ 577516 w 605544"/>
              <a:gd name="connsiteY1" fmla="*/ 553452 h 986589"/>
              <a:gd name="connsiteX2" fmla="*/ 0 w 605544"/>
              <a:gd name="connsiteY2" fmla="*/ 986589 h 986589"/>
              <a:gd name="connsiteX0" fmla="*/ 577516 w 652743"/>
              <a:gd name="connsiteY0" fmla="*/ 0 h 1167063"/>
              <a:gd name="connsiteX1" fmla="*/ 577516 w 652743"/>
              <a:gd name="connsiteY1" fmla="*/ 733926 h 1167063"/>
              <a:gd name="connsiteX2" fmla="*/ 0 w 652743"/>
              <a:gd name="connsiteY2" fmla="*/ 1167063 h 1167063"/>
              <a:gd name="connsiteX0" fmla="*/ 577516 w 577515"/>
              <a:gd name="connsiteY0" fmla="*/ 0 h 1167063"/>
              <a:gd name="connsiteX1" fmla="*/ 0 w 577515"/>
              <a:gd name="connsiteY1" fmla="*/ 1167063 h 1167063"/>
              <a:gd name="connsiteX0" fmla="*/ 8636404 w 8636404"/>
              <a:gd name="connsiteY0" fmla="*/ 0 h 5222027"/>
              <a:gd name="connsiteX1" fmla="*/ 1 w 8636404"/>
              <a:gd name="connsiteY1" fmla="*/ 5222027 h 5222027"/>
              <a:gd name="connsiteX0" fmla="*/ 8636403 w 8636403"/>
              <a:gd name="connsiteY0" fmla="*/ 0 h 5222027"/>
              <a:gd name="connsiteX1" fmla="*/ 0 w 8636403"/>
              <a:gd name="connsiteY1" fmla="*/ 5222027 h 5222027"/>
              <a:gd name="connsiteX0" fmla="*/ 8636403 w 8668285"/>
              <a:gd name="connsiteY0" fmla="*/ 0 h 5222027"/>
              <a:gd name="connsiteX1" fmla="*/ 0 w 8668285"/>
              <a:gd name="connsiteY1" fmla="*/ 5222027 h 5222027"/>
              <a:gd name="connsiteX0" fmla="*/ 8636403 w 8687628"/>
              <a:gd name="connsiteY0" fmla="*/ 0 h 5222027"/>
              <a:gd name="connsiteX1" fmla="*/ 0 w 8687628"/>
              <a:gd name="connsiteY1" fmla="*/ 5222027 h 5222027"/>
              <a:gd name="connsiteX0" fmla="*/ 8476223 w 8529536"/>
              <a:gd name="connsiteY0" fmla="*/ 0 h 5841388"/>
              <a:gd name="connsiteX1" fmla="*/ 0 w 8529536"/>
              <a:gd name="connsiteY1" fmla="*/ 5841388 h 5841388"/>
              <a:gd name="connsiteX0" fmla="*/ 8476223 w 8617109"/>
              <a:gd name="connsiteY0" fmla="*/ 0 h 5841388"/>
              <a:gd name="connsiteX1" fmla="*/ 0 w 8617109"/>
              <a:gd name="connsiteY1" fmla="*/ 5841388 h 5841388"/>
              <a:gd name="connsiteX0" fmla="*/ 8476223 w 8476222"/>
              <a:gd name="connsiteY0" fmla="*/ 0 h 5841388"/>
              <a:gd name="connsiteX1" fmla="*/ 0 w 8476222"/>
              <a:gd name="connsiteY1" fmla="*/ 5841388 h 5841388"/>
              <a:gd name="connsiteX0" fmla="*/ 9914089 w 9914090"/>
              <a:gd name="connsiteY0" fmla="*/ 0 h 6078900"/>
              <a:gd name="connsiteX1" fmla="*/ 0 w 9914090"/>
              <a:gd name="connsiteY1" fmla="*/ 6078900 h 6078900"/>
              <a:gd name="connsiteX0" fmla="*/ 9914089 w 9914088"/>
              <a:gd name="connsiteY0" fmla="*/ 0 h 6078900"/>
              <a:gd name="connsiteX1" fmla="*/ 0 w 9914088"/>
              <a:gd name="connsiteY1" fmla="*/ 6078900 h 6078900"/>
              <a:gd name="connsiteX0" fmla="*/ 10066924 w 10066924"/>
              <a:gd name="connsiteY0" fmla="*/ 0 h 6062892"/>
              <a:gd name="connsiteX1" fmla="*/ 0 w 10066924"/>
              <a:gd name="connsiteY1" fmla="*/ 6062892 h 6062892"/>
              <a:gd name="connsiteX0" fmla="*/ 10066924 w 10066924"/>
              <a:gd name="connsiteY0" fmla="*/ 0 h 6062892"/>
              <a:gd name="connsiteX1" fmla="*/ 0 w 10066924"/>
              <a:gd name="connsiteY1" fmla="*/ 6062892 h 6062892"/>
              <a:gd name="connsiteX0" fmla="*/ 9979055 w 9979054"/>
              <a:gd name="connsiteY0" fmla="*/ 0 h 5706501"/>
              <a:gd name="connsiteX1" fmla="*/ 0 w 9979054"/>
              <a:gd name="connsiteY1" fmla="*/ 5706501 h 5706501"/>
              <a:gd name="connsiteX0" fmla="*/ 9979055 w 9979056"/>
              <a:gd name="connsiteY0" fmla="*/ 0 h 5706501"/>
              <a:gd name="connsiteX1" fmla="*/ 7397411 w 9979056"/>
              <a:gd name="connsiteY1" fmla="*/ 2665343 h 5706501"/>
              <a:gd name="connsiteX2" fmla="*/ 0 w 9979056"/>
              <a:gd name="connsiteY2" fmla="*/ 5706501 h 5706501"/>
              <a:gd name="connsiteX0" fmla="*/ 9465202 w 9465202"/>
              <a:gd name="connsiteY0" fmla="*/ 0 h 6175233"/>
              <a:gd name="connsiteX1" fmla="*/ 7397411 w 9465202"/>
              <a:gd name="connsiteY1" fmla="*/ 3134075 h 6175233"/>
              <a:gd name="connsiteX2" fmla="*/ 0 w 9465202"/>
              <a:gd name="connsiteY2" fmla="*/ 6175233 h 6175233"/>
              <a:gd name="connsiteX0" fmla="*/ 9465202 w 10175169"/>
              <a:gd name="connsiteY0" fmla="*/ 0 h 6175233"/>
              <a:gd name="connsiteX1" fmla="*/ 7397411 w 10175169"/>
              <a:gd name="connsiteY1" fmla="*/ 3134075 h 6175233"/>
              <a:gd name="connsiteX2" fmla="*/ 0 w 10175169"/>
              <a:gd name="connsiteY2" fmla="*/ 6175233 h 6175233"/>
              <a:gd name="connsiteX0" fmla="*/ 9465202 w 9985893"/>
              <a:gd name="connsiteY0" fmla="*/ 0 h 6175233"/>
              <a:gd name="connsiteX1" fmla="*/ 7397411 w 9985893"/>
              <a:gd name="connsiteY1" fmla="*/ 3134075 h 6175233"/>
              <a:gd name="connsiteX2" fmla="*/ 0 w 9985893"/>
              <a:gd name="connsiteY2" fmla="*/ 6175233 h 6175233"/>
              <a:gd name="connsiteX0" fmla="*/ 9465202 w 9985895"/>
              <a:gd name="connsiteY0" fmla="*/ 0 h 6175233"/>
              <a:gd name="connsiteX1" fmla="*/ 7397411 w 9985895"/>
              <a:gd name="connsiteY1" fmla="*/ 3134075 h 6175233"/>
              <a:gd name="connsiteX2" fmla="*/ 0 w 9985895"/>
              <a:gd name="connsiteY2" fmla="*/ 6175233 h 6175233"/>
              <a:gd name="connsiteX0" fmla="*/ 9465202 w 10256784"/>
              <a:gd name="connsiteY0" fmla="*/ 0 h 6175233"/>
              <a:gd name="connsiteX1" fmla="*/ 9755858 w 10256784"/>
              <a:gd name="connsiteY1" fmla="*/ 2957602 h 6175233"/>
              <a:gd name="connsiteX2" fmla="*/ 0 w 10256784"/>
              <a:gd name="connsiteY2" fmla="*/ 6175233 h 6175233"/>
              <a:gd name="connsiteX0" fmla="*/ 9465202 w 10916860"/>
              <a:gd name="connsiteY0" fmla="*/ 0 h 6175233"/>
              <a:gd name="connsiteX1" fmla="*/ 9755858 w 10916860"/>
              <a:gd name="connsiteY1" fmla="*/ 2957602 h 6175233"/>
              <a:gd name="connsiteX2" fmla="*/ 0 w 10916860"/>
              <a:gd name="connsiteY2" fmla="*/ 6175233 h 6175233"/>
              <a:gd name="connsiteX0" fmla="*/ 9465202 w 10444047"/>
              <a:gd name="connsiteY0" fmla="*/ 0 h 6175233"/>
              <a:gd name="connsiteX1" fmla="*/ 9755858 w 10444047"/>
              <a:gd name="connsiteY1" fmla="*/ 2957602 h 6175233"/>
              <a:gd name="connsiteX2" fmla="*/ 0 w 10444047"/>
              <a:gd name="connsiteY2" fmla="*/ 6175233 h 6175233"/>
              <a:gd name="connsiteX0" fmla="*/ 9465202 w 11552282"/>
              <a:gd name="connsiteY0" fmla="*/ 0 h 6175233"/>
              <a:gd name="connsiteX1" fmla="*/ 11158098 w 11552282"/>
              <a:gd name="connsiteY1" fmla="*/ 2472987 h 6175233"/>
              <a:gd name="connsiteX2" fmla="*/ 0 w 11552282"/>
              <a:gd name="connsiteY2" fmla="*/ 6175233 h 6175233"/>
              <a:gd name="connsiteX0" fmla="*/ 12929943 w 15386624"/>
              <a:gd name="connsiteY0" fmla="*/ 0 h 7513811"/>
              <a:gd name="connsiteX1" fmla="*/ 14622839 w 15386624"/>
              <a:gd name="connsiteY1" fmla="*/ 2472987 h 7513811"/>
              <a:gd name="connsiteX2" fmla="*/ 0 w 15386624"/>
              <a:gd name="connsiteY2" fmla="*/ 7513810 h 7513811"/>
              <a:gd name="connsiteX0" fmla="*/ 12929943 w 15386624"/>
              <a:gd name="connsiteY0" fmla="*/ 0 h 7513810"/>
              <a:gd name="connsiteX1" fmla="*/ 14622839 w 15386624"/>
              <a:gd name="connsiteY1" fmla="*/ 2472987 h 7513810"/>
              <a:gd name="connsiteX2" fmla="*/ 0 w 15386624"/>
              <a:gd name="connsiteY2" fmla="*/ 7513810 h 7513810"/>
              <a:gd name="connsiteX0" fmla="*/ 12929943 w 14955999"/>
              <a:gd name="connsiteY0" fmla="*/ 0 h 7513810"/>
              <a:gd name="connsiteX1" fmla="*/ 14622839 w 14955999"/>
              <a:gd name="connsiteY1" fmla="*/ 2472987 h 7513810"/>
              <a:gd name="connsiteX2" fmla="*/ 0 w 14955999"/>
              <a:gd name="connsiteY2" fmla="*/ 7513810 h 7513810"/>
              <a:gd name="connsiteX0" fmla="*/ 12929943 w 14955999"/>
              <a:gd name="connsiteY0" fmla="*/ 0 h 7513810"/>
              <a:gd name="connsiteX1" fmla="*/ 14622839 w 14955999"/>
              <a:gd name="connsiteY1" fmla="*/ 2472987 h 7513810"/>
              <a:gd name="connsiteX2" fmla="*/ 0 w 14955999"/>
              <a:gd name="connsiteY2" fmla="*/ 7513810 h 7513810"/>
              <a:gd name="connsiteX0" fmla="*/ 12929943 w 15031507"/>
              <a:gd name="connsiteY0" fmla="*/ 0 h 7513810"/>
              <a:gd name="connsiteX1" fmla="*/ 14707885 w 15031507"/>
              <a:gd name="connsiteY1" fmla="*/ 2556944 h 7513810"/>
              <a:gd name="connsiteX2" fmla="*/ 0 w 15031507"/>
              <a:gd name="connsiteY2" fmla="*/ 7513810 h 7513810"/>
              <a:gd name="connsiteX0" fmla="*/ 12929943 w 12997823"/>
              <a:gd name="connsiteY0" fmla="*/ 0 h 7513810"/>
              <a:gd name="connsiteX1" fmla="*/ 5350206 w 12997823"/>
              <a:gd name="connsiteY1" fmla="*/ 5727046 h 7513810"/>
              <a:gd name="connsiteX2" fmla="*/ 0 w 12997823"/>
              <a:gd name="connsiteY2" fmla="*/ 7513810 h 7513810"/>
              <a:gd name="connsiteX0" fmla="*/ 2241527 w 5572795"/>
              <a:gd name="connsiteY0" fmla="*/ 0 h 3229771"/>
              <a:gd name="connsiteX1" fmla="*/ 5350206 w 5572795"/>
              <a:gd name="connsiteY1" fmla="*/ 1443007 h 3229771"/>
              <a:gd name="connsiteX2" fmla="*/ 0 w 5572795"/>
              <a:gd name="connsiteY2" fmla="*/ 3229771 h 3229771"/>
              <a:gd name="connsiteX0" fmla="*/ 2241527 w 2241527"/>
              <a:gd name="connsiteY0" fmla="*/ 0 h 3229771"/>
              <a:gd name="connsiteX1" fmla="*/ 0 w 2241527"/>
              <a:gd name="connsiteY1" fmla="*/ 3229771 h 3229771"/>
              <a:gd name="connsiteX0" fmla="*/ 2241527 w 2450961"/>
              <a:gd name="connsiteY0" fmla="*/ 0 h 3229771"/>
              <a:gd name="connsiteX1" fmla="*/ 0 w 2450961"/>
              <a:gd name="connsiteY1" fmla="*/ 3229771 h 3229771"/>
              <a:gd name="connsiteX0" fmla="*/ 2241527 w 2523702"/>
              <a:gd name="connsiteY0" fmla="*/ 0 h 3229771"/>
              <a:gd name="connsiteX1" fmla="*/ 0 w 2523702"/>
              <a:gd name="connsiteY1" fmla="*/ 3229771 h 3229771"/>
              <a:gd name="connsiteX0" fmla="*/ 2241527 w 2241528"/>
              <a:gd name="connsiteY0" fmla="*/ 0 h 3229771"/>
              <a:gd name="connsiteX1" fmla="*/ 0 w 2241528"/>
              <a:gd name="connsiteY1" fmla="*/ 3229771 h 3229771"/>
              <a:gd name="connsiteX0" fmla="*/ 1093644 w 1919576"/>
              <a:gd name="connsiteY0" fmla="*/ 0 h 3134264"/>
              <a:gd name="connsiteX1" fmla="*/ 1604854 w 1919576"/>
              <a:gd name="connsiteY1" fmla="*/ 3134264 h 3134264"/>
              <a:gd name="connsiteX0" fmla="*/ 1038417 w 2241754"/>
              <a:gd name="connsiteY0" fmla="*/ 0 h 3563864"/>
              <a:gd name="connsiteX1" fmla="*/ 1945775 w 2241754"/>
              <a:gd name="connsiteY1" fmla="*/ 3563864 h 3563864"/>
              <a:gd name="connsiteX0" fmla="*/ 1956406 w 1956406"/>
              <a:gd name="connsiteY0" fmla="*/ 0 h 4609439"/>
              <a:gd name="connsiteX1" fmla="*/ 0 w 1956406"/>
              <a:gd name="connsiteY1" fmla="*/ 4609439 h 4609439"/>
              <a:gd name="connsiteX0" fmla="*/ 2169107 w 2169107"/>
              <a:gd name="connsiteY0" fmla="*/ 0 h 4609439"/>
              <a:gd name="connsiteX1" fmla="*/ 212701 w 2169107"/>
              <a:gd name="connsiteY1" fmla="*/ 4609439 h 4609439"/>
              <a:gd name="connsiteX0" fmla="*/ 8468220 w 8468220"/>
              <a:gd name="connsiteY0" fmla="*/ 0 h 5835217"/>
              <a:gd name="connsiteX1" fmla="*/ 0 w 8468220"/>
              <a:gd name="connsiteY1" fmla="*/ 5835217 h 5835217"/>
              <a:gd name="connsiteX0" fmla="*/ 8468220 w 8468220"/>
              <a:gd name="connsiteY0" fmla="*/ 0 h 5835217"/>
              <a:gd name="connsiteX1" fmla="*/ 0 w 8468220"/>
              <a:gd name="connsiteY1" fmla="*/ 5835217 h 5835217"/>
              <a:gd name="connsiteX0" fmla="*/ 8468220 w 8468220"/>
              <a:gd name="connsiteY0" fmla="*/ 0 h 5835217"/>
              <a:gd name="connsiteX1" fmla="*/ 0 w 8468220"/>
              <a:gd name="connsiteY1" fmla="*/ 5835217 h 5835217"/>
              <a:gd name="connsiteX0" fmla="*/ 8468220 w 8468220"/>
              <a:gd name="connsiteY0" fmla="*/ 0 h 5835217"/>
              <a:gd name="connsiteX1" fmla="*/ 6511044 w 8468220"/>
              <a:gd name="connsiteY1" fmla="*/ 2644223 h 5835217"/>
              <a:gd name="connsiteX2" fmla="*/ 0 w 8468220"/>
              <a:gd name="connsiteY2" fmla="*/ 5835217 h 5835217"/>
              <a:gd name="connsiteX0" fmla="*/ 8468220 w 8468220"/>
              <a:gd name="connsiteY0" fmla="*/ 0 h 5835217"/>
              <a:gd name="connsiteX1" fmla="*/ 7923209 w 8468220"/>
              <a:gd name="connsiteY1" fmla="*/ 3011215 h 5835217"/>
              <a:gd name="connsiteX2" fmla="*/ 0 w 8468220"/>
              <a:gd name="connsiteY2" fmla="*/ 5835217 h 5835217"/>
              <a:gd name="connsiteX0" fmla="*/ 8468220 w 8709247"/>
              <a:gd name="connsiteY0" fmla="*/ 0 h 5835217"/>
              <a:gd name="connsiteX1" fmla="*/ 7923209 w 8709247"/>
              <a:gd name="connsiteY1" fmla="*/ 3011215 h 5835217"/>
              <a:gd name="connsiteX2" fmla="*/ 0 w 8709247"/>
              <a:gd name="connsiteY2" fmla="*/ 5835217 h 5835217"/>
              <a:gd name="connsiteX0" fmla="*/ 8468220 w 8709245"/>
              <a:gd name="connsiteY0" fmla="*/ 0 h 5835217"/>
              <a:gd name="connsiteX1" fmla="*/ 7923209 w 8709245"/>
              <a:gd name="connsiteY1" fmla="*/ 3011215 h 5835217"/>
              <a:gd name="connsiteX2" fmla="*/ 0 w 8709245"/>
              <a:gd name="connsiteY2" fmla="*/ 5835217 h 5835217"/>
              <a:gd name="connsiteX0" fmla="*/ 8468220 w 8709247"/>
              <a:gd name="connsiteY0" fmla="*/ 0 h 5835217"/>
              <a:gd name="connsiteX1" fmla="*/ 7923209 w 8709247"/>
              <a:gd name="connsiteY1" fmla="*/ 3011215 h 5835217"/>
              <a:gd name="connsiteX2" fmla="*/ 0 w 8709247"/>
              <a:gd name="connsiteY2" fmla="*/ 5835217 h 5835217"/>
              <a:gd name="connsiteX0" fmla="*/ 8468220 w 8809298"/>
              <a:gd name="connsiteY0" fmla="*/ 0 h 5835217"/>
              <a:gd name="connsiteX1" fmla="*/ 8075735 w 8809298"/>
              <a:gd name="connsiteY1" fmla="*/ 3088425 h 5835217"/>
              <a:gd name="connsiteX2" fmla="*/ 0 w 8809298"/>
              <a:gd name="connsiteY2" fmla="*/ 5835217 h 5835217"/>
              <a:gd name="connsiteX0" fmla="*/ 8468220 w 8816645"/>
              <a:gd name="connsiteY0" fmla="*/ 0 h 5835217"/>
              <a:gd name="connsiteX1" fmla="*/ 8086531 w 8816645"/>
              <a:gd name="connsiteY1" fmla="*/ 3099081 h 5835217"/>
              <a:gd name="connsiteX2" fmla="*/ 0 w 8816645"/>
              <a:gd name="connsiteY2" fmla="*/ 5835217 h 5835217"/>
              <a:gd name="connsiteX0" fmla="*/ 8468220 w 8610896"/>
              <a:gd name="connsiteY0" fmla="*/ 0 h 5835217"/>
              <a:gd name="connsiteX1" fmla="*/ 8086531 w 8610896"/>
              <a:gd name="connsiteY1" fmla="*/ 3099081 h 5835217"/>
              <a:gd name="connsiteX2" fmla="*/ 0 w 8610896"/>
              <a:gd name="connsiteY2" fmla="*/ 5835217 h 5835217"/>
              <a:gd name="connsiteX0" fmla="*/ 8468220 w 8865264"/>
              <a:gd name="connsiteY0" fmla="*/ 0 h 5835217"/>
              <a:gd name="connsiteX1" fmla="*/ 8086531 w 8865264"/>
              <a:gd name="connsiteY1" fmla="*/ 3099081 h 5835217"/>
              <a:gd name="connsiteX2" fmla="*/ 0 w 8865264"/>
              <a:gd name="connsiteY2" fmla="*/ 5835217 h 5835217"/>
              <a:gd name="connsiteX0" fmla="*/ 8468220 w 9334713"/>
              <a:gd name="connsiteY0" fmla="*/ 0 h 5835217"/>
              <a:gd name="connsiteX1" fmla="*/ 8651108 w 9334713"/>
              <a:gd name="connsiteY1" fmla="*/ 2922799 h 5835217"/>
              <a:gd name="connsiteX2" fmla="*/ 0 w 9334713"/>
              <a:gd name="connsiteY2" fmla="*/ 5835217 h 5835217"/>
              <a:gd name="connsiteX0" fmla="*/ 8468220 w 9310931"/>
              <a:gd name="connsiteY0" fmla="*/ 0 h 5835217"/>
              <a:gd name="connsiteX1" fmla="*/ 8651108 w 9310931"/>
              <a:gd name="connsiteY1" fmla="*/ 2922799 h 5835217"/>
              <a:gd name="connsiteX2" fmla="*/ 0 w 9310931"/>
              <a:gd name="connsiteY2" fmla="*/ 5835217 h 5835217"/>
              <a:gd name="connsiteX0" fmla="*/ 8468220 w 9505179"/>
              <a:gd name="connsiteY0" fmla="*/ 0 h 5835217"/>
              <a:gd name="connsiteX1" fmla="*/ 8874662 w 9505179"/>
              <a:gd name="connsiteY1" fmla="*/ 3119032 h 5835217"/>
              <a:gd name="connsiteX2" fmla="*/ 0 w 9505179"/>
              <a:gd name="connsiteY2" fmla="*/ 5835217 h 5835217"/>
              <a:gd name="connsiteX0" fmla="*/ 8468220 w 9505179"/>
              <a:gd name="connsiteY0" fmla="*/ 0 h 5835217"/>
              <a:gd name="connsiteX1" fmla="*/ 8874662 w 9505179"/>
              <a:gd name="connsiteY1" fmla="*/ 3119032 h 5835217"/>
              <a:gd name="connsiteX2" fmla="*/ 0 w 9505179"/>
              <a:gd name="connsiteY2" fmla="*/ 5835217 h 5835217"/>
              <a:gd name="connsiteX0" fmla="*/ 8468220 w 9436380"/>
              <a:gd name="connsiteY0" fmla="*/ 0 h 5835217"/>
              <a:gd name="connsiteX1" fmla="*/ 8874662 w 9436380"/>
              <a:gd name="connsiteY1" fmla="*/ 3119032 h 5835217"/>
              <a:gd name="connsiteX2" fmla="*/ 0 w 9436380"/>
              <a:gd name="connsiteY2" fmla="*/ 5835217 h 5835217"/>
              <a:gd name="connsiteX0" fmla="*/ 8468220 w 10340379"/>
              <a:gd name="connsiteY0" fmla="*/ 0 h 5835217"/>
              <a:gd name="connsiteX1" fmla="*/ 9875869 w 10340379"/>
              <a:gd name="connsiteY1" fmla="*/ 3496051 h 5835217"/>
              <a:gd name="connsiteX2" fmla="*/ 0 w 10340379"/>
              <a:gd name="connsiteY2" fmla="*/ 5835217 h 5835217"/>
              <a:gd name="connsiteX0" fmla="*/ 8468220 w 10340379"/>
              <a:gd name="connsiteY0" fmla="*/ 0 h 5835217"/>
              <a:gd name="connsiteX1" fmla="*/ 9875869 w 10340379"/>
              <a:gd name="connsiteY1" fmla="*/ 3496051 h 5835217"/>
              <a:gd name="connsiteX2" fmla="*/ 5767853 w 10340379"/>
              <a:gd name="connsiteY2" fmla="*/ 4453780 h 5835217"/>
              <a:gd name="connsiteX3" fmla="*/ 0 w 10340379"/>
              <a:gd name="connsiteY3" fmla="*/ 5835217 h 5835217"/>
              <a:gd name="connsiteX0" fmla="*/ 8468220 w 9958622"/>
              <a:gd name="connsiteY0" fmla="*/ 0 h 5835217"/>
              <a:gd name="connsiteX1" fmla="*/ 9875869 w 9958622"/>
              <a:gd name="connsiteY1" fmla="*/ 3496051 h 5835217"/>
              <a:gd name="connsiteX2" fmla="*/ 4570308 w 9958622"/>
              <a:gd name="connsiteY2" fmla="*/ 3613946 h 5835217"/>
              <a:gd name="connsiteX3" fmla="*/ 0 w 9958622"/>
              <a:gd name="connsiteY3" fmla="*/ 5835217 h 5835217"/>
              <a:gd name="connsiteX0" fmla="*/ 8468220 w 9958624"/>
              <a:gd name="connsiteY0" fmla="*/ 0 h 5835217"/>
              <a:gd name="connsiteX1" fmla="*/ 9875869 w 9958624"/>
              <a:gd name="connsiteY1" fmla="*/ 3496051 h 5835217"/>
              <a:gd name="connsiteX2" fmla="*/ 4570308 w 9958624"/>
              <a:gd name="connsiteY2" fmla="*/ 3613946 h 5835217"/>
              <a:gd name="connsiteX3" fmla="*/ 0 w 9958624"/>
              <a:gd name="connsiteY3" fmla="*/ 5835217 h 5835217"/>
              <a:gd name="connsiteX0" fmla="*/ 8468220 w 9958622"/>
              <a:gd name="connsiteY0" fmla="*/ 0 h 5835217"/>
              <a:gd name="connsiteX1" fmla="*/ 9875869 w 9958622"/>
              <a:gd name="connsiteY1" fmla="*/ 3496051 h 5835217"/>
              <a:gd name="connsiteX2" fmla="*/ 4570308 w 9958622"/>
              <a:gd name="connsiteY2" fmla="*/ 3613946 h 5835217"/>
              <a:gd name="connsiteX3" fmla="*/ 0 w 9958622"/>
              <a:gd name="connsiteY3" fmla="*/ 5835217 h 5835217"/>
              <a:gd name="connsiteX0" fmla="*/ 8468220 w 9968056"/>
              <a:gd name="connsiteY0" fmla="*/ 0 h 5835217"/>
              <a:gd name="connsiteX1" fmla="*/ 9875869 w 9968056"/>
              <a:gd name="connsiteY1" fmla="*/ 3496051 h 5835217"/>
              <a:gd name="connsiteX2" fmla="*/ 4570308 w 9968056"/>
              <a:gd name="connsiteY2" fmla="*/ 3613946 h 5835217"/>
              <a:gd name="connsiteX3" fmla="*/ 0 w 9968056"/>
              <a:gd name="connsiteY3" fmla="*/ 5835217 h 5835217"/>
              <a:gd name="connsiteX0" fmla="*/ 8468220 w 10093958"/>
              <a:gd name="connsiteY0" fmla="*/ 0 h 5835217"/>
              <a:gd name="connsiteX1" fmla="*/ 9875869 w 10093958"/>
              <a:gd name="connsiteY1" fmla="*/ 3496051 h 5835217"/>
              <a:gd name="connsiteX2" fmla="*/ 4570308 w 10093958"/>
              <a:gd name="connsiteY2" fmla="*/ 3613946 h 5835217"/>
              <a:gd name="connsiteX3" fmla="*/ 0 w 10093958"/>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8468220 w 10096607"/>
              <a:gd name="connsiteY0" fmla="*/ 0 h 5835217"/>
              <a:gd name="connsiteX1" fmla="*/ 9875869 w 10096607"/>
              <a:gd name="connsiteY1" fmla="*/ 3496051 h 5835217"/>
              <a:gd name="connsiteX2" fmla="*/ 4570308 w 10096607"/>
              <a:gd name="connsiteY2" fmla="*/ 3613946 h 5835217"/>
              <a:gd name="connsiteX3" fmla="*/ 0 w 10096607"/>
              <a:gd name="connsiteY3" fmla="*/ 5835217 h 5835217"/>
              <a:gd name="connsiteX0" fmla="*/ 7040745 w 9901945"/>
              <a:gd name="connsiteY0" fmla="*/ 0 h 5411293"/>
              <a:gd name="connsiteX1" fmla="*/ 9875869 w 9901945"/>
              <a:gd name="connsiteY1" fmla="*/ 3072127 h 5411293"/>
              <a:gd name="connsiteX2" fmla="*/ 4570308 w 9901945"/>
              <a:gd name="connsiteY2" fmla="*/ 3190022 h 5411293"/>
              <a:gd name="connsiteX3" fmla="*/ 0 w 9901945"/>
              <a:gd name="connsiteY3" fmla="*/ 5411293 h 5411293"/>
              <a:gd name="connsiteX0" fmla="*/ 7040745 w 7511369"/>
              <a:gd name="connsiteY0" fmla="*/ 0 h 5411293"/>
              <a:gd name="connsiteX1" fmla="*/ 7459224 w 7511369"/>
              <a:gd name="connsiteY1" fmla="*/ 3163626 h 5411293"/>
              <a:gd name="connsiteX2" fmla="*/ 4570308 w 7511369"/>
              <a:gd name="connsiteY2" fmla="*/ 3190022 h 5411293"/>
              <a:gd name="connsiteX3" fmla="*/ 0 w 7511369"/>
              <a:gd name="connsiteY3" fmla="*/ 5411293 h 5411293"/>
              <a:gd name="connsiteX0" fmla="*/ 7040745 w 7567633"/>
              <a:gd name="connsiteY0" fmla="*/ 0 h 5411293"/>
              <a:gd name="connsiteX1" fmla="*/ 7459224 w 7567633"/>
              <a:gd name="connsiteY1" fmla="*/ 3163626 h 5411293"/>
              <a:gd name="connsiteX2" fmla="*/ 3225397 w 7567633"/>
              <a:gd name="connsiteY2" fmla="*/ 3571592 h 5411293"/>
              <a:gd name="connsiteX3" fmla="*/ 0 w 7567633"/>
              <a:gd name="connsiteY3" fmla="*/ 5411293 h 5411293"/>
              <a:gd name="connsiteX0" fmla="*/ 7040745 w 7040745"/>
              <a:gd name="connsiteY0" fmla="*/ 0 h 5411293"/>
              <a:gd name="connsiteX1" fmla="*/ 3225397 w 7040745"/>
              <a:gd name="connsiteY1" fmla="*/ 3571592 h 5411293"/>
              <a:gd name="connsiteX2" fmla="*/ 0 w 7040745"/>
              <a:gd name="connsiteY2" fmla="*/ 5411293 h 5411293"/>
              <a:gd name="connsiteX0" fmla="*/ 7040745 w 7040745"/>
              <a:gd name="connsiteY0" fmla="*/ 0 h 5411293"/>
              <a:gd name="connsiteX1" fmla="*/ 5069566 w 7040745"/>
              <a:gd name="connsiteY1" fmla="*/ 2774102 h 5411293"/>
              <a:gd name="connsiteX2" fmla="*/ 0 w 7040745"/>
              <a:gd name="connsiteY2" fmla="*/ 5411293 h 5411293"/>
              <a:gd name="connsiteX0" fmla="*/ 7040745 w 7040745"/>
              <a:gd name="connsiteY0" fmla="*/ 0 h 5411293"/>
              <a:gd name="connsiteX1" fmla="*/ 0 w 7040745"/>
              <a:gd name="connsiteY1" fmla="*/ 5411293 h 5411293"/>
              <a:gd name="connsiteX0" fmla="*/ 7040745 w 7040745"/>
              <a:gd name="connsiteY0" fmla="*/ 0 h 5411293"/>
              <a:gd name="connsiteX1" fmla="*/ 0 w 7040745"/>
              <a:gd name="connsiteY1" fmla="*/ 5411293 h 5411293"/>
              <a:gd name="connsiteX0" fmla="*/ 7040745 w 7040745"/>
              <a:gd name="connsiteY0" fmla="*/ 0 h 5411293"/>
              <a:gd name="connsiteX1" fmla="*/ 0 w 7040745"/>
              <a:gd name="connsiteY1" fmla="*/ 5411293 h 5411293"/>
            </a:gdLst>
            <a:ahLst/>
            <a:cxnLst>
              <a:cxn ang="0">
                <a:pos x="connsiteX0" y="connsiteY0"/>
              </a:cxn>
              <a:cxn ang="0">
                <a:pos x="connsiteX1" y="connsiteY1"/>
              </a:cxn>
            </a:cxnLst>
            <a:rect l="l" t="t" r="r" b="b"/>
            <a:pathLst>
              <a:path w="7040745" h="5411293">
                <a:moveTo>
                  <a:pt x="7040745" y="0"/>
                </a:moveTo>
                <a:cubicBezTo>
                  <a:pt x="3739908" y="1535277"/>
                  <a:pt x="1577228" y="3670515"/>
                  <a:pt x="0" y="5411293"/>
                </a:cubicBezTo>
              </a:path>
            </a:pathLst>
          </a:custGeom>
          <a:noFill/>
          <a:ln w="19050" cap="rnd">
            <a:solidFill>
              <a:schemeClr val="accent1"/>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4F64591B-F0BB-FF43-AB79-4185A56447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815881" y="-1"/>
            <a:ext cx="1376120" cy="1376120"/>
          </a:xfrm>
          <a:prstGeom prst="rect">
            <a:avLst/>
          </a:prstGeom>
        </p:spPr>
      </p:pic>
      <p:sp>
        <p:nvSpPr>
          <p:cNvPr id="58" name="Triangle 57">
            <a:extLst>
              <a:ext uri="{FF2B5EF4-FFF2-40B4-BE49-F238E27FC236}">
                <a16:creationId xmlns:a16="http://schemas.microsoft.com/office/drawing/2014/main" id="{47EAFCFA-80EA-364B-85FE-BE996F886440}"/>
              </a:ext>
            </a:extLst>
          </p:cNvPr>
          <p:cNvSpPr/>
          <p:nvPr/>
        </p:nvSpPr>
        <p:spPr>
          <a:xfrm rot="10800000">
            <a:off x="10435979"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Triangle 58">
            <a:extLst>
              <a:ext uri="{FF2B5EF4-FFF2-40B4-BE49-F238E27FC236}">
                <a16:creationId xmlns:a16="http://schemas.microsoft.com/office/drawing/2014/main" id="{6562FC54-E54F-FC4E-8809-B2114162AA14}"/>
              </a:ext>
            </a:extLst>
          </p:cNvPr>
          <p:cNvSpPr/>
          <p:nvPr/>
        </p:nvSpPr>
        <p:spPr>
          <a:xfrm rot="10800000">
            <a:off x="10704324"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Triangle 59">
            <a:extLst>
              <a:ext uri="{FF2B5EF4-FFF2-40B4-BE49-F238E27FC236}">
                <a16:creationId xmlns:a16="http://schemas.microsoft.com/office/drawing/2014/main" id="{5CBEA871-F2AA-194C-981C-314CECEA4A1F}"/>
              </a:ext>
            </a:extLst>
          </p:cNvPr>
          <p:cNvSpPr/>
          <p:nvPr/>
        </p:nvSpPr>
        <p:spPr>
          <a:xfrm rot="10800000">
            <a:off x="10972669"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riangle 60">
            <a:extLst>
              <a:ext uri="{FF2B5EF4-FFF2-40B4-BE49-F238E27FC236}">
                <a16:creationId xmlns:a16="http://schemas.microsoft.com/office/drawing/2014/main" id="{1701EDA8-CFA8-724E-A0D1-672EA6FB6A4B}"/>
              </a:ext>
            </a:extLst>
          </p:cNvPr>
          <p:cNvSpPr/>
          <p:nvPr/>
        </p:nvSpPr>
        <p:spPr>
          <a:xfrm rot="10800000">
            <a:off x="11241014"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Triangle 61">
            <a:extLst>
              <a:ext uri="{FF2B5EF4-FFF2-40B4-BE49-F238E27FC236}">
                <a16:creationId xmlns:a16="http://schemas.microsoft.com/office/drawing/2014/main" id="{AABB2554-8C14-F445-8157-02F272E03312}"/>
              </a:ext>
            </a:extLst>
          </p:cNvPr>
          <p:cNvSpPr/>
          <p:nvPr/>
        </p:nvSpPr>
        <p:spPr>
          <a:xfrm rot="10800000">
            <a:off x="11509359"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Triangle 62">
            <a:extLst>
              <a:ext uri="{FF2B5EF4-FFF2-40B4-BE49-F238E27FC236}">
                <a16:creationId xmlns:a16="http://schemas.microsoft.com/office/drawing/2014/main" id="{EAC8016B-7720-3A4D-8F2F-FB1F67A18A47}"/>
              </a:ext>
            </a:extLst>
          </p:cNvPr>
          <p:cNvSpPr/>
          <p:nvPr/>
        </p:nvSpPr>
        <p:spPr>
          <a:xfrm rot="10800000">
            <a:off x="11777705" y="5583669"/>
            <a:ext cx="190500" cy="1642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Donut 74">
            <a:extLst>
              <a:ext uri="{FF2B5EF4-FFF2-40B4-BE49-F238E27FC236}">
                <a16:creationId xmlns:a16="http://schemas.microsoft.com/office/drawing/2014/main" id="{2348ECF1-297F-DE46-85B6-5C8E422BAF9D}"/>
              </a:ext>
            </a:extLst>
          </p:cNvPr>
          <p:cNvSpPr/>
          <p:nvPr/>
        </p:nvSpPr>
        <p:spPr>
          <a:xfrm>
            <a:off x="962570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0" name="Donut 79">
            <a:extLst>
              <a:ext uri="{FF2B5EF4-FFF2-40B4-BE49-F238E27FC236}">
                <a16:creationId xmlns:a16="http://schemas.microsoft.com/office/drawing/2014/main" id="{FD32BD30-924B-6F4E-8A18-A26E2EDA745E}"/>
              </a:ext>
            </a:extLst>
          </p:cNvPr>
          <p:cNvSpPr/>
          <p:nvPr/>
        </p:nvSpPr>
        <p:spPr>
          <a:xfrm>
            <a:off x="939453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5" name="Donut 84">
            <a:extLst>
              <a:ext uri="{FF2B5EF4-FFF2-40B4-BE49-F238E27FC236}">
                <a16:creationId xmlns:a16="http://schemas.microsoft.com/office/drawing/2014/main" id="{3A5863D7-1ABA-1447-B1EE-B1B5BE36BF28}"/>
              </a:ext>
            </a:extLst>
          </p:cNvPr>
          <p:cNvSpPr/>
          <p:nvPr/>
        </p:nvSpPr>
        <p:spPr>
          <a:xfrm>
            <a:off x="916336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6" name="Donut 85">
            <a:extLst>
              <a:ext uri="{FF2B5EF4-FFF2-40B4-BE49-F238E27FC236}">
                <a16:creationId xmlns:a16="http://schemas.microsoft.com/office/drawing/2014/main" id="{8C47BF8F-E53A-D042-ACEA-07D1C1617188}"/>
              </a:ext>
            </a:extLst>
          </p:cNvPr>
          <p:cNvSpPr/>
          <p:nvPr/>
        </p:nvSpPr>
        <p:spPr>
          <a:xfrm>
            <a:off x="916336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9" name="Donut 88">
            <a:extLst>
              <a:ext uri="{FF2B5EF4-FFF2-40B4-BE49-F238E27FC236}">
                <a16:creationId xmlns:a16="http://schemas.microsoft.com/office/drawing/2014/main" id="{FC10C1C8-7DA2-3947-98CE-1038A2620680}"/>
              </a:ext>
            </a:extLst>
          </p:cNvPr>
          <p:cNvSpPr/>
          <p:nvPr/>
        </p:nvSpPr>
        <p:spPr>
          <a:xfrm>
            <a:off x="893219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0" name="Donut 89">
            <a:extLst>
              <a:ext uri="{FF2B5EF4-FFF2-40B4-BE49-F238E27FC236}">
                <a16:creationId xmlns:a16="http://schemas.microsoft.com/office/drawing/2014/main" id="{178DAF8D-EFBD-C542-BC2A-C8B5DBB0FE02}"/>
              </a:ext>
            </a:extLst>
          </p:cNvPr>
          <p:cNvSpPr/>
          <p:nvPr/>
        </p:nvSpPr>
        <p:spPr>
          <a:xfrm>
            <a:off x="893219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3" name="Donut 92">
            <a:extLst>
              <a:ext uri="{FF2B5EF4-FFF2-40B4-BE49-F238E27FC236}">
                <a16:creationId xmlns:a16="http://schemas.microsoft.com/office/drawing/2014/main" id="{65F49C45-505F-3943-AC80-2AEF02C3D9A1}"/>
              </a:ext>
            </a:extLst>
          </p:cNvPr>
          <p:cNvSpPr/>
          <p:nvPr/>
        </p:nvSpPr>
        <p:spPr>
          <a:xfrm>
            <a:off x="870102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4" name="Donut 93">
            <a:extLst>
              <a:ext uri="{FF2B5EF4-FFF2-40B4-BE49-F238E27FC236}">
                <a16:creationId xmlns:a16="http://schemas.microsoft.com/office/drawing/2014/main" id="{73EA0BF8-213C-EC4D-93D0-8EBF7F611A95}"/>
              </a:ext>
            </a:extLst>
          </p:cNvPr>
          <p:cNvSpPr/>
          <p:nvPr/>
        </p:nvSpPr>
        <p:spPr>
          <a:xfrm>
            <a:off x="870102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5" name="Donut 94">
            <a:extLst>
              <a:ext uri="{FF2B5EF4-FFF2-40B4-BE49-F238E27FC236}">
                <a16:creationId xmlns:a16="http://schemas.microsoft.com/office/drawing/2014/main" id="{11FEED6C-68FF-F147-9D75-6C66A0BDF50F}"/>
              </a:ext>
            </a:extLst>
          </p:cNvPr>
          <p:cNvSpPr/>
          <p:nvPr/>
        </p:nvSpPr>
        <p:spPr>
          <a:xfrm>
            <a:off x="870102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7" name="Donut 96">
            <a:extLst>
              <a:ext uri="{FF2B5EF4-FFF2-40B4-BE49-F238E27FC236}">
                <a16:creationId xmlns:a16="http://schemas.microsoft.com/office/drawing/2014/main" id="{0E2E83ED-6286-3A43-B42F-2E9C47D971E6}"/>
              </a:ext>
            </a:extLst>
          </p:cNvPr>
          <p:cNvSpPr/>
          <p:nvPr/>
        </p:nvSpPr>
        <p:spPr>
          <a:xfrm>
            <a:off x="846985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8" name="Donut 97">
            <a:extLst>
              <a:ext uri="{FF2B5EF4-FFF2-40B4-BE49-F238E27FC236}">
                <a16:creationId xmlns:a16="http://schemas.microsoft.com/office/drawing/2014/main" id="{4089A2F3-EA04-2B4F-975E-815A6228A9C2}"/>
              </a:ext>
            </a:extLst>
          </p:cNvPr>
          <p:cNvSpPr/>
          <p:nvPr/>
        </p:nvSpPr>
        <p:spPr>
          <a:xfrm>
            <a:off x="846985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9" name="Donut 98">
            <a:extLst>
              <a:ext uri="{FF2B5EF4-FFF2-40B4-BE49-F238E27FC236}">
                <a16:creationId xmlns:a16="http://schemas.microsoft.com/office/drawing/2014/main" id="{B0990D47-3B62-5A4F-A45E-A48E1016D2D2}"/>
              </a:ext>
            </a:extLst>
          </p:cNvPr>
          <p:cNvSpPr/>
          <p:nvPr/>
        </p:nvSpPr>
        <p:spPr>
          <a:xfrm>
            <a:off x="846985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1" name="Donut 100">
            <a:extLst>
              <a:ext uri="{FF2B5EF4-FFF2-40B4-BE49-F238E27FC236}">
                <a16:creationId xmlns:a16="http://schemas.microsoft.com/office/drawing/2014/main" id="{EE9EA148-FACE-B14A-8391-C37DFE3A22C2}"/>
              </a:ext>
            </a:extLst>
          </p:cNvPr>
          <p:cNvSpPr/>
          <p:nvPr/>
        </p:nvSpPr>
        <p:spPr>
          <a:xfrm>
            <a:off x="823868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2" name="Donut 101">
            <a:extLst>
              <a:ext uri="{FF2B5EF4-FFF2-40B4-BE49-F238E27FC236}">
                <a16:creationId xmlns:a16="http://schemas.microsoft.com/office/drawing/2014/main" id="{A2EBED85-FADA-4A49-A26C-4E1C8A341E71}"/>
              </a:ext>
            </a:extLst>
          </p:cNvPr>
          <p:cNvSpPr/>
          <p:nvPr/>
        </p:nvSpPr>
        <p:spPr>
          <a:xfrm>
            <a:off x="823868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3" name="Donut 102">
            <a:extLst>
              <a:ext uri="{FF2B5EF4-FFF2-40B4-BE49-F238E27FC236}">
                <a16:creationId xmlns:a16="http://schemas.microsoft.com/office/drawing/2014/main" id="{44755A96-6FDC-954F-A1F2-165B65FBB489}"/>
              </a:ext>
            </a:extLst>
          </p:cNvPr>
          <p:cNvSpPr/>
          <p:nvPr/>
        </p:nvSpPr>
        <p:spPr>
          <a:xfrm>
            <a:off x="823868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5" name="Donut 104">
            <a:extLst>
              <a:ext uri="{FF2B5EF4-FFF2-40B4-BE49-F238E27FC236}">
                <a16:creationId xmlns:a16="http://schemas.microsoft.com/office/drawing/2014/main" id="{EDFA50C5-5F6F-354C-BF51-A60EDF0B0167}"/>
              </a:ext>
            </a:extLst>
          </p:cNvPr>
          <p:cNvSpPr/>
          <p:nvPr/>
        </p:nvSpPr>
        <p:spPr>
          <a:xfrm>
            <a:off x="800751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6" name="Donut 105">
            <a:extLst>
              <a:ext uri="{FF2B5EF4-FFF2-40B4-BE49-F238E27FC236}">
                <a16:creationId xmlns:a16="http://schemas.microsoft.com/office/drawing/2014/main" id="{16204AE5-56E9-C24E-A239-E45B132279CC}"/>
              </a:ext>
            </a:extLst>
          </p:cNvPr>
          <p:cNvSpPr/>
          <p:nvPr/>
        </p:nvSpPr>
        <p:spPr>
          <a:xfrm>
            <a:off x="800751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7" name="Donut 106">
            <a:extLst>
              <a:ext uri="{FF2B5EF4-FFF2-40B4-BE49-F238E27FC236}">
                <a16:creationId xmlns:a16="http://schemas.microsoft.com/office/drawing/2014/main" id="{01F30A15-67DC-7A48-8DD3-B03AF86A5255}"/>
              </a:ext>
            </a:extLst>
          </p:cNvPr>
          <p:cNvSpPr/>
          <p:nvPr/>
        </p:nvSpPr>
        <p:spPr>
          <a:xfrm>
            <a:off x="800751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9" name="Donut 108">
            <a:extLst>
              <a:ext uri="{FF2B5EF4-FFF2-40B4-BE49-F238E27FC236}">
                <a16:creationId xmlns:a16="http://schemas.microsoft.com/office/drawing/2014/main" id="{298B37FE-993A-9249-BB3D-C5346D5BAF95}"/>
              </a:ext>
            </a:extLst>
          </p:cNvPr>
          <p:cNvSpPr/>
          <p:nvPr/>
        </p:nvSpPr>
        <p:spPr>
          <a:xfrm>
            <a:off x="777634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0" name="Donut 109">
            <a:extLst>
              <a:ext uri="{FF2B5EF4-FFF2-40B4-BE49-F238E27FC236}">
                <a16:creationId xmlns:a16="http://schemas.microsoft.com/office/drawing/2014/main" id="{BBCAF951-6D8E-824A-935E-F8606733DECF}"/>
              </a:ext>
            </a:extLst>
          </p:cNvPr>
          <p:cNvSpPr/>
          <p:nvPr/>
        </p:nvSpPr>
        <p:spPr>
          <a:xfrm>
            <a:off x="777634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1" name="Donut 110">
            <a:extLst>
              <a:ext uri="{FF2B5EF4-FFF2-40B4-BE49-F238E27FC236}">
                <a16:creationId xmlns:a16="http://schemas.microsoft.com/office/drawing/2014/main" id="{ACB62DC7-7794-1749-82F4-3F2F96BB6306}"/>
              </a:ext>
            </a:extLst>
          </p:cNvPr>
          <p:cNvSpPr/>
          <p:nvPr/>
        </p:nvSpPr>
        <p:spPr>
          <a:xfrm>
            <a:off x="777634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3" name="Donut 112">
            <a:extLst>
              <a:ext uri="{FF2B5EF4-FFF2-40B4-BE49-F238E27FC236}">
                <a16:creationId xmlns:a16="http://schemas.microsoft.com/office/drawing/2014/main" id="{405F88C9-707E-604C-8EA5-DE0A4028B6E2}"/>
              </a:ext>
            </a:extLst>
          </p:cNvPr>
          <p:cNvSpPr/>
          <p:nvPr/>
        </p:nvSpPr>
        <p:spPr>
          <a:xfrm>
            <a:off x="754517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4" name="Donut 113">
            <a:extLst>
              <a:ext uri="{FF2B5EF4-FFF2-40B4-BE49-F238E27FC236}">
                <a16:creationId xmlns:a16="http://schemas.microsoft.com/office/drawing/2014/main" id="{6A92E616-3D69-DE4A-8647-BBA269A47CA1}"/>
              </a:ext>
            </a:extLst>
          </p:cNvPr>
          <p:cNvSpPr/>
          <p:nvPr/>
        </p:nvSpPr>
        <p:spPr>
          <a:xfrm>
            <a:off x="754517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5" name="Donut 114">
            <a:extLst>
              <a:ext uri="{FF2B5EF4-FFF2-40B4-BE49-F238E27FC236}">
                <a16:creationId xmlns:a16="http://schemas.microsoft.com/office/drawing/2014/main" id="{436A1BD1-2F6C-C642-ABE7-8A781B8DEF83}"/>
              </a:ext>
            </a:extLst>
          </p:cNvPr>
          <p:cNvSpPr/>
          <p:nvPr/>
        </p:nvSpPr>
        <p:spPr>
          <a:xfrm>
            <a:off x="754517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7" name="Donut 116">
            <a:extLst>
              <a:ext uri="{FF2B5EF4-FFF2-40B4-BE49-F238E27FC236}">
                <a16:creationId xmlns:a16="http://schemas.microsoft.com/office/drawing/2014/main" id="{59020EDF-51F2-5C44-B72A-DF3ADE4B7CF1}"/>
              </a:ext>
            </a:extLst>
          </p:cNvPr>
          <p:cNvSpPr/>
          <p:nvPr/>
        </p:nvSpPr>
        <p:spPr>
          <a:xfrm>
            <a:off x="731400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8" name="Donut 117">
            <a:extLst>
              <a:ext uri="{FF2B5EF4-FFF2-40B4-BE49-F238E27FC236}">
                <a16:creationId xmlns:a16="http://schemas.microsoft.com/office/drawing/2014/main" id="{56F60B5B-E881-524F-B14C-FC0139B199E5}"/>
              </a:ext>
            </a:extLst>
          </p:cNvPr>
          <p:cNvSpPr/>
          <p:nvPr/>
        </p:nvSpPr>
        <p:spPr>
          <a:xfrm>
            <a:off x="731400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9" name="Donut 118">
            <a:extLst>
              <a:ext uri="{FF2B5EF4-FFF2-40B4-BE49-F238E27FC236}">
                <a16:creationId xmlns:a16="http://schemas.microsoft.com/office/drawing/2014/main" id="{D5C68BF2-238F-3F4C-AB44-BEA3B1BAF70C}"/>
              </a:ext>
            </a:extLst>
          </p:cNvPr>
          <p:cNvSpPr/>
          <p:nvPr/>
        </p:nvSpPr>
        <p:spPr>
          <a:xfrm>
            <a:off x="731400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Donut 120">
            <a:extLst>
              <a:ext uri="{FF2B5EF4-FFF2-40B4-BE49-F238E27FC236}">
                <a16:creationId xmlns:a16="http://schemas.microsoft.com/office/drawing/2014/main" id="{D5E6BC69-D2A2-3949-B82E-ED40557ED1C8}"/>
              </a:ext>
            </a:extLst>
          </p:cNvPr>
          <p:cNvSpPr/>
          <p:nvPr/>
        </p:nvSpPr>
        <p:spPr>
          <a:xfrm>
            <a:off x="708283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2" name="Donut 121">
            <a:extLst>
              <a:ext uri="{FF2B5EF4-FFF2-40B4-BE49-F238E27FC236}">
                <a16:creationId xmlns:a16="http://schemas.microsoft.com/office/drawing/2014/main" id="{FEBEC0B7-B32F-6844-87F3-4B30C9812FB1}"/>
              </a:ext>
            </a:extLst>
          </p:cNvPr>
          <p:cNvSpPr/>
          <p:nvPr/>
        </p:nvSpPr>
        <p:spPr>
          <a:xfrm>
            <a:off x="708283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Donut 122">
            <a:extLst>
              <a:ext uri="{FF2B5EF4-FFF2-40B4-BE49-F238E27FC236}">
                <a16:creationId xmlns:a16="http://schemas.microsoft.com/office/drawing/2014/main" id="{917393EF-924B-4545-993B-8915E984D207}"/>
              </a:ext>
            </a:extLst>
          </p:cNvPr>
          <p:cNvSpPr/>
          <p:nvPr/>
        </p:nvSpPr>
        <p:spPr>
          <a:xfrm>
            <a:off x="708283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5" name="Donut 124">
            <a:extLst>
              <a:ext uri="{FF2B5EF4-FFF2-40B4-BE49-F238E27FC236}">
                <a16:creationId xmlns:a16="http://schemas.microsoft.com/office/drawing/2014/main" id="{0362D8E9-FA80-D349-B2FE-6C779760546E}"/>
              </a:ext>
            </a:extLst>
          </p:cNvPr>
          <p:cNvSpPr/>
          <p:nvPr/>
        </p:nvSpPr>
        <p:spPr>
          <a:xfrm>
            <a:off x="685166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6" name="Donut 125">
            <a:extLst>
              <a:ext uri="{FF2B5EF4-FFF2-40B4-BE49-F238E27FC236}">
                <a16:creationId xmlns:a16="http://schemas.microsoft.com/office/drawing/2014/main" id="{E1485658-EDA2-8440-AF24-E7F320B9BE4A}"/>
              </a:ext>
            </a:extLst>
          </p:cNvPr>
          <p:cNvSpPr/>
          <p:nvPr/>
        </p:nvSpPr>
        <p:spPr>
          <a:xfrm>
            <a:off x="685166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7" name="Donut 126">
            <a:extLst>
              <a:ext uri="{FF2B5EF4-FFF2-40B4-BE49-F238E27FC236}">
                <a16:creationId xmlns:a16="http://schemas.microsoft.com/office/drawing/2014/main" id="{5A5AE984-1A0D-4C47-B65D-598EEFD2D573}"/>
              </a:ext>
            </a:extLst>
          </p:cNvPr>
          <p:cNvSpPr/>
          <p:nvPr/>
        </p:nvSpPr>
        <p:spPr>
          <a:xfrm>
            <a:off x="685166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9" name="Donut 128">
            <a:extLst>
              <a:ext uri="{FF2B5EF4-FFF2-40B4-BE49-F238E27FC236}">
                <a16:creationId xmlns:a16="http://schemas.microsoft.com/office/drawing/2014/main" id="{0F2E671C-750E-FA4F-AD5F-7217CC0D2065}"/>
              </a:ext>
            </a:extLst>
          </p:cNvPr>
          <p:cNvSpPr/>
          <p:nvPr/>
        </p:nvSpPr>
        <p:spPr>
          <a:xfrm>
            <a:off x="662049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0" name="Donut 129">
            <a:extLst>
              <a:ext uri="{FF2B5EF4-FFF2-40B4-BE49-F238E27FC236}">
                <a16:creationId xmlns:a16="http://schemas.microsoft.com/office/drawing/2014/main" id="{FBB9BF86-9EC0-C248-AD20-DE595554E785}"/>
              </a:ext>
            </a:extLst>
          </p:cNvPr>
          <p:cNvSpPr/>
          <p:nvPr/>
        </p:nvSpPr>
        <p:spPr>
          <a:xfrm>
            <a:off x="662049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1" name="Donut 130">
            <a:extLst>
              <a:ext uri="{FF2B5EF4-FFF2-40B4-BE49-F238E27FC236}">
                <a16:creationId xmlns:a16="http://schemas.microsoft.com/office/drawing/2014/main" id="{0B7D13E8-C15D-C940-A386-5C154C50D0EF}"/>
              </a:ext>
            </a:extLst>
          </p:cNvPr>
          <p:cNvSpPr/>
          <p:nvPr/>
        </p:nvSpPr>
        <p:spPr>
          <a:xfrm>
            <a:off x="662049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3" name="Donut 132">
            <a:extLst>
              <a:ext uri="{FF2B5EF4-FFF2-40B4-BE49-F238E27FC236}">
                <a16:creationId xmlns:a16="http://schemas.microsoft.com/office/drawing/2014/main" id="{B2F077DC-2823-6943-9A89-054B709A80AA}"/>
              </a:ext>
            </a:extLst>
          </p:cNvPr>
          <p:cNvSpPr/>
          <p:nvPr/>
        </p:nvSpPr>
        <p:spPr>
          <a:xfrm>
            <a:off x="638932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4" name="Donut 133">
            <a:extLst>
              <a:ext uri="{FF2B5EF4-FFF2-40B4-BE49-F238E27FC236}">
                <a16:creationId xmlns:a16="http://schemas.microsoft.com/office/drawing/2014/main" id="{B1FEADCB-7F66-9F47-946E-A78D35782328}"/>
              </a:ext>
            </a:extLst>
          </p:cNvPr>
          <p:cNvSpPr/>
          <p:nvPr/>
        </p:nvSpPr>
        <p:spPr>
          <a:xfrm>
            <a:off x="638932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5" name="Donut 134">
            <a:extLst>
              <a:ext uri="{FF2B5EF4-FFF2-40B4-BE49-F238E27FC236}">
                <a16:creationId xmlns:a16="http://schemas.microsoft.com/office/drawing/2014/main" id="{F48DA027-B0EC-7344-9BC7-6886AD2FBEFE}"/>
              </a:ext>
            </a:extLst>
          </p:cNvPr>
          <p:cNvSpPr/>
          <p:nvPr/>
        </p:nvSpPr>
        <p:spPr>
          <a:xfrm>
            <a:off x="638932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7" name="Donut 136">
            <a:extLst>
              <a:ext uri="{FF2B5EF4-FFF2-40B4-BE49-F238E27FC236}">
                <a16:creationId xmlns:a16="http://schemas.microsoft.com/office/drawing/2014/main" id="{46D29316-2788-E44E-8F99-DD10B5F0B14A}"/>
              </a:ext>
            </a:extLst>
          </p:cNvPr>
          <p:cNvSpPr/>
          <p:nvPr/>
        </p:nvSpPr>
        <p:spPr>
          <a:xfrm>
            <a:off x="615815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8" name="Donut 137">
            <a:extLst>
              <a:ext uri="{FF2B5EF4-FFF2-40B4-BE49-F238E27FC236}">
                <a16:creationId xmlns:a16="http://schemas.microsoft.com/office/drawing/2014/main" id="{5DC755B8-8B15-3D47-A2C4-7976EFD44B56}"/>
              </a:ext>
            </a:extLst>
          </p:cNvPr>
          <p:cNvSpPr/>
          <p:nvPr/>
        </p:nvSpPr>
        <p:spPr>
          <a:xfrm>
            <a:off x="615815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9" name="Donut 138">
            <a:extLst>
              <a:ext uri="{FF2B5EF4-FFF2-40B4-BE49-F238E27FC236}">
                <a16:creationId xmlns:a16="http://schemas.microsoft.com/office/drawing/2014/main" id="{1F96A56C-3194-E841-A11A-41BF538BD1AA}"/>
              </a:ext>
            </a:extLst>
          </p:cNvPr>
          <p:cNvSpPr/>
          <p:nvPr/>
        </p:nvSpPr>
        <p:spPr>
          <a:xfrm>
            <a:off x="615815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1" name="Donut 140">
            <a:extLst>
              <a:ext uri="{FF2B5EF4-FFF2-40B4-BE49-F238E27FC236}">
                <a16:creationId xmlns:a16="http://schemas.microsoft.com/office/drawing/2014/main" id="{A1A10C35-DA01-8644-A729-1CC59C551383}"/>
              </a:ext>
            </a:extLst>
          </p:cNvPr>
          <p:cNvSpPr/>
          <p:nvPr/>
        </p:nvSpPr>
        <p:spPr>
          <a:xfrm>
            <a:off x="592698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2" name="Donut 141">
            <a:extLst>
              <a:ext uri="{FF2B5EF4-FFF2-40B4-BE49-F238E27FC236}">
                <a16:creationId xmlns:a16="http://schemas.microsoft.com/office/drawing/2014/main" id="{F99612AC-07F7-4343-A275-2340541E7168}"/>
              </a:ext>
            </a:extLst>
          </p:cNvPr>
          <p:cNvSpPr/>
          <p:nvPr/>
        </p:nvSpPr>
        <p:spPr>
          <a:xfrm>
            <a:off x="592698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3" name="Donut 142">
            <a:extLst>
              <a:ext uri="{FF2B5EF4-FFF2-40B4-BE49-F238E27FC236}">
                <a16:creationId xmlns:a16="http://schemas.microsoft.com/office/drawing/2014/main" id="{A3D8CE22-61AE-3046-A5B9-D84F271801F1}"/>
              </a:ext>
            </a:extLst>
          </p:cNvPr>
          <p:cNvSpPr/>
          <p:nvPr/>
        </p:nvSpPr>
        <p:spPr>
          <a:xfrm>
            <a:off x="592698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5" name="Donut 144">
            <a:extLst>
              <a:ext uri="{FF2B5EF4-FFF2-40B4-BE49-F238E27FC236}">
                <a16:creationId xmlns:a16="http://schemas.microsoft.com/office/drawing/2014/main" id="{6F29058E-CF99-5541-897D-7E6A34083BCE}"/>
              </a:ext>
            </a:extLst>
          </p:cNvPr>
          <p:cNvSpPr/>
          <p:nvPr/>
        </p:nvSpPr>
        <p:spPr>
          <a:xfrm>
            <a:off x="569581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6" name="Donut 145">
            <a:extLst>
              <a:ext uri="{FF2B5EF4-FFF2-40B4-BE49-F238E27FC236}">
                <a16:creationId xmlns:a16="http://schemas.microsoft.com/office/drawing/2014/main" id="{74DD1EC7-D949-0C4F-9C34-DD423925879C}"/>
              </a:ext>
            </a:extLst>
          </p:cNvPr>
          <p:cNvSpPr/>
          <p:nvPr/>
        </p:nvSpPr>
        <p:spPr>
          <a:xfrm>
            <a:off x="569581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7" name="Donut 146">
            <a:extLst>
              <a:ext uri="{FF2B5EF4-FFF2-40B4-BE49-F238E27FC236}">
                <a16:creationId xmlns:a16="http://schemas.microsoft.com/office/drawing/2014/main" id="{0A5C4F85-8BE9-324F-B0E1-B4984109EFEA}"/>
              </a:ext>
            </a:extLst>
          </p:cNvPr>
          <p:cNvSpPr/>
          <p:nvPr/>
        </p:nvSpPr>
        <p:spPr>
          <a:xfrm>
            <a:off x="569581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9" name="Donut 148">
            <a:extLst>
              <a:ext uri="{FF2B5EF4-FFF2-40B4-BE49-F238E27FC236}">
                <a16:creationId xmlns:a16="http://schemas.microsoft.com/office/drawing/2014/main" id="{E8C2538E-6FC6-6F44-ABE6-1DB2946635AC}"/>
              </a:ext>
            </a:extLst>
          </p:cNvPr>
          <p:cNvSpPr/>
          <p:nvPr/>
        </p:nvSpPr>
        <p:spPr>
          <a:xfrm>
            <a:off x="546464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0" name="Donut 149">
            <a:extLst>
              <a:ext uri="{FF2B5EF4-FFF2-40B4-BE49-F238E27FC236}">
                <a16:creationId xmlns:a16="http://schemas.microsoft.com/office/drawing/2014/main" id="{9BAADCB3-F199-7446-A330-EF7958257E9F}"/>
              </a:ext>
            </a:extLst>
          </p:cNvPr>
          <p:cNvSpPr/>
          <p:nvPr/>
        </p:nvSpPr>
        <p:spPr>
          <a:xfrm>
            <a:off x="546464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1" name="Donut 150">
            <a:extLst>
              <a:ext uri="{FF2B5EF4-FFF2-40B4-BE49-F238E27FC236}">
                <a16:creationId xmlns:a16="http://schemas.microsoft.com/office/drawing/2014/main" id="{A11CFB44-E99F-484E-B850-14B3A8F909F8}"/>
              </a:ext>
            </a:extLst>
          </p:cNvPr>
          <p:cNvSpPr/>
          <p:nvPr/>
        </p:nvSpPr>
        <p:spPr>
          <a:xfrm>
            <a:off x="546464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3" name="Donut 152">
            <a:extLst>
              <a:ext uri="{FF2B5EF4-FFF2-40B4-BE49-F238E27FC236}">
                <a16:creationId xmlns:a16="http://schemas.microsoft.com/office/drawing/2014/main" id="{207181B0-D317-274D-8EC2-DB1ACB05915B}"/>
              </a:ext>
            </a:extLst>
          </p:cNvPr>
          <p:cNvSpPr/>
          <p:nvPr/>
        </p:nvSpPr>
        <p:spPr>
          <a:xfrm>
            <a:off x="523347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4" name="Donut 153">
            <a:extLst>
              <a:ext uri="{FF2B5EF4-FFF2-40B4-BE49-F238E27FC236}">
                <a16:creationId xmlns:a16="http://schemas.microsoft.com/office/drawing/2014/main" id="{655865AF-8DA2-0E43-98AF-0DCE70265227}"/>
              </a:ext>
            </a:extLst>
          </p:cNvPr>
          <p:cNvSpPr/>
          <p:nvPr/>
        </p:nvSpPr>
        <p:spPr>
          <a:xfrm>
            <a:off x="523347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5" name="Donut 154">
            <a:extLst>
              <a:ext uri="{FF2B5EF4-FFF2-40B4-BE49-F238E27FC236}">
                <a16:creationId xmlns:a16="http://schemas.microsoft.com/office/drawing/2014/main" id="{794359D5-424E-4E4F-BCDA-D371968B6A56}"/>
              </a:ext>
            </a:extLst>
          </p:cNvPr>
          <p:cNvSpPr/>
          <p:nvPr/>
        </p:nvSpPr>
        <p:spPr>
          <a:xfrm>
            <a:off x="523347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7" name="Donut 156">
            <a:extLst>
              <a:ext uri="{FF2B5EF4-FFF2-40B4-BE49-F238E27FC236}">
                <a16:creationId xmlns:a16="http://schemas.microsoft.com/office/drawing/2014/main" id="{ED271AFB-7144-7B40-BC67-6983DB5D8954}"/>
              </a:ext>
            </a:extLst>
          </p:cNvPr>
          <p:cNvSpPr/>
          <p:nvPr/>
        </p:nvSpPr>
        <p:spPr>
          <a:xfrm>
            <a:off x="500230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8" name="Donut 157">
            <a:extLst>
              <a:ext uri="{FF2B5EF4-FFF2-40B4-BE49-F238E27FC236}">
                <a16:creationId xmlns:a16="http://schemas.microsoft.com/office/drawing/2014/main" id="{E67ED8BC-E829-D747-A1B5-4264995D3717}"/>
              </a:ext>
            </a:extLst>
          </p:cNvPr>
          <p:cNvSpPr/>
          <p:nvPr/>
        </p:nvSpPr>
        <p:spPr>
          <a:xfrm>
            <a:off x="500230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9" name="Donut 158">
            <a:extLst>
              <a:ext uri="{FF2B5EF4-FFF2-40B4-BE49-F238E27FC236}">
                <a16:creationId xmlns:a16="http://schemas.microsoft.com/office/drawing/2014/main" id="{D437B6AF-9C54-8C44-BE1F-6AD70953D7BF}"/>
              </a:ext>
            </a:extLst>
          </p:cNvPr>
          <p:cNvSpPr/>
          <p:nvPr/>
        </p:nvSpPr>
        <p:spPr>
          <a:xfrm>
            <a:off x="500230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1" name="Donut 160">
            <a:extLst>
              <a:ext uri="{FF2B5EF4-FFF2-40B4-BE49-F238E27FC236}">
                <a16:creationId xmlns:a16="http://schemas.microsoft.com/office/drawing/2014/main" id="{144114EC-50DF-6646-9AB6-9CBC4B5AD05F}"/>
              </a:ext>
            </a:extLst>
          </p:cNvPr>
          <p:cNvSpPr/>
          <p:nvPr/>
        </p:nvSpPr>
        <p:spPr>
          <a:xfrm>
            <a:off x="477113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2" name="Donut 161">
            <a:extLst>
              <a:ext uri="{FF2B5EF4-FFF2-40B4-BE49-F238E27FC236}">
                <a16:creationId xmlns:a16="http://schemas.microsoft.com/office/drawing/2014/main" id="{0A1FDDC8-A7D9-FE4A-9B77-449C81758595}"/>
              </a:ext>
            </a:extLst>
          </p:cNvPr>
          <p:cNvSpPr/>
          <p:nvPr/>
        </p:nvSpPr>
        <p:spPr>
          <a:xfrm>
            <a:off x="477113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3" name="Donut 162">
            <a:extLst>
              <a:ext uri="{FF2B5EF4-FFF2-40B4-BE49-F238E27FC236}">
                <a16:creationId xmlns:a16="http://schemas.microsoft.com/office/drawing/2014/main" id="{A193ACF0-3763-884B-B57D-C8B6D70B1BA0}"/>
              </a:ext>
            </a:extLst>
          </p:cNvPr>
          <p:cNvSpPr/>
          <p:nvPr/>
        </p:nvSpPr>
        <p:spPr>
          <a:xfrm>
            <a:off x="477113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5" name="Donut 164">
            <a:extLst>
              <a:ext uri="{FF2B5EF4-FFF2-40B4-BE49-F238E27FC236}">
                <a16:creationId xmlns:a16="http://schemas.microsoft.com/office/drawing/2014/main" id="{4B586F18-AAE0-1345-A8B0-97A9DE60A6AF}"/>
              </a:ext>
            </a:extLst>
          </p:cNvPr>
          <p:cNvSpPr/>
          <p:nvPr/>
        </p:nvSpPr>
        <p:spPr>
          <a:xfrm>
            <a:off x="453996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6" name="Donut 165">
            <a:extLst>
              <a:ext uri="{FF2B5EF4-FFF2-40B4-BE49-F238E27FC236}">
                <a16:creationId xmlns:a16="http://schemas.microsoft.com/office/drawing/2014/main" id="{A495D0EA-D74E-BD45-902C-09357067F93D}"/>
              </a:ext>
            </a:extLst>
          </p:cNvPr>
          <p:cNvSpPr/>
          <p:nvPr/>
        </p:nvSpPr>
        <p:spPr>
          <a:xfrm>
            <a:off x="453996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7" name="Donut 166">
            <a:extLst>
              <a:ext uri="{FF2B5EF4-FFF2-40B4-BE49-F238E27FC236}">
                <a16:creationId xmlns:a16="http://schemas.microsoft.com/office/drawing/2014/main" id="{6CE3A703-B98E-BA4B-9019-B2B850CEF5D6}"/>
              </a:ext>
            </a:extLst>
          </p:cNvPr>
          <p:cNvSpPr/>
          <p:nvPr/>
        </p:nvSpPr>
        <p:spPr>
          <a:xfrm>
            <a:off x="453996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9" name="Donut 168">
            <a:extLst>
              <a:ext uri="{FF2B5EF4-FFF2-40B4-BE49-F238E27FC236}">
                <a16:creationId xmlns:a16="http://schemas.microsoft.com/office/drawing/2014/main" id="{2BA88AF7-0748-F743-8ED7-426838E89D9D}"/>
              </a:ext>
            </a:extLst>
          </p:cNvPr>
          <p:cNvSpPr/>
          <p:nvPr/>
        </p:nvSpPr>
        <p:spPr>
          <a:xfrm>
            <a:off x="430879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0" name="Donut 169">
            <a:extLst>
              <a:ext uri="{FF2B5EF4-FFF2-40B4-BE49-F238E27FC236}">
                <a16:creationId xmlns:a16="http://schemas.microsoft.com/office/drawing/2014/main" id="{86DD7925-A25C-F548-9055-9C18400179D9}"/>
              </a:ext>
            </a:extLst>
          </p:cNvPr>
          <p:cNvSpPr/>
          <p:nvPr/>
        </p:nvSpPr>
        <p:spPr>
          <a:xfrm>
            <a:off x="430879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1" name="Donut 170">
            <a:extLst>
              <a:ext uri="{FF2B5EF4-FFF2-40B4-BE49-F238E27FC236}">
                <a16:creationId xmlns:a16="http://schemas.microsoft.com/office/drawing/2014/main" id="{190C47E4-F9A2-084B-8161-96AF07C8A4D1}"/>
              </a:ext>
            </a:extLst>
          </p:cNvPr>
          <p:cNvSpPr/>
          <p:nvPr/>
        </p:nvSpPr>
        <p:spPr>
          <a:xfrm>
            <a:off x="430879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3" name="Donut 172">
            <a:extLst>
              <a:ext uri="{FF2B5EF4-FFF2-40B4-BE49-F238E27FC236}">
                <a16:creationId xmlns:a16="http://schemas.microsoft.com/office/drawing/2014/main" id="{D10A00EB-2AB7-DE46-85AE-B1F02B651BA6}"/>
              </a:ext>
            </a:extLst>
          </p:cNvPr>
          <p:cNvSpPr/>
          <p:nvPr/>
        </p:nvSpPr>
        <p:spPr>
          <a:xfrm>
            <a:off x="407762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4" name="Donut 173">
            <a:extLst>
              <a:ext uri="{FF2B5EF4-FFF2-40B4-BE49-F238E27FC236}">
                <a16:creationId xmlns:a16="http://schemas.microsoft.com/office/drawing/2014/main" id="{F9380D34-EFA7-674C-AD01-871ECB3AFD41}"/>
              </a:ext>
            </a:extLst>
          </p:cNvPr>
          <p:cNvSpPr/>
          <p:nvPr/>
        </p:nvSpPr>
        <p:spPr>
          <a:xfrm>
            <a:off x="407762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5" name="Donut 174">
            <a:extLst>
              <a:ext uri="{FF2B5EF4-FFF2-40B4-BE49-F238E27FC236}">
                <a16:creationId xmlns:a16="http://schemas.microsoft.com/office/drawing/2014/main" id="{E69814CC-5F86-3846-A039-79206A854593}"/>
              </a:ext>
            </a:extLst>
          </p:cNvPr>
          <p:cNvSpPr/>
          <p:nvPr/>
        </p:nvSpPr>
        <p:spPr>
          <a:xfrm>
            <a:off x="407762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7" name="Donut 176">
            <a:extLst>
              <a:ext uri="{FF2B5EF4-FFF2-40B4-BE49-F238E27FC236}">
                <a16:creationId xmlns:a16="http://schemas.microsoft.com/office/drawing/2014/main" id="{ED41F38B-934C-424D-91EA-CD8097504655}"/>
              </a:ext>
            </a:extLst>
          </p:cNvPr>
          <p:cNvSpPr/>
          <p:nvPr/>
        </p:nvSpPr>
        <p:spPr>
          <a:xfrm>
            <a:off x="384645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8" name="Donut 177">
            <a:extLst>
              <a:ext uri="{FF2B5EF4-FFF2-40B4-BE49-F238E27FC236}">
                <a16:creationId xmlns:a16="http://schemas.microsoft.com/office/drawing/2014/main" id="{0DF89AA1-7E3D-664E-8CFA-12CCD1BE099F}"/>
              </a:ext>
            </a:extLst>
          </p:cNvPr>
          <p:cNvSpPr/>
          <p:nvPr/>
        </p:nvSpPr>
        <p:spPr>
          <a:xfrm>
            <a:off x="384645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9" name="Donut 178">
            <a:extLst>
              <a:ext uri="{FF2B5EF4-FFF2-40B4-BE49-F238E27FC236}">
                <a16:creationId xmlns:a16="http://schemas.microsoft.com/office/drawing/2014/main" id="{DDA6639F-13FB-2344-AC6A-C811ACD881B7}"/>
              </a:ext>
            </a:extLst>
          </p:cNvPr>
          <p:cNvSpPr/>
          <p:nvPr/>
        </p:nvSpPr>
        <p:spPr>
          <a:xfrm>
            <a:off x="384645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1" name="Donut 180">
            <a:extLst>
              <a:ext uri="{FF2B5EF4-FFF2-40B4-BE49-F238E27FC236}">
                <a16:creationId xmlns:a16="http://schemas.microsoft.com/office/drawing/2014/main" id="{D350A704-8C92-CA4A-95E6-603D15F53BE2}"/>
              </a:ext>
            </a:extLst>
          </p:cNvPr>
          <p:cNvSpPr/>
          <p:nvPr/>
        </p:nvSpPr>
        <p:spPr>
          <a:xfrm>
            <a:off x="361528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2" name="Donut 181">
            <a:extLst>
              <a:ext uri="{FF2B5EF4-FFF2-40B4-BE49-F238E27FC236}">
                <a16:creationId xmlns:a16="http://schemas.microsoft.com/office/drawing/2014/main" id="{BA82031B-1DBA-3341-8D68-B44A7582EBE0}"/>
              </a:ext>
            </a:extLst>
          </p:cNvPr>
          <p:cNvSpPr/>
          <p:nvPr/>
        </p:nvSpPr>
        <p:spPr>
          <a:xfrm>
            <a:off x="361528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3" name="Donut 182">
            <a:extLst>
              <a:ext uri="{FF2B5EF4-FFF2-40B4-BE49-F238E27FC236}">
                <a16:creationId xmlns:a16="http://schemas.microsoft.com/office/drawing/2014/main" id="{FAD013E1-9F91-5547-8AF8-B4D0B1D31123}"/>
              </a:ext>
            </a:extLst>
          </p:cNvPr>
          <p:cNvSpPr/>
          <p:nvPr/>
        </p:nvSpPr>
        <p:spPr>
          <a:xfrm>
            <a:off x="361528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5" name="Donut 184">
            <a:extLst>
              <a:ext uri="{FF2B5EF4-FFF2-40B4-BE49-F238E27FC236}">
                <a16:creationId xmlns:a16="http://schemas.microsoft.com/office/drawing/2014/main" id="{1D52BC5E-9B0D-2A45-9B41-DC676FC0C0EE}"/>
              </a:ext>
            </a:extLst>
          </p:cNvPr>
          <p:cNvSpPr/>
          <p:nvPr/>
        </p:nvSpPr>
        <p:spPr>
          <a:xfrm>
            <a:off x="338411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6" name="Donut 185">
            <a:extLst>
              <a:ext uri="{FF2B5EF4-FFF2-40B4-BE49-F238E27FC236}">
                <a16:creationId xmlns:a16="http://schemas.microsoft.com/office/drawing/2014/main" id="{DF9CA2B7-F0B3-C94A-B7BE-CE782760B115}"/>
              </a:ext>
            </a:extLst>
          </p:cNvPr>
          <p:cNvSpPr/>
          <p:nvPr/>
        </p:nvSpPr>
        <p:spPr>
          <a:xfrm>
            <a:off x="338411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7" name="Donut 186">
            <a:extLst>
              <a:ext uri="{FF2B5EF4-FFF2-40B4-BE49-F238E27FC236}">
                <a16:creationId xmlns:a16="http://schemas.microsoft.com/office/drawing/2014/main" id="{6FF21546-1F60-B045-9CFB-6BFD3D1C111A}"/>
              </a:ext>
            </a:extLst>
          </p:cNvPr>
          <p:cNvSpPr/>
          <p:nvPr/>
        </p:nvSpPr>
        <p:spPr>
          <a:xfrm>
            <a:off x="338411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9" name="Donut 188">
            <a:extLst>
              <a:ext uri="{FF2B5EF4-FFF2-40B4-BE49-F238E27FC236}">
                <a16:creationId xmlns:a16="http://schemas.microsoft.com/office/drawing/2014/main" id="{3D99B7D6-6E00-F545-B664-B156D268D913}"/>
              </a:ext>
            </a:extLst>
          </p:cNvPr>
          <p:cNvSpPr/>
          <p:nvPr/>
        </p:nvSpPr>
        <p:spPr>
          <a:xfrm>
            <a:off x="315294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0" name="Donut 189">
            <a:extLst>
              <a:ext uri="{FF2B5EF4-FFF2-40B4-BE49-F238E27FC236}">
                <a16:creationId xmlns:a16="http://schemas.microsoft.com/office/drawing/2014/main" id="{668B94D9-55C3-7349-ACFB-33774DE769FE}"/>
              </a:ext>
            </a:extLst>
          </p:cNvPr>
          <p:cNvSpPr/>
          <p:nvPr/>
        </p:nvSpPr>
        <p:spPr>
          <a:xfrm>
            <a:off x="315294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1" name="Donut 190">
            <a:extLst>
              <a:ext uri="{FF2B5EF4-FFF2-40B4-BE49-F238E27FC236}">
                <a16:creationId xmlns:a16="http://schemas.microsoft.com/office/drawing/2014/main" id="{6CFE1108-8171-2943-AA96-90D3D5E1F552}"/>
              </a:ext>
            </a:extLst>
          </p:cNvPr>
          <p:cNvSpPr/>
          <p:nvPr/>
        </p:nvSpPr>
        <p:spPr>
          <a:xfrm>
            <a:off x="315294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3" name="Donut 192">
            <a:extLst>
              <a:ext uri="{FF2B5EF4-FFF2-40B4-BE49-F238E27FC236}">
                <a16:creationId xmlns:a16="http://schemas.microsoft.com/office/drawing/2014/main" id="{6A432FF8-CA83-D44F-A97B-DDB13F949092}"/>
              </a:ext>
            </a:extLst>
          </p:cNvPr>
          <p:cNvSpPr/>
          <p:nvPr/>
        </p:nvSpPr>
        <p:spPr>
          <a:xfrm>
            <a:off x="292177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4" name="Donut 193">
            <a:extLst>
              <a:ext uri="{FF2B5EF4-FFF2-40B4-BE49-F238E27FC236}">
                <a16:creationId xmlns:a16="http://schemas.microsoft.com/office/drawing/2014/main" id="{649B54EC-5D13-F649-9B6A-5DD8F297B83D}"/>
              </a:ext>
            </a:extLst>
          </p:cNvPr>
          <p:cNvSpPr/>
          <p:nvPr/>
        </p:nvSpPr>
        <p:spPr>
          <a:xfrm>
            <a:off x="292177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5" name="Donut 194">
            <a:extLst>
              <a:ext uri="{FF2B5EF4-FFF2-40B4-BE49-F238E27FC236}">
                <a16:creationId xmlns:a16="http://schemas.microsoft.com/office/drawing/2014/main" id="{BC981208-DAF4-684F-8E08-6CD17BF41C1A}"/>
              </a:ext>
            </a:extLst>
          </p:cNvPr>
          <p:cNvSpPr/>
          <p:nvPr/>
        </p:nvSpPr>
        <p:spPr>
          <a:xfrm>
            <a:off x="292177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7" name="Donut 196">
            <a:extLst>
              <a:ext uri="{FF2B5EF4-FFF2-40B4-BE49-F238E27FC236}">
                <a16:creationId xmlns:a16="http://schemas.microsoft.com/office/drawing/2014/main" id="{1FA1A479-AD35-EF40-8EC2-FFF28C38ACE5}"/>
              </a:ext>
            </a:extLst>
          </p:cNvPr>
          <p:cNvSpPr/>
          <p:nvPr/>
        </p:nvSpPr>
        <p:spPr>
          <a:xfrm>
            <a:off x="269060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8" name="Donut 197">
            <a:extLst>
              <a:ext uri="{FF2B5EF4-FFF2-40B4-BE49-F238E27FC236}">
                <a16:creationId xmlns:a16="http://schemas.microsoft.com/office/drawing/2014/main" id="{2EC5CA39-FE59-8840-B594-59DD1C3927A8}"/>
              </a:ext>
            </a:extLst>
          </p:cNvPr>
          <p:cNvSpPr/>
          <p:nvPr/>
        </p:nvSpPr>
        <p:spPr>
          <a:xfrm>
            <a:off x="269060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9" name="Donut 198">
            <a:extLst>
              <a:ext uri="{FF2B5EF4-FFF2-40B4-BE49-F238E27FC236}">
                <a16:creationId xmlns:a16="http://schemas.microsoft.com/office/drawing/2014/main" id="{BCEEC826-59A7-1447-A8AD-4F88F88161CF}"/>
              </a:ext>
            </a:extLst>
          </p:cNvPr>
          <p:cNvSpPr/>
          <p:nvPr/>
        </p:nvSpPr>
        <p:spPr>
          <a:xfrm>
            <a:off x="269060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1" name="Donut 200">
            <a:extLst>
              <a:ext uri="{FF2B5EF4-FFF2-40B4-BE49-F238E27FC236}">
                <a16:creationId xmlns:a16="http://schemas.microsoft.com/office/drawing/2014/main" id="{FF4DEB7A-7A44-E54A-9DF1-1B7D357E72BE}"/>
              </a:ext>
            </a:extLst>
          </p:cNvPr>
          <p:cNvSpPr/>
          <p:nvPr/>
        </p:nvSpPr>
        <p:spPr>
          <a:xfrm>
            <a:off x="245943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2" name="Donut 201">
            <a:extLst>
              <a:ext uri="{FF2B5EF4-FFF2-40B4-BE49-F238E27FC236}">
                <a16:creationId xmlns:a16="http://schemas.microsoft.com/office/drawing/2014/main" id="{C8887790-5AE4-CA40-8B89-AC6709701263}"/>
              </a:ext>
            </a:extLst>
          </p:cNvPr>
          <p:cNvSpPr/>
          <p:nvPr/>
        </p:nvSpPr>
        <p:spPr>
          <a:xfrm>
            <a:off x="245943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3" name="Donut 202">
            <a:extLst>
              <a:ext uri="{FF2B5EF4-FFF2-40B4-BE49-F238E27FC236}">
                <a16:creationId xmlns:a16="http://schemas.microsoft.com/office/drawing/2014/main" id="{98A3D343-FA65-7C46-A75B-28600C1685FD}"/>
              </a:ext>
            </a:extLst>
          </p:cNvPr>
          <p:cNvSpPr/>
          <p:nvPr/>
        </p:nvSpPr>
        <p:spPr>
          <a:xfrm>
            <a:off x="245943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5" name="Donut 204">
            <a:extLst>
              <a:ext uri="{FF2B5EF4-FFF2-40B4-BE49-F238E27FC236}">
                <a16:creationId xmlns:a16="http://schemas.microsoft.com/office/drawing/2014/main" id="{6A62877C-7F5E-464A-BA15-9D06047CFF9C}"/>
              </a:ext>
            </a:extLst>
          </p:cNvPr>
          <p:cNvSpPr/>
          <p:nvPr/>
        </p:nvSpPr>
        <p:spPr>
          <a:xfrm>
            <a:off x="222826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6" name="Donut 205">
            <a:extLst>
              <a:ext uri="{FF2B5EF4-FFF2-40B4-BE49-F238E27FC236}">
                <a16:creationId xmlns:a16="http://schemas.microsoft.com/office/drawing/2014/main" id="{C795ED38-CA52-A24A-92F7-67FE32FB7535}"/>
              </a:ext>
            </a:extLst>
          </p:cNvPr>
          <p:cNvSpPr/>
          <p:nvPr/>
        </p:nvSpPr>
        <p:spPr>
          <a:xfrm>
            <a:off x="222826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7" name="Donut 206">
            <a:extLst>
              <a:ext uri="{FF2B5EF4-FFF2-40B4-BE49-F238E27FC236}">
                <a16:creationId xmlns:a16="http://schemas.microsoft.com/office/drawing/2014/main" id="{B83EE123-AF3D-DD4E-8B4F-CCB0BAE97B67}"/>
              </a:ext>
            </a:extLst>
          </p:cNvPr>
          <p:cNvSpPr/>
          <p:nvPr/>
        </p:nvSpPr>
        <p:spPr>
          <a:xfrm>
            <a:off x="222826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9" name="Donut 208">
            <a:extLst>
              <a:ext uri="{FF2B5EF4-FFF2-40B4-BE49-F238E27FC236}">
                <a16:creationId xmlns:a16="http://schemas.microsoft.com/office/drawing/2014/main" id="{77051210-DC77-3644-A293-336F9EFC8529}"/>
              </a:ext>
            </a:extLst>
          </p:cNvPr>
          <p:cNvSpPr/>
          <p:nvPr/>
        </p:nvSpPr>
        <p:spPr>
          <a:xfrm>
            <a:off x="199709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0" name="Donut 209">
            <a:extLst>
              <a:ext uri="{FF2B5EF4-FFF2-40B4-BE49-F238E27FC236}">
                <a16:creationId xmlns:a16="http://schemas.microsoft.com/office/drawing/2014/main" id="{04C07BDB-0A5B-864B-BCF4-5E568111B6D6}"/>
              </a:ext>
            </a:extLst>
          </p:cNvPr>
          <p:cNvSpPr/>
          <p:nvPr/>
        </p:nvSpPr>
        <p:spPr>
          <a:xfrm>
            <a:off x="199709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1" name="Donut 210">
            <a:extLst>
              <a:ext uri="{FF2B5EF4-FFF2-40B4-BE49-F238E27FC236}">
                <a16:creationId xmlns:a16="http://schemas.microsoft.com/office/drawing/2014/main" id="{EF58A2B3-AC0C-5840-BC7B-5CCC25E4FFE9}"/>
              </a:ext>
            </a:extLst>
          </p:cNvPr>
          <p:cNvSpPr/>
          <p:nvPr/>
        </p:nvSpPr>
        <p:spPr>
          <a:xfrm>
            <a:off x="199709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3" name="Donut 212">
            <a:extLst>
              <a:ext uri="{FF2B5EF4-FFF2-40B4-BE49-F238E27FC236}">
                <a16:creationId xmlns:a16="http://schemas.microsoft.com/office/drawing/2014/main" id="{441871C1-080C-E84F-9ADD-99DF45F838FB}"/>
              </a:ext>
            </a:extLst>
          </p:cNvPr>
          <p:cNvSpPr/>
          <p:nvPr/>
        </p:nvSpPr>
        <p:spPr>
          <a:xfrm>
            <a:off x="176592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4" name="Donut 213">
            <a:extLst>
              <a:ext uri="{FF2B5EF4-FFF2-40B4-BE49-F238E27FC236}">
                <a16:creationId xmlns:a16="http://schemas.microsoft.com/office/drawing/2014/main" id="{442280AA-F482-054F-8A27-8E7B823AC59F}"/>
              </a:ext>
            </a:extLst>
          </p:cNvPr>
          <p:cNvSpPr/>
          <p:nvPr/>
        </p:nvSpPr>
        <p:spPr>
          <a:xfrm>
            <a:off x="176592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5" name="Donut 214">
            <a:extLst>
              <a:ext uri="{FF2B5EF4-FFF2-40B4-BE49-F238E27FC236}">
                <a16:creationId xmlns:a16="http://schemas.microsoft.com/office/drawing/2014/main" id="{E496801D-278B-A748-9094-BCA528B171D0}"/>
              </a:ext>
            </a:extLst>
          </p:cNvPr>
          <p:cNvSpPr/>
          <p:nvPr/>
        </p:nvSpPr>
        <p:spPr>
          <a:xfrm>
            <a:off x="176592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7" name="Donut 216">
            <a:extLst>
              <a:ext uri="{FF2B5EF4-FFF2-40B4-BE49-F238E27FC236}">
                <a16:creationId xmlns:a16="http://schemas.microsoft.com/office/drawing/2014/main" id="{610B2344-2A0F-804C-A23B-3B556116136A}"/>
              </a:ext>
            </a:extLst>
          </p:cNvPr>
          <p:cNvSpPr/>
          <p:nvPr/>
        </p:nvSpPr>
        <p:spPr>
          <a:xfrm>
            <a:off x="153475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8" name="Donut 217">
            <a:extLst>
              <a:ext uri="{FF2B5EF4-FFF2-40B4-BE49-F238E27FC236}">
                <a16:creationId xmlns:a16="http://schemas.microsoft.com/office/drawing/2014/main" id="{C83587DB-6D4D-5E4B-9350-BDF8536F2CB0}"/>
              </a:ext>
            </a:extLst>
          </p:cNvPr>
          <p:cNvSpPr/>
          <p:nvPr/>
        </p:nvSpPr>
        <p:spPr>
          <a:xfrm>
            <a:off x="153475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9" name="Donut 218">
            <a:extLst>
              <a:ext uri="{FF2B5EF4-FFF2-40B4-BE49-F238E27FC236}">
                <a16:creationId xmlns:a16="http://schemas.microsoft.com/office/drawing/2014/main" id="{AA9EFF8C-1B3C-3943-889C-A4114B58ACD0}"/>
              </a:ext>
            </a:extLst>
          </p:cNvPr>
          <p:cNvSpPr/>
          <p:nvPr/>
        </p:nvSpPr>
        <p:spPr>
          <a:xfrm>
            <a:off x="153475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1" name="Donut 220">
            <a:extLst>
              <a:ext uri="{FF2B5EF4-FFF2-40B4-BE49-F238E27FC236}">
                <a16:creationId xmlns:a16="http://schemas.microsoft.com/office/drawing/2014/main" id="{1FCFD7D9-4813-EE44-8DE2-6EC56AE772D6}"/>
              </a:ext>
            </a:extLst>
          </p:cNvPr>
          <p:cNvSpPr/>
          <p:nvPr/>
        </p:nvSpPr>
        <p:spPr>
          <a:xfrm>
            <a:off x="130358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2" name="Donut 221">
            <a:extLst>
              <a:ext uri="{FF2B5EF4-FFF2-40B4-BE49-F238E27FC236}">
                <a16:creationId xmlns:a16="http://schemas.microsoft.com/office/drawing/2014/main" id="{A0E5E760-8FBA-F540-BF92-6197AD452A26}"/>
              </a:ext>
            </a:extLst>
          </p:cNvPr>
          <p:cNvSpPr/>
          <p:nvPr/>
        </p:nvSpPr>
        <p:spPr>
          <a:xfrm>
            <a:off x="130358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3" name="Donut 222">
            <a:extLst>
              <a:ext uri="{FF2B5EF4-FFF2-40B4-BE49-F238E27FC236}">
                <a16:creationId xmlns:a16="http://schemas.microsoft.com/office/drawing/2014/main" id="{E6C7A749-063B-4B49-9782-457AB3ACCFE8}"/>
              </a:ext>
            </a:extLst>
          </p:cNvPr>
          <p:cNvSpPr/>
          <p:nvPr/>
        </p:nvSpPr>
        <p:spPr>
          <a:xfrm>
            <a:off x="130358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5" name="Donut 224">
            <a:extLst>
              <a:ext uri="{FF2B5EF4-FFF2-40B4-BE49-F238E27FC236}">
                <a16:creationId xmlns:a16="http://schemas.microsoft.com/office/drawing/2014/main" id="{2E65319E-9695-6642-B41A-C37506112441}"/>
              </a:ext>
            </a:extLst>
          </p:cNvPr>
          <p:cNvSpPr/>
          <p:nvPr/>
        </p:nvSpPr>
        <p:spPr>
          <a:xfrm>
            <a:off x="107241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6" name="Donut 225">
            <a:extLst>
              <a:ext uri="{FF2B5EF4-FFF2-40B4-BE49-F238E27FC236}">
                <a16:creationId xmlns:a16="http://schemas.microsoft.com/office/drawing/2014/main" id="{D7635D10-42AE-6D41-B1F0-2A03193FD7A6}"/>
              </a:ext>
            </a:extLst>
          </p:cNvPr>
          <p:cNvSpPr/>
          <p:nvPr/>
        </p:nvSpPr>
        <p:spPr>
          <a:xfrm>
            <a:off x="107241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7" name="Donut 226">
            <a:extLst>
              <a:ext uri="{FF2B5EF4-FFF2-40B4-BE49-F238E27FC236}">
                <a16:creationId xmlns:a16="http://schemas.microsoft.com/office/drawing/2014/main" id="{E95FD721-52AB-B643-836D-3E84A6A9D548}"/>
              </a:ext>
            </a:extLst>
          </p:cNvPr>
          <p:cNvSpPr/>
          <p:nvPr/>
        </p:nvSpPr>
        <p:spPr>
          <a:xfrm>
            <a:off x="107241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9" name="Donut 228">
            <a:extLst>
              <a:ext uri="{FF2B5EF4-FFF2-40B4-BE49-F238E27FC236}">
                <a16:creationId xmlns:a16="http://schemas.microsoft.com/office/drawing/2014/main" id="{E1866366-15A2-EA41-ACBC-5443F9BA174E}"/>
              </a:ext>
            </a:extLst>
          </p:cNvPr>
          <p:cNvSpPr/>
          <p:nvPr/>
        </p:nvSpPr>
        <p:spPr>
          <a:xfrm>
            <a:off x="84124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0" name="Donut 229">
            <a:extLst>
              <a:ext uri="{FF2B5EF4-FFF2-40B4-BE49-F238E27FC236}">
                <a16:creationId xmlns:a16="http://schemas.microsoft.com/office/drawing/2014/main" id="{8F7B7B87-80F7-D140-A761-C9CAE8D52202}"/>
              </a:ext>
            </a:extLst>
          </p:cNvPr>
          <p:cNvSpPr/>
          <p:nvPr/>
        </p:nvSpPr>
        <p:spPr>
          <a:xfrm>
            <a:off x="84124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1" name="Donut 230">
            <a:extLst>
              <a:ext uri="{FF2B5EF4-FFF2-40B4-BE49-F238E27FC236}">
                <a16:creationId xmlns:a16="http://schemas.microsoft.com/office/drawing/2014/main" id="{03EE015D-2B89-9E4C-A7B9-D53582AC7DFB}"/>
              </a:ext>
            </a:extLst>
          </p:cNvPr>
          <p:cNvSpPr/>
          <p:nvPr/>
        </p:nvSpPr>
        <p:spPr>
          <a:xfrm>
            <a:off x="84124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3" name="Donut 232">
            <a:extLst>
              <a:ext uri="{FF2B5EF4-FFF2-40B4-BE49-F238E27FC236}">
                <a16:creationId xmlns:a16="http://schemas.microsoft.com/office/drawing/2014/main" id="{D063B7AB-F07F-624C-8D33-4A8FA5919730}"/>
              </a:ext>
            </a:extLst>
          </p:cNvPr>
          <p:cNvSpPr/>
          <p:nvPr/>
        </p:nvSpPr>
        <p:spPr>
          <a:xfrm>
            <a:off x="61007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4" name="Donut 233">
            <a:extLst>
              <a:ext uri="{FF2B5EF4-FFF2-40B4-BE49-F238E27FC236}">
                <a16:creationId xmlns:a16="http://schemas.microsoft.com/office/drawing/2014/main" id="{32543F8B-4672-B242-8742-D0F42B15768A}"/>
              </a:ext>
            </a:extLst>
          </p:cNvPr>
          <p:cNvSpPr/>
          <p:nvPr/>
        </p:nvSpPr>
        <p:spPr>
          <a:xfrm>
            <a:off x="61007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5" name="Donut 234">
            <a:extLst>
              <a:ext uri="{FF2B5EF4-FFF2-40B4-BE49-F238E27FC236}">
                <a16:creationId xmlns:a16="http://schemas.microsoft.com/office/drawing/2014/main" id="{8D54236B-D88E-8647-BD61-5190AB8C4279}"/>
              </a:ext>
            </a:extLst>
          </p:cNvPr>
          <p:cNvSpPr/>
          <p:nvPr/>
        </p:nvSpPr>
        <p:spPr>
          <a:xfrm>
            <a:off x="61007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7" name="Donut 236">
            <a:extLst>
              <a:ext uri="{FF2B5EF4-FFF2-40B4-BE49-F238E27FC236}">
                <a16:creationId xmlns:a16="http://schemas.microsoft.com/office/drawing/2014/main" id="{4099693C-ED73-0549-9355-B89D443FF1DE}"/>
              </a:ext>
            </a:extLst>
          </p:cNvPr>
          <p:cNvSpPr/>
          <p:nvPr/>
        </p:nvSpPr>
        <p:spPr>
          <a:xfrm>
            <a:off x="37890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8" name="Donut 237">
            <a:extLst>
              <a:ext uri="{FF2B5EF4-FFF2-40B4-BE49-F238E27FC236}">
                <a16:creationId xmlns:a16="http://schemas.microsoft.com/office/drawing/2014/main" id="{EEF6D476-2268-A94C-A21F-929F2112D9B8}"/>
              </a:ext>
            </a:extLst>
          </p:cNvPr>
          <p:cNvSpPr/>
          <p:nvPr/>
        </p:nvSpPr>
        <p:spPr>
          <a:xfrm>
            <a:off x="37890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9" name="Donut 238">
            <a:extLst>
              <a:ext uri="{FF2B5EF4-FFF2-40B4-BE49-F238E27FC236}">
                <a16:creationId xmlns:a16="http://schemas.microsoft.com/office/drawing/2014/main" id="{3A677F43-CB39-494C-8803-A1AF582E5A10}"/>
              </a:ext>
            </a:extLst>
          </p:cNvPr>
          <p:cNvSpPr/>
          <p:nvPr/>
        </p:nvSpPr>
        <p:spPr>
          <a:xfrm>
            <a:off x="37890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41" name="Donut 240">
            <a:extLst>
              <a:ext uri="{FF2B5EF4-FFF2-40B4-BE49-F238E27FC236}">
                <a16:creationId xmlns:a16="http://schemas.microsoft.com/office/drawing/2014/main" id="{8E2100E5-6E4A-014E-8EBA-1212F207610D}"/>
              </a:ext>
            </a:extLst>
          </p:cNvPr>
          <p:cNvSpPr/>
          <p:nvPr/>
        </p:nvSpPr>
        <p:spPr>
          <a:xfrm>
            <a:off x="147731" y="6122937"/>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42" name="Donut 241">
            <a:extLst>
              <a:ext uri="{FF2B5EF4-FFF2-40B4-BE49-F238E27FC236}">
                <a16:creationId xmlns:a16="http://schemas.microsoft.com/office/drawing/2014/main" id="{6C01AA32-AEA8-814F-9504-ADBB5A3946A5}"/>
              </a:ext>
            </a:extLst>
          </p:cNvPr>
          <p:cNvSpPr/>
          <p:nvPr/>
        </p:nvSpPr>
        <p:spPr>
          <a:xfrm>
            <a:off x="147731" y="6346006"/>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43" name="Donut 242">
            <a:extLst>
              <a:ext uri="{FF2B5EF4-FFF2-40B4-BE49-F238E27FC236}">
                <a16:creationId xmlns:a16="http://schemas.microsoft.com/office/drawing/2014/main" id="{2D8E7F10-C25F-E84F-9D9B-0B2653FE9172}"/>
              </a:ext>
            </a:extLst>
          </p:cNvPr>
          <p:cNvSpPr/>
          <p:nvPr/>
        </p:nvSpPr>
        <p:spPr>
          <a:xfrm>
            <a:off x="147731" y="6569074"/>
            <a:ext cx="152400" cy="152400"/>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52" name="Triangle 251">
            <a:extLst>
              <a:ext uri="{FF2B5EF4-FFF2-40B4-BE49-F238E27FC236}">
                <a16:creationId xmlns:a16="http://schemas.microsoft.com/office/drawing/2014/main" id="{BCD05DD3-286F-E544-A8EC-94E9FDBC0F45}"/>
              </a:ext>
            </a:extLst>
          </p:cNvPr>
          <p:cNvSpPr/>
          <p:nvPr/>
        </p:nvSpPr>
        <p:spPr>
          <a:xfrm rot="5400000">
            <a:off x="1817724" y="4091140"/>
            <a:ext cx="190500" cy="1642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1184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F77F7-424B-6245-854E-D28D73920126}"/>
              </a:ext>
            </a:extLst>
          </p:cNvPr>
          <p:cNvSpPr/>
          <p:nvPr/>
        </p:nvSpPr>
        <p:spPr>
          <a:xfrm>
            <a:off x="5630647" y="215440"/>
            <a:ext cx="5991617" cy="54300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5" name="Picture 14">
            <a:extLst>
              <a:ext uri="{FF2B5EF4-FFF2-40B4-BE49-F238E27FC236}">
                <a16:creationId xmlns:a16="http://schemas.microsoft.com/office/drawing/2014/main" id="{A4C5DE06-AC9E-7542-84DB-A761D519669C}"/>
              </a:ext>
            </a:extLst>
          </p:cNvPr>
          <p:cNvPicPr>
            <a:picLocks noChangeAspect="1"/>
          </p:cNvPicPr>
          <p:nvPr/>
        </p:nvPicPr>
        <p:blipFill rotWithShape="1">
          <a:blip r:embed="rId3"/>
          <a:srcRect l="14644" t="1900" r="29394" b="16850"/>
          <a:stretch/>
        </p:blipFill>
        <p:spPr>
          <a:xfrm>
            <a:off x="5992102" y="530385"/>
            <a:ext cx="5983989" cy="5430034"/>
          </a:xfrm>
          <a:prstGeom prst="rect">
            <a:avLst/>
          </a:prstGeom>
        </p:spPr>
      </p:pic>
      <p:sp>
        <p:nvSpPr>
          <p:cNvPr id="12" name="TextBox 11">
            <a:extLst>
              <a:ext uri="{FF2B5EF4-FFF2-40B4-BE49-F238E27FC236}">
                <a16:creationId xmlns:a16="http://schemas.microsoft.com/office/drawing/2014/main" id="{96DB697A-87F8-46CD-B791-911B7AACBA55}"/>
              </a:ext>
            </a:extLst>
          </p:cNvPr>
          <p:cNvSpPr txBox="1"/>
          <p:nvPr/>
        </p:nvSpPr>
        <p:spPr>
          <a:xfrm>
            <a:off x="1919288" y="1482091"/>
            <a:ext cx="3116538" cy="341825"/>
          </a:xfrm>
          <a:prstGeom prst="rect">
            <a:avLst/>
          </a:prstGeom>
          <a:noFill/>
        </p:spPr>
        <p:txBody>
          <a:bodyPr wrap="square" lIns="0" tIns="0" rIns="0" bIns="0" rtlCol="0" anchor="b">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Introduction</a:t>
            </a:r>
            <a:endParaRPr kumimoji="0" lang="fr-FR" sz="2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3" name="TextBox 12">
            <a:extLst>
              <a:ext uri="{FF2B5EF4-FFF2-40B4-BE49-F238E27FC236}">
                <a16:creationId xmlns:a16="http://schemas.microsoft.com/office/drawing/2014/main" id="{276A2F7E-B11E-41F8-BE30-1565995A9D3C}"/>
              </a:ext>
            </a:extLst>
          </p:cNvPr>
          <p:cNvSpPr txBox="1"/>
          <p:nvPr/>
        </p:nvSpPr>
        <p:spPr>
          <a:xfrm>
            <a:off x="1919287" y="2363661"/>
            <a:ext cx="3116537" cy="3407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Overview of Insights</a:t>
            </a:r>
            <a:endParaRPr kumimoji="0" lang="fr-FR"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21" name="TextBox 20">
            <a:extLst>
              <a:ext uri="{FF2B5EF4-FFF2-40B4-BE49-F238E27FC236}">
                <a16:creationId xmlns:a16="http://schemas.microsoft.com/office/drawing/2014/main" id="{9702A90E-AC2B-46CB-859B-DD743BAA7F85}"/>
              </a:ext>
            </a:extLst>
          </p:cNvPr>
          <p:cNvSpPr txBox="1"/>
          <p:nvPr/>
        </p:nvSpPr>
        <p:spPr>
          <a:xfrm>
            <a:off x="1919287" y="5052169"/>
            <a:ext cx="3116537" cy="341825"/>
          </a:xfrm>
          <a:prstGeom prst="rect">
            <a:avLst/>
          </a:prstGeom>
          <a:noFill/>
        </p:spPr>
        <p:txBody>
          <a:bodyPr wrap="square" lIns="0" tIns="0" rIns="0" bIns="0" rtlCol="0" anchor="b">
            <a:spAutoFit/>
          </a:bodyPr>
          <a:lstStyle>
            <a:defPPr>
              <a:defRPr lang="fr-FR"/>
            </a:defPPr>
            <a:lvl1pPr>
              <a:lnSpc>
                <a:spcPct val="110000"/>
              </a:lnSpc>
              <a:defRPr sz="2200">
                <a:solidFill>
                  <a:srgbClr val="11346B"/>
                </a:solidFill>
                <a:latin typeface="Futura PT Medium" panose="020B0502020204020303" pitchFamily="34" charset="77"/>
                <a:cs typeface="Futura Medium" panose="020B0602020204020303" pitchFamily="34" charset="-79"/>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Takeaways</a:t>
            </a:r>
            <a:endParaRPr kumimoji="0" lang="fr-FR"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27" name="TextBox 26">
            <a:extLst>
              <a:ext uri="{FF2B5EF4-FFF2-40B4-BE49-F238E27FC236}">
                <a16:creationId xmlns:a16="http://schemas.microsoft.com/office/drawing/2014/main" id="{AE5779FE-0787-4D21-9F00-E3ECA5F4996E}"/>
              </a:ext>
            </a:extLst>
          </p:cNvPr>
          <p:cNvSpPr txBox="1"/>
          <p:nvPr/>
        </p:nvSpPr>
        <p:spPr>
          <a:xfrm>
            <a:off x="1919287" y="3297607"/>
            <a:ext cx="3116537" cy="341825"/>
          </a:xfrm>
          <a:prstGeom prst="rect">
            <a:avLst/>
          </a:prstGeom>
          <a:noFill/>
        </p:spPr>
        <p:txBody>
          <a:bodyPr wrap="square" lIns="0" tIns="0" rIns="0" bIns="0" rtlCol="0" anchor="b">
            <a:spAutoFit/>
          </a:bodyPr>
          <a:lstStyle>
            <a:defPPr>
              <a:defRPr lang="fr-FR"/>
            </a:defPPr>
            <a:lvl1pPr>
              <a:lnSpc>
                <a:spcPct val="110000"/>
              </a:lnSpc>
              <a:defRPr sz="2200">
                <a:solidFill>
                  <a:srgbClr val="11346B"/>
                </a:solidFill>
                <a:latin typeface="Futura PT Medium" panose="020B0502020204020303" pitchFamily="34" charset="77"/>
                <a:cs typeface="Futura Medium" panose="020B0602020204020303" pitchFamily="34" charset="-79"/>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Trends</a:t>
            </a:r>
            <a:endParaRPr kumimoji="0" lang="fr-FR" sz="2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0" name="TextBox 9">
            <a:extLst>
              <a:ext uri="{FF2B5EF4-FFF2-40B4-BE49-F238E27FC236}">
                <a16:creationId xmlns:a16="http://schemas.microsoft.com/office/drawing/2014/main" id="{E6DCC9A1-14C6-4B89-81B2-F63059101779}"/>
              </a:ext>
            </a:extLst>
          </p:cNvPr>
          <p:cNvSpPr txBox="1"/>
          <p:nvPr/>
        </p:nvSpPr>
        <p:spPr>
          <a:xfrm>
            <a:off x="1919288" y="1831155"/>
            <a:ext cx="3116537" cy="20031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Future-Proofing </a:t>
            </a:r>
            <a:r>
              <a:rPr lang="en-US" sz="1200" b="1">
                <a:solidFill>
                  <a:srgbClr val="0E0D3B"/>
                </a:solidFill>
                <a:latin typeface="Century Gothic" panose="020B0502020202020204" pitchFamily="34" charset="0"/>
                <a:cs typeface="Futura Medium" panose="020B0602020204020303" pitchFamily="34" charset="-79"/>
              </a:rPr>
              <a:t>t</a:t>
            </a:r>
            <a:r>
              <a:rPr kumimoji="0" lang="en-US"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he Business</a:t>
            </a:r>
            <a:endParaRPr kumimoji="0" lang="fr-FR"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1" name="TextBox 10">
            <a:extLst>
              <a:ext uri="{FF2B5EF4-FFF2-40B4-BE49-F238E27FC236}">
                <a16:creationId xmlns:a16="http://schemas.microsoft.com/office/drawing/2014/main" id="{2597E3AD-F541-4BE6-AF17-4626C3984FE0}"/>
              </a:ext>
            </a:extLst>
          </p:cNvPr>
          <p:cNvSpPr txBox="1"/>
          <p:nvPr/>
        </p:nvSpPr>
        <p:spPr>
          <a:xfrm>
            <a:off x="1919288" y="2705363"/>
            <a:ext cx="3659200" cy="1997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There’s Never </a:t>
            </a:r>
            <a:r>
              <a:rPr lang="en-US" sz="1200" b="1">
                <a:solidFill>
                  <a:srgbClr val="0E0D3B"/>
                </a:solidFill>
                <a:latin typeface="Century Gothic" panose="020B0502020202020204" pitchFamily="34" charset="0"/>
                <a:cs typeface="Futura Medium" panose="020B0602020204020303" pitchFamily="34" charset="-79"/>
              </a:rPr>
              <a:t>B</a:t>
            </a:r>
            <a:r>
              <a:rPr kumimoji="0" lang="en-US" sz="12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een</a:t>
            </a:r>
            <a:r>
              <a:rPr kumimoji="0" lang="en-US"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 a </a:t>
            </a:r>
            <a:r>
              <a:rPr lang="en-US" sz="1200" b="1">
                <a:solidFill>
                  <a:srgbClr val="0E0D3B"/>
                </a:solidFill>
                <a:latin typeface="Century Gothic" panose="020B0502020202020204" pitchFamily="34" charset="0"/>
                <a:cs typeface="Futura Medium" panose="020B0602020204020303" pitchFamily="34" charset="-79"/>
              </a:rPr>
              <a:t>B</a:t>
            </a:r>
            <a:r>
              <a:rPr kumimoji="0" lang="en-US"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etter </a:t>
            </a:r>
            <a:r>
              <a:rPr lang="en-US" sz="1200" b="1">
                <a:solidFill>
                  <a:srgbClr val="0E0D3B"/>
                </a:solidFill>
                <a:latin typeface="Century Gothic" panose="020B0502020202020204" pitchFamily="34" charset="0"/>
                <a:cs typeface="Futura Medium" panose="020B0602020204020303" pitchFamily="34" charset="-79"/>
              </a:rPr>
              <a:t>T</a:t>
            </a:r>
            <a:r>
              <a:rPr kumimoji="0" lang="en-US" sz="12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im</a:t>
            </a:r>
            <a:r>
              <a:rPr lang="en-US" sz="1200" b="1">
                <a:solidFill>
                  <a:srgbClr val="0E0D3B"/>
                </a:solidFill>
                <a:latin typeface="Century Gothic" panose="020B0502020202020204" pitchFamily="34" charset="0"/>
                <a:cs typeface="Futura Medium" panose="020B0602020204020303" pitchFamily="34" charset="-79"/>
              </a:rPr>
              <a:t>e for Creativity</a:t>
            </a:r>
            <a:endParaRPr kumimoji="0" lang="fr-FR" sz="12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4" name="TextBox 13">
            <a:extLst>
              <a:ext uri="{FF2B5EF4-FFF2-40B4-BE49-F238E27FC236}">
                <a16:creationId xmlns:a16="http://schemas.microsoft.com/office/drawing/2014/main" id="{92C85DD0-93F9-4756-A159-4A3F7FC4A66B}"/>
              </a:ext>
            </a:extLst>
          </p:cNvPr>
          <p:cNvSpPr txBox="1"/>
          <p:nvPr/>
        </p:nvSpPr>
        <p:spPr>
          <a:xfrm>
            <a:off x="1919288" y="3652210"/>
            <a:ext cx="3331981" cy="1086195"/>
          </a:xfrm>
          <a:prstGeom prst="rect">
            <a:avLst/>
          </a:prstGeom>
          <a:noFill/>
        </p:spPr>
        <p:txBody>
          <a:bodyPr wrap="square" lIns="0" tIns="0" rIns="0" bIns="0" rtlCol="0" anchor="t">
            <a:spAutoFit/>
          </a:bodyPr>
          <a:lstStyle>
            <a:defPPr>
              <a:defRPr lang="fr-FR"/>
            </a:defPPr>
            <a:lvl1pPr>
              <a:lnSpc>
                <a:spcPct val="120000"/>
              </a:lnSpc>
              <a:defRPr sz="1200">
                <a:solidFill>
                  <a:srgbClr val="11346B"/>
                </a:solidFill>
                <a:latin typeface="Futura PT Medium" panose="020B0502020204020303" pitchFamily="34" charset="77"/>
                <a:cs typeface="Futura Medium" panose="020B0602020204020303" pitchFamily="34" charset="-79"/>
              </a:defRPr>
            </a:lvl1p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Creative Experience Is </a:t>
            </a:r>
            <a:r>
              <a:rPr lang="en-US" b="1" dirty="0">
                <a:solidFill>
                  <a:srgbClr val="0E0D3B"/>
                </a:solidFill>
                <a:latin typeface="Century Gothic" panose="020B0502020202020204" pitchFamily="34" charset="0"/>
              </a:rPr>
              <a:t>t</a:t>
            </a:r>
            <a:r>
              <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he New CX</a:t>
            </a:r>
          </a:p>
          <a:p>
            <a:pPr marL="171450" lvl="0" indent="-171450">
              <a:buFont typeface="Arial" panose="020B0604020202020204" pitchFamily="34" charset="0"/>
              <a:buChar char="•"/>
              <a:defRPr/>
            </a:pPr>
            <a:r>
              <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Playing Nicely in </a:t>
            </a:r>
            <a:r>
              <a:rPr lang="en-US" b="1" dirty="0">
                <a:solidFill>
                  <a:srgbClr val="0E0D3B"/>
                </a:solidFill>
                <a:latin typeface="Century Gothic" panose="020B0502020202020204" pitchFamily="34" charset="0"/>
              </a:rPr>
              <a:t>t</a:t>
            </a:r>
            <a:r>
              <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he </a:t>
            </a:r>
            <a:r>
              <a:rPr lang="en-US" b="1" dirty="0">
                <a:solidFill>
                  <a:srgbClr val="0E0D3B"/>
                </a:solidFill>
                <a:latin typeface="Century Gothic" panose="020B0502020202020204" pitchFamily="34" charset="0"/>
              </a:rPr>
              <a:t>Brand House</a:t>
            </a:r>
          </a:p>
          <a:p>
            <a:pPr marL="171450" lvl="0" indent="-171450">
              <a:buFont typeface="Arial" panose="020B0604020202020204" pitchFamily="34" charset="0"/>
              <a:buChar char="•"/>
              <a:defRPr/>
            </a:pPr>
            <a:r>
              <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Collective Creativity:</a:t>
            </a:r>
            <a:r>
              <a:rPr lang="en-US" b="1" dirty="0">
                <a:solidFill>
                  <a:srgbClr val="0E0D3B"/>
                </a:solidFill>
                <a:latin typeface="Century Gothic" panose="020B0502020202020204" pitchFamily="34" charset="0"/>
              </a:rPr>
              <a:t> Tech + Creativity Working Together</a:t>
            </a:r>
            <a:endPar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171450" lvl="0" indent="-171450">
              <a:buFont typeface="Arial" panose="020B0604020202020204" pitchFamily="34" charset="0"/>
              <a:buChar char="•"/>
              <a:defRPr/>
            </a:pPr>
            <a:r>
              <a:rPr lang="en-US" b="1" dirty="0">
                <a:solidFill>
                  <a:srgbClr val="0E0D3B"/>
                </a:solidFill>
                <a:latin typeface="Century Gothic" panose="020B0502020202020204" pitchFamily="34" charset="0"/>
                <a:cs typeface="Futura" panose="020B0602020204020303" pitchFamily="34" charset="-79"/>
              </a:rPr>
              <a:t>Applying Madness to Methodology</a:t>
            </a:r>
            <a:endParaRPr kumimoji="0" lang="en-US" sz="12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6" name="TextBox 15">
            <a:extLst>
              <a:ext uri="{FF2B5EF4-FFF2-40B4-BE49-F238E27FC236}">
                <a16:creationId xmlns:a16="http://schemas.microsoft.com/office/drawing/2014/main" id="{D85709A8-5458-4FA9-8706-A2E2554076B1}"/>
              </a:ext>
            </a:extLst>
          </p:cNvPr>
          <p:cNvSpPr txBox="1"/>
          <p:nvPr/>
        </p:nvSpPr>
        <p:spPr>
          <a:xfrm>
            <a:off x="1919288" y="5413905"/>
            <a:ext cx="3116537" cy="864596"/>
          </a:xfrm>
          <a:prstGeom prst="rect">
            <a:avLst/>
          </a:prstGeom>
          <a:noFill/>
        </p:spPr>
        <p:txBody>
          <a:bodyPr wrap="square" lIns="0" tIns="0" rIns="0" bIns="0" rtlCol="0" anchor="t">
            <a:spAutoFit/>
          </a:bodyPr>
          <a:lstStyle>
            <a:defPPr>
              <a:defRPr lang="fr-FR"/>
            </a:defPPr>
            <a:lvl1pPr>
              <a:lnSpc>
                <a:spcPct val="120000"/>
              </a:lnSpc>
              <a:defRPr sz="1200">
                <a:solidFill>
                  <a:srgbClr val="11346B"/>
                </a:solidFill>
                <a:latin typeface="Futura PT Medium" panose="020B0502020204020303" pitchFamily="34" charset="77"/>
                <a:cs typeface="Futura Medium" panose="020B0602020204020303" pitchFamily="34" charset="-79"/>
              </a:defRPr>
            </a:lvl1p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Futura Medium" panose="020B0602020204020303" pitchFamily="34" charset="-79"/>
              </a:rPr>
              <a:t>Change the Talent Paradigm</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b="1" dirty="0">
                <a:solidFill>
                  <a:schemeClr val="tx1"/>
                </a:solidFill>
                <a:latin typeface="Century Gothic" panose="020B0502020202020204" pitchFamily="34" charset="0"/>
              </a:rPr>
              <a:t>Creative </a:t>
            </a:r>
            <a:r>
              <a:rPr lang="en-US" b="1" dirty="0" err="1">
                <a:solidFill>
                  <a:schemeClr val="tx1"/>
                </a:solidFill>
                <a:latin typeface="Century Gothic" panose="020B0502020202020204" pitchFamily="34" charset="0"/>
              </a:rPr>
              <a:t>Democratisation</a:t>
            </a:r>
            <a:endParaRPr lang="en-US" b="1" dirty="0">
              <a:solidFill>
                <a:schemeClr val="tx1"/>
              </a:solidFill>
              <a:latin typeface="Century Gothic" panose="020B0502020202020204" pitchFamily="34" charset="0"/>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rPr>
              <a:t>Finding the Right Method &amp; Model</a:t>
            </a:r>
          </a:p>
          <a:p>
            <a:pPr marL="171450" marR="0" lvl="0" indent="-171450" algn="l" defTabSz="914400" rtl="0" eaLnBrk="1" fontAlgn="auto" latinLnBrk="0" hangingPunct="1">
              <a:lnSpc>
                <a:spcPct val="120000"/>
              </a:lnSpc>
              <a:spcBef>
                <a:spcPts val="0"/>
              </a:spcBef>
              <a:spcAft>
                <a:spcPts val="0"/>
              </a:spcAft>
              <a:buClrTx/>
              <a:buSzTx/>
              <a:buFont typeface="Wingdings" pitchFamily="2" charset="2"/>
              <a:buChar char="v"/>
              <a:tabLst/>
              <a:defRPr/>
            </a:pPr>
            <a:endParaRPr kumimoji="0" lang="fr-FR" sz="1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Futura Medium" panose="020B0602020204020303" pitchFamily="34" charset="-79"/>
            </a:endParaRPr>
          </a:p>
        </p:txBody>
      </p:sp>
      <p:pic>
        <p:nvPicPr>
          <p:cNvPr id="4" name="Picture 3">
            <a:extLst>
              <a:ext uri="{FF2B5EF4-FFF2-40B4-BE49-F238E27FC236}">
                <a16:creationId xmlns:a16="http://schemas.microsoft.com/office/drawing/2014/main" id="{7979C945-7541-0144-A2A4-78248D3D0EA1}"/>
              </a:ext>
            </a:extLst>
          </p:cNvPr>
          <p:cNvPicPr>
            <a:picLocks noChangeAspect="1"/>
          </p:cNvPicPr>
          <p:nvPr/>
        </p:nvPicPr>
        <p:blipFill>
          <a:blip r:embed="rId4"/>
          <a:stretch>
            <a:fillRect/>
          </a:stretch>
        </p:blipFill>
        <p:spPr>
          <a:xfrm>
            <a:off x="0" y="0"/>
            <a:ext cx="1343025" cy="1343025"/>
          </a:xfrm>
          <a:prstGeom prst="rect">
            <a:avLst/>
          </a:prstGeom>
        </p:spPr>
      </p:pic>
      <p:pic>
        <p:nvPicPr>
          <p:cNvPr id="17" name="Graphic 16">
            <a:extLst>
              <a:ext uri="{FF2B5EF4-FFF2-40B4-BE49-F238E27FC236}">
                <a16:creationId xmlns:a16="http://schemas.microsoft.com/office/drawing/2014/main" id="{AA4CB2F4-5EF6-8F49-B403-C5C51425C16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21658" y="6470030"/>
            <a:ext cx="3854434" cy="181243"/>
          </a:xfrm>
          <a:prstGeom prst="rect">
            <a:avLst/>
          </a:prstGeom>
        </p:spPr>
      </p:pic>
      <p:sp>
        <p:nvSpPr>
          <p:cNvPr id="18" name="TextBox 17">
            <a:extLst>
              <a:ext uri="{FF2B5EF4-FFF2-40B4-BE49-F238E27FC236}">
                <a16:creationId xmlns:a16="http://schemas.microsoft.com/office/drawing/2014/main" id="{184F2BCD-C153-1942-A581-16B4EACCE867}"/>
              </a:ext>
            </a:extLst>
          </p:cNvPr>
          <p:cNvSpPr txBox="1"/>
          <p:nvPr/>
        </p:nvSpPr>
        <p:spPr>
          <a:xfrm>
            <a:off x="5960165" y="6437540"/>
            <a:ext cx="271670" cy="246221"/>
          </a:xfrm>
          <a:prstGeom prst="rect">
            <a:avLst/>
          </a:prstGeom>
          <a:solidFill>
            <a:srgbClr val="FFE703"/>
          </a:solidFill>
        </p:spPr>
        <p:txBody>
          <a:bodyPr wrap="square" rtlCol="0">
            <a:spAutoFit/>
          </a:bodyPr>
          <a:lstStyle/>
          <a:p>
            <a:pPr algn="ctr"/>
            <a:r>
              <a:rPr lang="en-US" sz="1000" b="1">
                <a:latin typeface="Century Gothic" panose="020B0502020202020204" pitchFamily="34" charset="0"/>
              </a:rPr>
              <a:t>2</a:t>
            </a:r>
          </a:p>
        </p:txBody>
      </p:sp>
      <p:sp>
        <p:nvSpPr>
          <p:cNvPr id="3" name="Slide Number Placeholder 2">
            <a:extLst>
              <a:ext uri="{FF2B5EF4-FFF2-40B4-BE49-F238E27FC236}">
                <a16:creationId xmlns:a16="http://schemas.microsoft.com/office/drawing/2014/main" id="{81977572-A329-5E44-A247-482843208358}"/>
              </a:ext>
            </a:extLst>
          </p:cNvPr>
          <p:cNvSpPr>
            <a:spLocks noGrp="1"/>
          </p:cNvSpPr>
          <p:nvPr>
            <p:ph type="sldNum" sz="quarter" idx="12"/>
          </p:nvPr>
        </p:nvSpPr>
        <p:spPr/>
        <p:txBody>
          <a:bodyPr/>
          <a:lstStyle/>
          <a:p>
            <a:pPr algn="ctr"/>
            <a:fld id="{0C7B4787-4E7A-BF42-838C-32DA173181A9}" type="slidenum">
              <a:rPr lang="en-US" smtClean="0"/>
              <a:pPr algn="ctr"/>
              <a:t>2</a:t>
            </a:fld>
            <a:endParaRPr lang="en-US"/>
          </a:p>
        </p:txBody>
      </p:sp>
    </p:spTree>
    <p:extLst>
      <p:ext uri="{BB962C8B-B14F-4D97-AF65-F5344CB8AC3E}">
        <p14:creationId xmlns:p14="http://schemas.microsoft.com/office/powerpoint/2010/main" val="148306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896539-BDA9-2E45-8D66-94ADF8719F00}"/>
              </a:ext>
            </a:extLst>
          </p:cNvPr>
          <p:cNvPicPr>
            <a:picLocks noChangeAspect="1"/>
          </p:cNvPicPr>
          <p:nvPr/>
        </p:nvPicPr>
        <p:blipFill rotWithShape="1">
          <a:blip r:embed="rId2"/>
          <a:srcRect l="20621" t="27181" r="1268" b="17102"/>
          <a:stretch/>
        </p:blipFill>
        <p:spPr>
          <a:xfrm>
            <a:off x="5899409" y="1"/>
            <a:ext cx="6292591" cy="2992352"/>
          </a:xfrm>
          <a:prstGeom prst="rect">
            <a:avLst/>
          </a:prstGeom>
        </p:spPr>
      </p:pic>
      <p:sp>
        <p:nvSpPr>
          <p:cNvPr id="2" name="TextBox 1">
            <a:extLst>
              <a:ext uri="{FF2B5EF4-FFF2-40B4-BE49-F238E27FC236}">
                <a16:creationId xmlns:a16="http://schemas.microsoft.com/office/drawing/2014/main" id="{7CA948CE-C207-4CCB-B3B2-76D22E3811CC}"/>
              </a:ext>
            </a:extLst>
          </p:cNvPr>
          <p:cNvSpPr txBox="1"/>
          <p:nvPr/>
        </p:nvSpPr>
        <p:spPr>
          <a:xfrm>
            <a:off x="1474744" y="1805637"/>
            <a:ext cx="4214813" cy="7478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Introduction</a:t>
            </a:r>
            <a:endParaRPr kumimoji="0" lang="fr-FR" sz="54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8" name="TextBox 17">
            <a:extLst>
              <a:ext uri="{FF2B5EF4-FFF2-40B4-BE49-F238E27FC236}">
                <a16:creationId xmlns:a16="http://schemas.microsoft.com/office/drawing/2014/main" id="{5F31537B-01AB-4FDD-B5F7-457C59B814EC}"/>
              </a:ext>
            </a:extLst>
          </p:cNvPr>
          <p:cNvSpPr txBox="1"/>
          <p:nvPr/>
        </p:nvSpPr>
        <p:spPr>
          <a:xfrm>
            <a:off x="1512843" y="1530447"/>
            <a:ext cx="2961185" cy="1997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100" normalizeH="0" baseline="0" noProof="0">
                <a:ln>
                  <a:noFill/>
                </a:ln>
                <a:solidFill>
                  <a:srgbClr val="00C8E6"/>
                </a:solidFill>
                <a:effectLst/>
                <a:uLnTx/>
                <a:uFillTx/>
                <a:latin typeface="Century Gothic" panose="020B0502020202020204" pitchFamily="34" charset="0"/>
                <a:ea typeface="+mn-ea"/>
                <a:cs typeface="Futura Medium" panose="020B0602020204020303" pitchFamily="34" charset="-79"/>
              </a:rPr>
              <a:t>Future-Proofing </a:t>
            </a:r>
            <a:r>
              <a:rPr lang="en-US" sz="1200" b="1" spc="100">
                <a:solidFill>
                  <a:srgbClr val="00C8E6"/>
                </a:solidFill>
                <a:latin typeface="Century Gothic" panose="020B0502020202020204" pitchFamily="34" charset="0"/>
                <a:cs typeface="Futura Medium" panose="020B0602020204020303" pitchFamily="34" charset="-79"/>
              </a:rPr>
              <a:t>t</a:t>
            </a:r>
            <a:r>
              <a:rPr kumimoji="0" lang="en-US" sz="1200" b="1" i="0" u="none" strike="noStrike" kern="1200" cap="none" spc="100" normalizeH="0" baseline="0" noProof="0">
                <a:ln>
                  <a:noFill/>
                </a:ln>
                <a:solidFill>
                  <a:srgbClr val="00C8E6"/>
                </a:solidFill>
                <a:effectLst/>
                <a:uLnTx/>
                <a:uFillTx/>
                <a:latin typeface="Century Gothic" panose="020B0502020202020204" pitchFamily="34" charset="0"/>
                <a:ea typeface="+mn-ea"/>
                <a:cs typeface="Futura Medium" panose="020B0602020204020303" pitchFamily="34" charset="-79"/>
              </a:rPr>
              <a:t>he Business </a:t>
            </a:r>
            <a:endParaRPr kumimoji="0" lang="fr-FR" sz="1200" b="1" i="0" u="none" strike="noStrike" kern="1200" cap="none" spc="100" normalizeH="0" baseline="0" noProof="0">
              <a:ln>
                <a:noFill/>
              </a:ln>
              <a:solidFill>
                <a:srgbClr val="00C8E6"/>
              </a:solidFill>
              <a:effectLst/>
              <a:uLnTx/>
              <a:uFillTx/>
              <a:latin typeface="Century Gothic" panose="020B0502020202020204" pitchFamily="34" charset="0"/>
              <a:ea typeface="+mn-ea"/>
              <a:cs typeface="Futura Medium" panose="020B0602020204020303" pitchFamily="34" charset="-79"/>
            </a:endParaRPr>
          </a:p>
        </p:txBody>
      </p:sp>
      <p:pic>
        <p:nvPicPr>
          <p:cNvPr id="3" name="Picture 2">
            <a:extLst>
              <a:ext uri="{FF2B5EF4-FFF2-40B4-BE49-F238E27FC236}">
                <a16:creationId xmlns:a16="http://schemas.microsoft.com/office/drawing/2014/main" id="{42558744-1BEF-054E-B91F-092897B8D236}"/>
              </a:ext>
            </a:extLst>
          </p:cNvPr>
          <p:cNvPicPr>
            <a:picLocks noChangeAspect="1"/>
          </p:cNvPicPr>
          <p:nvPr/>
        </p:nvPicPr>
        <p:blipFill>
          <a:blip r:embed="rId3"/>
          <a:stretch>
            <a:fillRect/>
          </a:stretch>
        </p:blipFill>
        <p:spPr>
          <a:xfrm>
            <a:off x="0" y="2006575"/>
            <a:ext cx="728663" cy="364332"/>
          </a:xfrm>
          <a:prstGeom prst="rect">
            <a:avLst/>
          </a:prstGeom>
        </p:spPr>
      </p:pic>
      <p:sp>
        <p:nvSpPr>
          <p:cNvPr id="32" name="Frame 31">
            <a:extLst>
              <a:ext uri="{FF2B5EF4-FFF2-40B4-BE49-F238E27FC236}">
                <a16:creationId xmlns:a16="http://schemas.microsoft.com/office/drawing/2014/main" id="{69F9FBA6-B9EC-224A-A8AD-6801A9C74FD2}"/>
              </a:ext>
            </a:extLst>
          </p:cNvPr>
          <p:cNvSpPr/>
          <p:nvPr/>
        </p:nvSpPr>
        <p:spPr>
          <a:xfrm>
            <a:off x="10299460" y="2407634"/>
            <a:ext cx="584718" cy="584718"/>
          </a:xfrm>
          <a:prstGeom prst="frame">
            <a:avLst>
              <a:gd name="adj1" fmla="val 178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1D1D"/>
              </a:solidFill>
              <a:effectLst/>
              <a:uLnTx/>
              <a:uFillTx/>
              <a:latin typeface="Century Gothic" panose="020F0302020204030204"/>
              <a:ea typeface="+mn-ea"/>
              <a:cs typeface="+mn-cs"/>
            </a:endParaRPr>
          </a:p>
        </p:txBody>
      </p:sp>
      <p:grpSp>
        <p:nvGrpSpPr>
          <p:cNvPr id="7" name="Group 6">
            <a:extLst>
              <a:ext uri="{FF2B5EF4-FFF2-40B4-BE49-F238E27FC236}">
                <a16:creationId xmlns:a16="http://schemas.microsoft.com/office/drawing/2014/main" id="{05F3F2C8-E4E3-324E-9CFA-27BEC7112C8F}"/>
              </a:ext>
            </a:extLst>
          </p:cNvPr>
          <p:cNvGrpSpPr/>
          <p:nvPr/>
        </p:nvGrpSpPr>
        <p:grpSpPr>
          <a:xfrm>
            <a:off x="1512843" y="3429000"/>
            <a:ext cx="10183848" cy="2655279"/>
            <a:chOff x="1512844" y="2925045"/>
            <a:chExt cx="6915635" cy="2655279"/>
          </a:xfrm>
        </p:grpSpPr>
        <p:sp>
          <p:nvSpPr>
            <p:cNvPr id="15" name="TextBox 14">
              <a:extLst>
                <a:ext uri="{FF2B5EF4-FFF2-40B4-BE49-F238E27FC236}">
                  <a16:creationId xmlns:a16="http://schemas.microsoft.com/office/drawing/2014/main" id="{E2CF1FA7-EC6D-4E96-B3A6-30F75D0E5371}"/>
                </a:ext>
              </a:extLst>
            </p:cNvPr>
            <p:cNvSpPr txBox="1"/>
            <p:nvPr/>
          </p:nvSpPr>
          <p:spPr>
            <a:xfrm>
              <a:off x="1512844" y="2925045"/>
              <a:ext cx="3351517" cy="2649700"/>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ts val="1640"/>
                </a:lnSpc>
              </a:pPr>
              <a:r>
                <a:rPr lang="en-US" b="1">
                  <a:solidFill>
                    <a:srgbClr val="0E0D3B"/>
                  </a:solidFill>
                  <a:latin typeface="Century Gothic" panose="020B0502020202020204" pitchFamily="34" charset="0"/>
                  <a:cs typeface="Futura Medium" panose="020B0602020204020303" pitchFamily="34" charset="-79"/>
                </a:rPr>
                <a:t>In-house marketers have long relied on agency relationships </a:t>
              </a:r>
              <a:br>
                <a:rPr lang="en-US" b="1">
                  <a:solidFill>
                    <a:srgbClr val="0E0D3B"/>
                  </a:solidFill>
                  <a:latin typeface="Century Gothic" panose="020B0502020202020204" pitchFamily="34" charset="0"/>
                  <a:cs typeface="Futura Medium" panose="020B0602020204020303" pitchFamily="34" charset="-79"/>
                </a:rPr>
              </a:br>
              <a:r>
                <a:rPr lang="en-US" b="1">
                  <a:solidFill>
                    <a:srgbClr val="0E0D3B"/>
                  </a:solidFill>
                  <a:latin typeface="Century Gothic" panose="020B0502020202020204" pitchFamily="34" charset="0"/>
                  <a:cs typeface="Futura Medium" panose="020B0602020204020303" pitchFamily="34" charset="-79"/>
                </a:rPr>
                <a:t>for producing great creativity and effective communications.  </a:t>
              </a:r>
              <a:br>
                <a:rPr lang="en-US" b="1">
                  <a:solidFill>
                    <a:srgbClr val="0E0D3B"/>
                  </a:solidFill>
                  <a:latin typeface="Century Gothic" panose="020B0502020202020204" pitchFamily="34" charset="0"/>
                  <a:cs typeface="Futura Medium" panose="020B0602020204020303" pitchFamily="34" charset="-79"/>
                </a:rPr>
              </a:br>
              <a:r>
                <a:rPr lang="en-US" b="1">
                  <a:solidFill>
                    <a:srgbClr val="0E0D3B"/>
                  </a:solidFill>
                  <a:latin typeface="Century Gothic" panose="020B0502020202020204" pitchFamily="34" charset="0"/>
                  <a:cs typeface="Futura Medium" panose="020B0602020204020303" pitchFamily="34" charset="-79"/>
                </a:rPr>
                <a:t>But things are changing. Marketing has become extremely complicated and a lot more challenging. Budgets have decreased, while technology spending has increased. The pressure to deliver immediate, measured ROI has become an everyday reality. And marketers need solutions to these complex business issues that are faster, better, and cheaper. The net effect has been tension between marketers and the ever-changing partner landscape.</a:t>
              </a:r>
            </a:p>
            <a:p>
              <a:pPr>
                <a:lnSpc>
                  <a:spcPts val="1640"/>
                </a:lnSpc>
              </a:pPr>
              <a:endParaRPr lang="en-US" b="1">
                <a:solidFill>
                  <a:srgbClr val="0E0D3B"/>
                </a:solidFill>
                <a:latin typeface="Century Gothic" panose="020B0502020202020204" pitchFamily="34" charset="0"/>
                <a:cs typeface="Futura Medium" panose="020B0602020204020303" pitchFamily="34" charset="-79"/>
              </a:endParaRPr>
            </a:p>
            <a:p>
              <a:pPr>
                <a:lnSpc>
                  <a:spcPts val="1640"/>
                </a:lnSpc>
              </a:pPr>
              <a:r>
                <a:rPr lang="en-US" b="1">
                  <a:solidFill>
                    <a:srgbClr val="0E0D3B"/>
                  </a:solidFill>
                  <a:latin typeface="Century Gothic" panose="020B0502020202020204" pitchFamily="34" charset="0"/>
                  <a:cs typeface="Futura Medium" panose="020B0602020204020303" pitchFamily="34" charset="-79"/>
                </a:rPr>
                <a:t>The biggest question, however, is what does this mean for creativity today? Is creativity even important anymore?</a:t>
              </a:r>
            </a:p>
          </p:txBody>
        </p:sp>
        <p:sp>
          <p:nvSpPr>
            <p:cNvPr id="13" name="TextBox 12">
              <a:extLst>
                <a:ext uri="{FF2B5EF4-FFF2-40B4-BE49-F238E27FC236}">
                  <a16:creationId xmlns:a16="http://schemas.microsoft.com/office/drawing/2014/main" id="{8B767C6C-1BAD-4F4A-AC62-1272A197077F}"/>
                </a:ext>
              </a:extLst>
            </p:cNvPr>
            <p:cNvSpPr txBox="1"/>
            <p:nvPr/>
          </p:nvSpPr>
          <p:spPr>
            <a:xfrm>
              <a:off x="5076962" y="2925045"/>
              <a:ext cx="3351517" cy="2655279"/>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ts val="1640"/>
                </a:lnSpc>
              </a:pPr>
              <a:r>
                <a:rPr lang="en-US" b="1" dirty="0">
                  <a:solidFill>
                    <a:srgbClr val="0E0D3B"/>
                  </a:solidFill>
                  <a:latin typeface="Century Gothic" panose="020B0502020202020204" pitchFamily="34" charset="0"/>
                  <a:cs typeface="Futura Medium" panose="020B0602020204020303" pitchFamily="34" charset="-79"/>
                </a:rPr>
                <a:t>In short, the answer is yes. Creativity is more important now than ever, no matter which side you sit on. But a question that underlies the creativity debate is who will do the work?</a:t>
              </a:r>
            </a:p>
            <a:p>
              <a:pPr>
                <a:lnSpc>
                  <a:spcPts val="1640"/>
                </a:lnSpc>
              </a:pPr>
              <a:endParaRPr lang="en-US" b="1" dirty="0">
                <a:solidFill>
                  <a:srgbClr val="0E0D3B"/>
                </a:solidFill>
                <a:latin typeface="Century Gothic" panose="020B0502020202020204" pitchFamily="34" charset="0"/>
                <a:cs typeface="Futura Medium" panose="020B0602020204020303" pitchFamily="34" charset="-79"/>
              </a:endParaRPr>
            </a:p>
            <a:p>
              <a:pPr>
                <a:lnSpc>
                  <a:spcPts val="1640"/>
                </a:lnSpc>
              </a:pPr>
              <a:r>
                <a:rPr lang="en-US" b="1" dirty="0">
                  <a:solidFill>
                    <a:srgbClr val="0E0D3B"/>
                  </a:solidFill>
                  <a:latin typeface="Century Gothic" panose="020B0502020202020204" pitchFamily="34" charset="0"/>
                  <a:cs typeface="Futura Medium" panose="020B0602020204020303" pitchFamily="34" charset="-79"/>
                </a:rPr>
                <a:t>Will it be traditional holding company agencies or a full-service digital agency? Is it specialist agencies or even a combination </a:t>
              </a:r>
              <a:br>
                <a:rPr lang="en-US" b="1" dirty="0">
                  <a:solidFill>
                    <a:srgbClr val="0E0D3B"/>
                  </a:solidFill>
                  <a:latin typeface="Century Gothic" panose="020B0502020202020204" pitchFamily="34" charset="0"/>
                  <a:cs typeface="Futura Medium" panose="020B0602020204020303" pitchFamily="34" charset="-79"/>
                </a:rPr>
              </a:br>
              <a:r>
                <a:rPr lang="en-US" b="1" dirty="0">
                  <a:solidFill>
                    <a:srgbClr val="0E0D3B"/>
                  </a:solidFill>
                  <a:latin typeface="Century Gothic" panose="020B0502020202020204" pitchFamily="34" charset="0"/>
                  <a:cs typeface="Futura Medium" panose="020B0602020204020303" pitchFamily="34" charset="-79"/>
                </a:rPr>
                <a:t>of agencies? And what about in-house agencies, which are increasingly becoming a go-to option for marketers. In fact, the Association of National Advertisers/ANA recently released findings that indicate 78 percent of brand marketers now have some form of in-house agency operations today vs. 58 percent in 2013. Or is it a whole new model offered by consultancies? We’ll tackle these questions on the following pages.</a:t>
              </a:r>
              <a:endParaRPr lang="en-US" dirty="0"/>
            </a:p>
          </p:txBody>
        </p:sp>
      </p:grpSp>
      <p:pic>
        <p:nvPicPr>
          <p:cNvPr id="16" name="Graphic 15">
            <a:extLst>
              <a:ext uri="{FF2B5EF4-FFF2-40B4-BE49-F238E27FC236}">
                <a16:creationId xmlns:a16="http://schemas.microsoft.com/office/drawing/2014/main" id="{A9EFFF28-8E68-2C42-B584-F9D300A686E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21658" y="6470030"/>
            <a:ext cx="3854434" cy="181243"/>
          </a:xfrm>
          <a:prstGeom prst="rect">
            <a:avLst/>
          </a:prstGeom>
        </p:spPr>
      </p:pic>
      <p:sp>
        <p:nvSpPr>
          <p:cNvPr id="17" name="Frame 16">
            <a:extLst>
              <a:ext uri="{FF2B5EF4-FFF2-40B4-BE49-F238E27FC236}">
                <a16:creationId xmlns:a16="http://schemas.microsoft.com/office/drawing/2014/main" id="{E5987D1B-4212-7E41-BED6-44545C931F58}"/>
              </a:ext>
            </a:extLst>
          </p:cNvPr>
          <p:cNvSpPr/>
          <p:nvPr/>
        </p:nvSpPr>
        <p:spPr>
          <a:xfrm>
            <a:off x="5607050" y="287371"/>
            <a:ext cx="584718" cy="584718"/>
          </a:xfrm>
          <a:prstGeom prst="frame">
            <a:avLst>
              <a:gd name="adj1" fmla="val 178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1D1D"/>
              </a:solidFill>
              <a:effectLst/>
              <a:uLnTx/>
              <a:uFillTx/>
              <a:latin typeface="Century Gothic" panose="020F0302020204030204"/>
              <a:ea typeface="+mn-ea"/>
              <a:cs typeface="+mn-cs"/>
            </a:endParaRPr>
          </a:p>
        </p:txBody>
      </p:sp>
      <p:sp>
        <p:nvSpPr>
          <p:cNvPr id="19" name="Donut 18">
            <a:extLst>
              <a:ext uri="{FF2B5EF4-FFF2-40B4-BE49-F238E27FC236}">
                <a16:creationId xmlns:a16="http://schemas.microsoft.com/office/drawing/2014/main" id="{64FB41AF-97FB-6846-9CC6-A0FF73A859AF}"/>
              </a:ext>
            </a:extLst>
          </p:cNvPr>
          <p:cNvSpPr/>
          <p:nvPr/>
        </p:nvSpPr>
        <p:spPr>
          <a:xfrm>
            <a:off x="5607050" y="-297666"/>
            <a:ext cx="584718" cy="584718"/>
          </a:xfrm>
          <a:prstGeom prst="donut">
            <a:avLst>
              <a:gd name="adj" fmla="val 16602"/>
            </a:avLst>
          </a:prstGeom>
          <a:solidFill>
            <a:srgbClr val="F9D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21" name="Graphic 20">
            <a:extLst>
              <a:ext uri="{FF2B5EF4-FFF2-40B4-BE49-F238E27FC236}">
                <a16:creationId xmlns:a16="http://schemas.microsoft.com/office/drawing/2014/main" id="{B74041E2-5394-BA44-9C4C-ADF1E2F1567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57369" b="57369"/>
          <a:stretch/>
        </p:blipFill>
        <p:spPr>
          <a:xfrm>
            <a:off x="5607050" y="872090"/>
            <a:ext cx="584718" cy="584718"/>
          </a:xfrm>
          <a:prstGeom prst="rect">
            <a:avLst/>
          </a:prstGeom>
        </p:spPr>
      </p:pic>
      <p:sp>
        <p:nvSpPr>
          <p:cNvPr id="4" name="Slide Number Placeholder 3">
            <a:extLst>
              <a:ext uri="{FF2B5EF4-FFF2-40B4-BE49-F238E27FC236}">
                <a16:creationId xmlns:a16="http://schemas.microsoft.com/office/drawing/2014/main" id="{0A3E781B-F2C1-FB43-A076-0E726645E16D}"/>
              </a:ext>
            </a:extLst>
          </p:cNvPr>
          <p:cNvSpPr>
            <a:spLocks noGrp="1"/>
          </p:cNvSpPr>
          <p:nvPr>
            <p:ph type="sldNum" sz="quarter" idx="12"/>
          </p:nvPr>
        </p:nvSpPr>
        <p:spPr/>
        <p:txBody>
          <a:bodyPr/>
          <a:lstStyle/>
          <a:p>
            <a:pPr algn="ctr"/>
            <a:fld id="{0C7B4787-4E7A-BF42-838C-32DA173181A9}" type="slidenum">
              <a:rPr lang="en-US" smtClean="0"/>
              <a:pPr algn="ctr"/>
              <a:t>3</a:t>
            </a:fld>
            <a:endParaRPr lang="en-US"/>
          </a:p>
        </p:txBody>
      </p:sp>
    </p:spTree>
    <p:extLst>
      <p:ext uri="{BB962C8B-B14F-4D97-AF65-F5344CB8AC3E}">
        <p14:creationId xmlns:p14="http://schemas.microsoft.com/office/powerpoint/2010/main" val="321836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A7569B-545B-434E-BBFA-4E4E3C2912FD}"/>
              </a:ext>
            </a:extLst>
          </p:cNvPr>
          <p:cNvPicPr>
            <a:picLocks noChangeAspect="1"/>
          </p:cNvPicPr>
          <p:nvPr/>
        </p:nvPicPr>
        <p:blipFill rotWithShape="1">
          <a:blip r:embed="rId2"/>
          <a:srcRect l="9128" t="1806" r="16608" b="-1"/>
          <a:stretch/>
        </p:blipFill>
        <p:spPr>
          <a:xfrm>
            <a:off x="5263627" y="-1"/>
            <a:ext cx="6928374" cy="6107301"/>
          </a:xfrm>
          <a:prstGeom prst="rect">
            <a:avLst/>
          </a:prstGeom>
        </p:spPr>
      </p:pic>
      <p:sp>
        <p:nvSpPr>
          <p:cNvPr id="5" name="TextBox 4">
            <a:extLst>
              <a:ext uri="{FF2B5EF4-FFF2-40B4-BE49-F238E27FC236}">
                <a16:creationId xmlns:a16="http://schemas.microsoft.com/office/drawing/2014/main" id="{7E11740C-C5EC-4E44-B1CC-60FD90A4348A}"/>
              </a:ext>
            </a:extLst>
          </p:cNvPr>
          <p:cNvSpPr txBox="1"/>
          <p:nvPr/>
        </p:nvSpPr>
        <p:spPr>
          <a:xfrm>
            <a:off x="1343025" y="4732988"/>
            <a:ext cx="3068955" cy="5170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Capitalize on low hanging fruit </a:t>
            </a:r>
            <a:b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b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to identify a ballpark </a:t>
            </a:r>
            <a:endParaRPr kumimoji="0" lang="fr-FR" sz="1400" b="0" i="0" u="none" strike="noStrike" kern="1200" cap="none" spc="0" normalizeH="0" baseline="0" noProof="0">
              <a:ln>
                <a:noFill/>
              </a:ln>
              <a:solidFill>
                <a:srgbClr val="FFFFFF"/>
              </a:solidFill>
              <a:effectLst/>
              <a:uLnTx/>
              <a:uFillTx/>
              <a:latin typeface="Helvetica Neue Normal" charset="0"/>
              <a:ea typeface="+mn-ea"/>
              <a:cs typeface="Helvetica Neue Normal" charset="0"/>
            </a:endParaRPr>
          </a:p>
        </p:txBody>
      </p:sp>
      <p:sp>
        <p:nvSpPr>
          <p:cNvPr id="8" name="TextBox 7">
            <a:extLst>
              <a:ext uri="{FF2B5EF4-FFF2-40B4-BE49-F238E27FC236}">
                <a16:creationId xmlns:a16="http://schemas.microsoft.com/office/drawing/2014/main" id="{495204F1-563A-498D-8C08-51B2348B5A38}"/>
              </a:ext>
            </a:extLst>
          </p:cNvPr>
          <p:cNvSpPr txBox="1"/>
          <p:nvPr/>
        </p:nvSpPr>
        <p:spPr>
          <a:xfrm>
            <a:off x="1778696" y="2764272"/>
            <a:ext cx="3227532" cy="3260060"/>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Under the bright sun and big lights of the </a:t>
            </a:r>
            <a:b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b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Cannes Lions, one thing has </a:t>
            </a:r>
            <a:r>
              <a:rPr lang="en-US" sz="1000" b="1" dirty="0">
                <a:solidFill>
                  <a:srgbClr val="0E0D3B"/>
                </a:solidFill>
                <a:latin typeface="Century Gothic" panose="020B0502020202020204" pitchFamily="34" charset="0"/>
                <a:cs typeface="Futura Medium" panose="020B0602020204020303" pitchFamily="34" charset="-79"/>
              </a:rPr>
              <a:t>rang</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true throughout this year’s Festival: t</a:t>
            </a:r>
            <a:r>
              <a:rPr lang="en-US" sz="1000" b="1" dirty="0">
                <a:solidFill>
                  <a:srgbClr val="0E0D3B"/>
                </a:solidFill>
                <a:latin typeface="Century Gothic" panose="020B0502020202020204" pitchFamily="34" charset="0"/>
                <a:cs typeface="Futura Medium" panose="020B0602020204020303" pitchFamily="34" charset="-79"/>
              </a:rPr>
              <a:t>here’s no better time for creativity than today!</a:t>
            </a: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Time and time again, iterations of this proclamation were mentioned.  Be it David </a:t>
            </a:r>
            <a:r>
              <a:rPr kumimoji="0" lang="en-US" sz="1000" b="1" i="0" u="none" strike="noStrike" kern="1200" cap="none" spc="0" normalizeH="0" baseline="0" noProof="0" dirty="0" err="1">
                <a:ln>
                  <a:noFill/>
                </a:ln>
                <a:solidFill>
                  <a:srgbClr val="0E0D3B"/>
                </a:solidFill>
                <a:effectLst/>
                <a:uLnTx/>
                <a:uFillTx/>
                <a:latin typeface="Century Gothic" panose="020B0502020202020204" pitchFamily="34" charset="0"/>
                <a:ea typeface="+mn-ea"/>
                <a:cs typeface="Futura Medium" panose="020B0602020204020303" pitchFamily="34" charset="-79"/>
              </a:rPr>
              <a:t>Droga</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suggesting </a:t>
            </a:r>
            <a:r>
              <a:rPr lang="en-US" sz="1000" b="1" dirty="0">
                <a:solidFill>
                  <a:srgbClr val="0E0D3B"/>
                </a:solidFill>
                <a:latin typeface="Century Gothic" panose="020B0502020202020204" pitchFamily="34" charset="0"/>
                <a:cs typeface="Futura Medium" panose="020B0602020204020303" pitchFamily="34" charset="-79"/>
              </a:rPr>
              <a:t>the unique marriage between Droga5 and Accenture Interactive is actually ‘a way to save creativity,’ or  Sean Lyons of R/GA who said, ‘Creativity can impact every level of business.’ </a:t>
            </a:r>
          </a:p>
          <a:p>
            <a:pPr marL="0" marR="0" lvl="0" indent="0" algn="l" defTabSz="914400" rtl="0" eaLnBrk="1" fontAlgn="auto" latinLnBrk="0" hangingPunct="1">
              <a:lnSpc>
                <a:spcPts val="1640"/>
              </a:lnSpc>
              <a:spcBef>
                <a:spcPts val="0"/>
              </a:spcBef>
              <a:spcAft>
                <a:spcPts val="0"/>
              </a:spcAft>
              <a:buClrTx/>
              <a:buSzTx/>
              <a:buFontTx/>
              <a:buNone/>
              <a:tabLst/>
              <a:defRPr/>
            </a:pPr>
            <a:endParaRPr lang="en-US" sz="1000" b="1" dirty="0">
              <a:solidFill>
                <a:srgbClr val="0E0D3B"/>
              </a:solidFill>
              <a:latin typeface="Century Gothic" panose="020B0502020202020204" pitchFamily="34" charset="0"/>
              <a:cs typeface="Futura Medium" panose="020B0602020204020303" pitchFamily="34" charset="-79"/>
            </a:endParaRPr>
          </a:p>
          <a:p>
            <a:pPr lvl="0">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One of the world’s largest tech giants, Samsung, believes that there is a new generation for all of us to use creativity to appeal to: a generation of dreamers with purpose. </a:t>
            </a:r>
          </a:p>
        </p:txBody>
      </p:sp>
      <p:pic>
        <p:nvPicPr>
          <p:cNvPr id="21" name="Graphic 20">
            <a:extLst>
              <a:ext uri="{FF2B5EF4-FFF2-40B4-BE49-F238E27FC236}">
                <a16:creationId xmlns:a16="http://schemas.microsoft.com/office/drawing/2014/main" id="{46C2FC3A-A7E2-B14D-B561-9510A04E5A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21658" y="6470030"/>
            <a:ext cx="3854434" cy="181243"/>
          </a:xfrm>
          <a:prstGeom prst="rect">
            <a:avLst/>
          </a:prstGeom>
        </p:spPr>
      </p:pic>
      <p:pic>
        <p:nvPicPr>
          <p:cNvPr id="23" name="Graphic 22">
            <a:extLst>
              <a:ext uri="{FF2B5EF4-FFF2-40B4-BE49-F238E27FC236}">
                <a16:creationId xmlns:a16="http://schemas.microsoft.com/office/drawing/2014/main" id="{FF43CD6F-CE39-AC49-BD35-1B1B840D18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848847"/>
            <a:ext cx="1387476" cy="485028"/>
          </a:xfrm>
          <a:prstGeom prst="rect">
            <a:avLst/>
          </a:prstGeom>
        </p:spPr>
      </p:pic>
      <p:pic>
        <p:nvPicPr>
          <p:cNvPr id="9" name="Graphic 8">
            <a:extLst>
              <a:ext uri="{FF2B5EF4-FFF2-40B4-BE49-F238E27FC236}">
                <a16:creationId xmlns:a16="http://schemas.microsoft.com/office/drawing/2014/main" id="{39F82291-844D-DA48-B845-0421D7AAA57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rot="16200000" flipV="1">
            <a:off x="4543584" y="-752866"/>
            <a:ext cx="3796592" cy="2356504"/>
          </a:xfrm>
          <a:prstGeom prst="rect">
            <a:avLst/>
          </a:prstGeom>
        </p:spPr>
      </p:pic>
      <p:sp>
        <p:nvSpPr>
          <p:cNvPr id="2" name="Slide Number Placeholder 1">
            <a:extLst>
              <a:ext uri="{FF2B5EF4-FFF2-40B4-BE49-F238E27FC236}">
                <a16:creationId xmlns:a16="http://schemas.microsoft.com/office/drawing/2014/main" id="{2EA2A4BD-EBAF-F142-B8F9-8A78BCB891D9}"/>
              </a:ext>
            </a:extLst>
          </p:cNvPr>
          <p:cNvSpPr>
            <a:spLocks noGrp="1"/>
          </p:cNvSpPr>
          <p:nvPr>
            <p:ph type="sldNum" sz="quarter" idx="12"/>
          </p:nvPr>
        </p:nvSpPr>
        <p:spPr/>
        <p:txBody>
          <a:bodyPr/>
          <a:lstStyle/>
          <a:p>
            <a:pPr algn="ctr"/>
            <a:fld id="{0C7B4787-4E7A-BF42-838C-32DA173181A9}" type="slidenum">
              <a:rPr lang="en-US" smtClean="0"/>
              <a:pPr algn="ctr"/>
              <a:t>4</a:t>
            </a:fld>
            <a:endParaRPr lang="en-US"/>
          </a:p>
        </p:txBody>
      </p:sp>
      <p:sp>
        <p:nvSpPr>
          <p:cNvPr id="10" name="TextBox 9">
            <a:extLst>
              <a:ext uri="{FF2B5EF4-FFF2-40B4-BE49-F238E27FC236}">
                <a16:creationId xmlns:a16="http://schemas.microsoft.com/office/drawing/2014/main" id="{269F769B-A8B0-E845-BE2E-63FB1F1727E8}"/>
              </a:ext>
            </a:extLst>
          </p:cNvPr>
          <p:cNvSpPr txBox="1"/>
          <p:nvPr/>
        </p:nvSpPr>
        <p:spPr>
          <a:xfrm>
            <a:off x="421928" y="686457"/>
            <a:ext cx="5258436" cy="1477328"/>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panose="020B0602020204020303" pitchFamily="34" charset="-79"/>
              </a:rPr>
              <a:t>There’s never been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4000" b="1" dirty="0">
                <a:solidFill>
                  <a:srgbClr val="0E0D3B"/>
                </a:solidFill>
                <a:latin typeface="Century Gothic" panose="020B0502020202020204" pitchFamily="34" charset="0"/>
                <a:cs typeface="Futura" panose="020B0602020204020303" pitchFamily="34" charset="-79"/>
              </a:rPr>
              <a:t>   a better time for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Futura" panose="020B0602020204020303" pitchFamily="34" charset="-79"/>
              </a:rPr>
              <a:t>      creativity.</a:t>
            </a:r>
            <a:endParaRPr kumimoji="0" lang="fr-FR" sz="40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Futura" panose="020B0602020204020303" pitchFamily="34" charset="-79"/>
            </a:endParaRPr>
          </a:p>
        </p:txBody>
      </p:sp>
    </p:spTree>
    <p:extLst>
      <p:ext uri="{BB962C8B-B14F-4D97-AF65-F5344CB8AC3E}">
        <p14:creationId xmlns:p14="http://schemas.microsoft.com/office/powerpoint/2010/main" val="15125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11740C-C5EC-4E44-B1CC-60FD90A4348A}"/>
              </a:ext>
            </a:extLst>
          </p:cNvPr>
          <p:cNvSpPr txBox="1"/>
          <p:nvPr/>
        </p:nvSpPr>
        <p:spPr>
          <a:xfrm>
            <a:off x="1343025" y="4732988"/>
            <a:ext cx="3068955" cy="5170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Capitalize on low hanging fruit </a:t>
            </a:r>
            <a:b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b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to identify a ballpark </a:t>
            </a:r>
            <a:endParaRPr kumimoji="0" lang="fr-FR" sz="1400" b="0" i="0" u="none" strike="noStrike" kern="1200" cap="none" spc="0" normalizeH="0" baseline="0" noProof="0">
              <a:ln>
                <a:noFill/>
              </a:ln>
              <a:solidFill>
                <a:srgbClr val="FFFFFF"/>
              </a:solidFill>
              <a:effectLst/>
              <a:uLnTx/>
              <a:uFillTx/>
              <a:latin typeface="Helvetica Neue Normal" charset="0"/>
              <a:ea typeface="+mn-ea"/>
              <a:cs typeface="Helvetica Neue Normal" charset="0"/>
            </a:endParaRPr>
          </a:p>
        </p:txBody>
      </p:sp>
      <p:grpSp>
        <p:nvGrpSpPr>
          <p:cNvPr id="2" name="Group 1">
            <a:extLst>
              <a:ext uri="{FF2B5EF4-FFF2-40B4-BE49-F238E27FC236}">
                <a16:creationId xmlns:a16="http://schemas.microsoft.com/office/drawing/2014/main" id="{DBD006C3-FC07-0D4E-8CFD-FA2437BB093C}"/>
              </a:ext>
            </a:extLst>
          </p:cNvPr>
          <p:cNvGrpSpPr/>
          <p:nvPr/>
        </p:nvGrpSpPr>
        <p:grpSpPr>
          <a:xfrm>
            <a:off x="1776509" y="2637765"/>
            <a:ext cx="10199584" cy="3259610"/>
            <a:chOff x="5239387" y="2159281"/>
            <a:chExt cx="12880345" cy="3259610"/>
          </a:xfrm>
        </p:grpSpPr>
        <p:sp>
          <p:nvSpPr>
            <p:cNvPr id="19" name="TextBox 18">
              <a:extLst>
                <a:ext uri="{FF2B5EF4-FFF2-40B4-BE49-F238E27FC236}">
                  <a16:creationId xmlns:a16="http://schemas.microsoft.com/office/drawing/2014/main" id="{7533B45D-62EC-8743-B0CD-E54019D99050}"/>
                </a:ext>
              </a:extLst>
            </p:cNvPr>
            <p:cNvSpPr txBox="1"/>
            <p:nvPr/>
          </p:nvSpPr>
          <p:spPr>
            <a:xfrm>
              <a:off x="5239387" y="2159281"/>
              <a:ext cx="4076699" cy="3054875"/>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However, against this rosy headline lurks significant</a:t>
              </a:r>
              <a:r>
                <a:rPr lang="en-US" sz="1000" b="1" dirty="0">
                  <a:solidFill>
                    <a:srgbClr val="0E0D3B"/>
                  </a:solidFill>
                  <a:latin typeface="Century Gothic" panose="020B0502020202020204" pitchFamily="34" charset="0"/>
                  <a:cs typeface="Futura Medium" panose="020B0602020204020303" pitchFamily="34" charset="-79"/>
                </a:rPr>
                <a:t> challenges for the industry. Decreasing budgets, increasing pressure on marketers for immediate ROI, and the limited tenures of CMOs.</a:t>
              </a: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dirty="0">
                  <a:solidFill>
                    <a:srgbClr val="0E0D3B"/>
                  </a:solidFill>
                  <a:latin typeface="Century Gothic" panose="020B0502020202020204" pitchFamily="34" charset="0"/>
                  <a:cs typeface="Futura Medium" panose="020B0602020204020303" pitchFamily="34" charset="-79"/>
                </a:rPr>
                <a:t>Moreover, the idea of brands taking their creative work in-house is as real today as ever. Yes, they’ve taken elements of channels or programmatic media in-house in the past, but today there’s a genuine effort, or at least discussion, to take large-scale, big ideation in-house.</a:t>
              </a:r>
            </a:p>
            <a:p>
              <a:pPr marL="0" marR="0" lvl="0" indent="0" algn="l" defTabSz="914400" rtl="0" eaLnBrk="1" fontAlgn="auto" latinLnBrk="0" hangingPunct="1">
                <a:lnSpc>
                  <a:spcPts val="1640"/>
                </a:lnSpc>
                <a:spcBef>
                  <a:spcPts val="0"/>
                </a:spcBef>
                <a:spcAft>
                  <a:spcPts val="0"/>
                </a:spcAft>
                <a:buClrTx/>
                <a:buSzTx/>
                <a:buFontTx/>
                <a:buNone/>
                <a:tabLst/>
                <a:defRPr/>
              </a:pPr>
              <a:endParaRPr lang="en-US" sz="1000" b="1" dirty="0">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dirty="0">
                  <a:solidFill>
                    <a:srgbClr val="0E0D3B"/>
                  </a:solidFill>
                  <a:latin typeface="Century Gothic" panose="020B0502020202020204" pitchFamily="34" charset="0"/>
                  <a:cs typeface="Futura Medium" panose="020B0602020204020303" pitchFamily="34" charset="-79"/>
                </a:rPr>
                <a:t>Adding fuel to the creativity debate is the </a:t>
              </a:r>
              <a:r>
                <a:rPr lang="en-US" sz="1000" b="1" dirty="0" err="1">
                  <a:solidFill>
                    <a:srgbClr val="0E0D3B"/>
                  </a:solidFill>
                  <a:latin typeface="Century Gothic" panose="020B0502020202020204" pitchFamily="34" charset="0"/>
                  <a:cs typeface="Futura Medium" panose="020B0602020204020303" pitchFamily="34" charset="-79"/>
                </a:rPr>
                <a:t>realisation</a:t>
              </a:r>
              <a:r>
                <a:rPr lang="en-US" sz="1000" b="1" dirty="0">
                  <a:solidFill>
                    <a:srgbClr val="0E0D3B"/>
                  </a:solidFill>
                  <a:latin typeface="Century Gothic" panose="020B0502020202020204" pitchFamily="34" charset="0"/>
                  <a:cs typeface="Futura Medium" panose="020B0602020204020303" pitchFamily="34" charset="-79"/>
                </a:rPr>
                <a:t> that agency/client relationships have seen better days. Inadequate compensation models, </a:t>
              </a: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20" name="TextBox 19">
              <a:extLst>
                <a:ext uri="{FF2B5EF4-FFF2-40B4-BE49-F238E27FC236}">
                  <a16:creationId xmlns:a16="http://schemas.microsoft.com/office/drawing/2014/main" id="{22CD4BAC-CDBE-8F42-981F-BDE35CACBF90}"/>
                </a:ext>
              </a:extLst>
            </p:cNvPr>
            <p:cNvSpPr txBox="1"/>
            <p:nvPr/>
          </p:nvSpPr>
          <p:spPr>
            <a:xfrm>
              <a:off x="9641208" y="2159281"/>
              <a:ext cx="4076699" cy="3054875"/>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lvl="0">
                <a:lnSpc>
                  <a:spcPts val="1640"/>
                </a:lnSpc>
                <a:defRPr/>
              </a:pPr>
              <a:r>
                <a:rPr lang="en-US" sz="1000" b="1">
                  <a:solidFill>
                    <a:srgbClr val="0E0D3B"/>
                  </a:solidFill>
                  <a:latin typeface="Century Gothic" panose="020B0502020202020204" pitchFamily="34" charset="0"/>
                  <a:cs typeface="Futura Medium" panose="020B0602020204020303" pitchFamily="34" charset="-79"/>
                </a:rPr>
                <a:t>frustrating processes, and uninspiring work has the industry asking, what is the future of creativity?</a:t>
              </a:r>
            </a:p>
            <a:p>
              <a:pPr lvl="0">
                <a:lnSpc>
                  <a:spcPts val="1640"/>
                </a:lnSpc>
                <a:defRPr/>
              </a:pPr>
              <a:endParaRPr lang="en-US" sz="1000" b="1">
                <a:solidFill>
                  <a:srgbClr val="0E0D3B"/>
                </a:solidFill>
                <a:latin typeface="Century Gothic" panose="020B0502020202020204" pitchFamily="34" charset="0"/>
                <a:cs typeface="Futura Medium" panose="020B0602020204020303" pitchFamily="34" charset="-79"/>
              </a:endParaRPr>
            </a:p>
            <a:p>
              <a:pPr lvl="0">
                <a:lnSpc>
                  <a:spcPts val="1640"/>
                </a:lnSpc>
                <a:defRPr/>
              </a:pPr>
              <a:r>
                <a:rPr lang="en-US" sz="1000" b="1">
                  <a:solidFill>
                    <a:srgbClr val="0E0D3B"/>
                  </a:solidFill>
                  <a:latin typeface="Century Gothic" panose="020B0502020202020204" pitchFamily="34" charset="0"/>
                  <a:cs typeface="Futura Medium" panose="020B0602020204020303" pitchFamily="34" charset="-79"/>
                </a:rPr>
                <a:t>Through this prism, we’ve identified four key trends.  The first covers the age-old question: Does creativity work? A new study from Forrester indicates that creativity is fundamental to the success of a business.</a:t>
              </a: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Our second trend deals directly with the </a:t>
              </a:r>
              <a:br>
                <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br>
              <a:r>
                <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in-housing vs. </a:t>
              </a:r>
              <a:r>
                <a:rPr lang="en-US" sz="1000" b="1">
                  <a:solidFill>
                    <a:srgbClr val="0E0D3B"/>
                  </a:solidFill>
                  <a:latin typeface="Century Gothic" panose="020B0502020202020204" pitchFamily="34" charset="0"/>
                  <a:cs typeface="Futura Medium" panose="020B0602020204020303" pitchFamily="34" charset="-79"/>
                </a:rPr>
                <a:t>agency debate. You may be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surprised by the findings.</a:t>
              </a: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The third trend tackles the </a:t>
              </a:r>
              <a:r>
                <a:rPr lang="en-US" sz="1000" b="1">
                  <a:solidFill>
                    <a:srgbClr val="0E0D3B"/>
                  </a:solidFill>
                  <a:latin typeface="Century Gothic" panose="020B0502020202020204" pitchFamily="34" charset="0"/>
                  <a:cs typeface="Futura Medium" panose="020B0602020204020303" pitchFamily="34" charset="-79"/>
                </a:rPr>
                <a:t>assertion that technology has, in fact, dampened creativity. The conclusion is</a:t>
              </a:r>
              <a:endPar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7" name="TextBox 16">
              <a:extLst>
                <a:ext uri="{FF2B5EF4-FFF2-40B4-BE49-F238E27FC236}">
                  <a16:creationId xmlns:a16="http://schemas.microsoft.com/office/drawing/2014/main" id="{320380E1-52CD-B845-A07C-B4160E736FA2}"/>
                </a:ext>
              </a:extLst>
            </p:cNvPr>
            <p:cNvSpPr txBox="1"/>
            <p:nvPr/>
          </p:nvSpPr>
          <p:spPr>
            <a:xfrm>
              <a:off x="14043033" y="2159281"/>
              <a:ext cx="4076699" cy="3259610"/>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that technology and creativity must work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together to create lasting change.</a:t>
              </a:r>
            </a:p>
            <a:p>
              <a:pPr lvl="0">
                <a:lnSpc>
                  <a:spcPts val="1640"/>
                </a:lnSpc>
                <a:defRPr/>
              </a:pPr>
              <a:endParaRPr lang="en-US" sz="1000" b="1" dirty="0">
                <a:solidFill>
                  <a:srgbClr val="0E0D3B"/>
                </a:solidFill>
                <a:latin typeface="Century Gothic" panose="020B0502020202020204" pitchFamily="34" charset="0"/>
                <a:cs typeface="Futura Medium" panose="020B0602020204020303" pitchFamily="34" charset="-79"/>
              </a:endParaRPr>
            </a:p>
            <a:p>
              <a:pPr lvl="0">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And finally, despite the challenges the industry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is facing, a key way forward in future-proofing creativity is to stay relevant and reinvent. </a:t>
              </a:r>
            </a:p>
            <a:p>
              <a:pPr lvl="0">
                <a:lnSpc>
                  <a:spcPts val="1640"/>
                </a:lnSpc>
                <a:defRPr/>
              </a:pPr>
              <a:endParaRPr lang="en-US" sz="1000" b="1" dirty="0">
                <a:solidFill>
                  <a:srgbClr val="0E0D3B"/>
                </a:solidFill>
                <a:latin typeface="Century Gothic" panose="020B0502020202020204" pitchFamily="34" charset="0"/>
                <a:cs typeface="Futura Medium" panose="020B0602020204020303" pitchFamily="34" charset="-79"/>
              </a:endParaRPr>
            </a:p>
            <a:p>
              <a:pPr>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While this may seem obvious, there are agencies, consultancies, and brands staying ahead of the curve to expand creativity by introducing new processes, methods, and collaborations to create great work.</a:t>
              </a:r>
            </a:p>
            <a:p>
              <a:pPr>
                <a:lnSpc>
                  <a:spcPts val="1640"/>
                </a:lnSpc>
                <a:defRPr/>
              </a:pPr>
              <a:endParaRPr lang="en-US" sz="1000" b="1" dirty="0">
                <a:solidFill>
                  <a:srgbClr val="0E0D3B"/>
                </a:solidFill>
                <a:latin typeface="Century Gothic" panose="020B0502020202020204" pitchFamily="34" charset="0"/>
                <a:cs typeface="Futura Medium" panose="020B0602020204020303" pitchFamily="34" charset="-79"/>
              </a:endParaRPr>
            </a:p>
            <a:p>
              <a:pPr lvl="0">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There’s never been a better time for creativity,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but it’s incumbent upon all of us to work smarter and more nimbly.</a:t>
              </a:r>
            </a:p>
          </p:txBody>
        </p:sp>
      </p:grpSp>
      <p:pic>
        <p:nvPicPr>
          <p:cNvPr id="21" name="Graphic 20">
            <a:extLst>
              <a:ext uri="{FF2B5EF4-FFF2-40B4-BE49-F238E27FC236}">
                <a16:creationId xmlns:a16="http://schemas.microsoft.com/office/drawing/2014/main" id="{46C2FC3A-A7E2-B14D-B561-9510A04E5A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21658" y="6470030"/>
            <a:ext cx="3854434" cy="181243"/>
          </a:xfrm>
          <a:prstGeom prst="rect">
            <a:avLst/>
          </a:prstGeom>
        </p:spPr>
      </p:pic>
      <p:sp>
        <p:nvSpPr>
          <p:cNvPr id="6" name="TextBox 5">
            <a:extLst>
              <a:ext uri="{FF2B5EF4-FFF2-40B4-BE49-F238E27FC236}">
                <a16:creationId xmlns:a16="http://schemas.microsoft.com/office/drawing/2014/main" id="{DA9444BD-94C3-734A-932F-D3992AB5346D}"/>
              </a:ext>
            </a:extLst>
          </p:cNvPr>
          <p:cNvSpPr txBox="1"/>
          <p:nvPr/>
        </p:nvSpPr>
        <p:spPr>
          <a:xfrm>
            <a:off x="8747869" y="1070416"/>
            <a:ext cx="246789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90971"/>
                </a:solidFill>
                <a:effectLst/>
                <a:uLnTx/>
                <a:uFillTx/>
                <a:latin typeface="Century Gothic" panose="020B0502020202020204" pitchFamily="34" charset="0"/>
                <a:ea typeface="+mn-ea"/>
                <a:cs typeface="Futura Medium" panose="020B0602020204020303" pitchFamily="34" charset="-79"/>
              </a:rPr>
              <a:t>Creativity is more important than ever.</a:t>
            </a:r>
          </a:p>
        </p:txBody>
      </p:sp>
      <p:grpSp>
        <p:nvGrpSpPr>
          <p:cNvPr id="8" name="Group 7">
            <a:extLst>
              <a:ext uri="{FF2B5EF4-FFF2-40B4-BE49-F238E27FC236}">
                <a16:creationId xmlns:a16="http://schemas.microsoft.com/office/drawing/2014/main" id="{1329E2C5-B164-454B-9C4B-540BC0253345}"/>
              </a:ext>
            </a:extLst>
          </p:cNvPr>
          <p:cNvGrpSpPr/>
          <p:nvPr/>
        </p:nvGrpSpPr>
        <p:grpSpPr>
          <a:xfrm>
            <a:off x="8759592" y="-1606637"/>
            <a:ext cx="888977" cy="2515764"/>
            <a:chOff x="3316321" y="6378189"/>
            <a:chExt cx="888977" cy="222251"/>
          </a:xfrm>
        </p:grpSpPr>
        <p:sp>
          <p:nvSpPr>
            <p:cNvPr id="18" name="Rectangle 17">
              <a:extLst>
                <a:ext uri="{FF2B5EF4-FFF2-40B4-BE49-F238E27FC236}">
                  <a16:creationId xmlns:a16="http://schemas.microsoft.com/office/drawing/2014/main" id="{CDF2A690-72A6-8D42-B9B6-D38906AD68F2}"/>
                </a:ext>
              </a:extLst>
            </p:cNvPr>
            <p:cNvSpPr/>
            <p:nvPr/>
          </p:nvSpPr>
          <p:spPr>
            <a:xfrm>
              <a:off x="3316321" y="6378189"/>
              <a:ext cx="98402" cy="222251"/>
            </a:xfrm>
            <a:prstGeom prst="rect">
              <a:avLst/>
            </a:prstGeom>
            <a:solidFill>
              <a:srgbClr val="FF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Rectangle 21">
              <a:extLst>
                <a:ext uri="{FF2B5EF4-FFF2-40B4-BE49-F238E27FC236}">
                  <a16:creationId xmlns:a16="http://schemas.microsoft.com/office/drawing/2014/main" id="{C01E4A7C-D18D-FD42-9385-24D9EB7DE5AC}"/>
                </a:ext>
              </a:extLst>
            </p:cNvPr>
            <p:cNvSpPr/>
            <p:nvPr/>
          </p:nvSpPr>
          <p:spPr>
            <a:xfrm>
              <a:off x="3513171" y="6378189"/>
              <a:ext cx="98402" cy="222251"/>
            </a:xfrm>
            <a:prstGeom prst="rect">
              <a:avLst/>
            </a:prstGeom>
            <a:solidFill>
              <a:srgbClr val="FF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EED5C26C-8DD5-AA4A-ABF1-BE38D050D642}"/>
                </a:ext>
              </a:extLst>
            </p:cNvPr>
            <p:cNvSpPr/>
            <p:nvPr/>
          </p:nvSpPr>
          <p:spPr>
            <a:xfrm>
              <a:off x="3713196" y="6378189"/>
              <a:ext cx="98402" cy="222251"/>
            </a:xfrm>
            <a:prstGeom prst="rect">
              <a:avLst/>
            </a:prstGeom>
            <a:solidFill>
              <a:srgbClr val="FF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F7B75A8E-6FAD-4044-97C4-3E40A51F147E}"/>
                </a:ext>
              </a:extLst>
            </p:cNvPr>
            <p:cNvSpPr/>
            <p:nvPr/>
          </p:nvSpPr>
          <p:spPr>
            <a:xfrm>
              <a:off x="3910046" y="6378189"/>
              <a:ext cx="98402" cy="222251"/>
            </a:xfrm>
            <a:prstGeom prst="rect">
              <a:avLst/>
            </a:prstGeom>
            <a:solidFill>
              <a:srgbClr val="FF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Rectangle 24">
              <a:extLst>
                <a:ext uri="{FF2B5EF4-FFF2-40B4-BE49-F238E27FC236}">
                  <a16:creationId xmlns:a16="http://schemas.microsoft.com/office/drawing/2014/main" id="{FE6CDCA7-E993-9F4C-BB47-91AD62BB1A4E}"/>
                </a:ext>
              </a:extLst>
            </p:cNvPr>
            <p:cNvSpPr/>
            <p:nvPr/>
          </p:nvSpPr>
          <p:spPr>
            <a:xfrm>
              <a:off x="4106896" y="6378189"/>
              <a:ext cx="98402" cy="222251"/>
            </a:xfrm>
            <a:prstGeom prst="rect">
              <a:avLst/>
            </a:prstGeom>
            <a:solidFill>
              <a:srgbClr val="FF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pic>
        <p:nvPicPr>
          <p:cNvPr id="26" name="Graphic 25">
            <a:extLst>
              <a:ext uri="{FF2B5EF4-FFF2-40B4-BE49-F238E27FC236}">
                <a16:creationId xmlns:a16="http://schemas.microsoft.com/office/drawing/2014/main" id="{42379FA3-3075-4F4F-A7E4-AE81FB2528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5772839"/>
            <a:ext cx="1085161" cy="1085161"/>
          </a:xfrm>
          <a:prstGeom prst="rect">
            <a:avLst/>
          </a:prstGeom>
        </p:spPr>
      </p:pic>
      <p:pic>
        <p:nvPicPr>
          <p:cNvPr id="16" name="Graphic 15">
            <a:extLst>
              <a:ext uri="{FF2B5EF4-FFF2-40B4-BE49-F238E27FC236}">
                <a16:creationId xmlns:a16="http://schemas.microsoft.com/office/drawing/2014/main" id="{36BCF1F1-D0A5-DE45-A4F9-AAA2FEC79C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194" y="6335255"/>
            <a:ext cx="874987" cy="348446"/>
          </a:xfrm>
          <a:prstGeom prst="rect">
            <a:avLst/>
          </a:prstGeom>
        </p:spPr>
      </p:pic>
      <p:sp>
        <p:nvSpPr>
          <p:cNvPr id="3" name="TextBox 2">
            <a:extLst>
              <a:ext uri="{FF2B5EF4-FFF2-40B4-BE49-F238E27FC236}">
                <a16:creationId xmlns:a16="http://schemas.microsoft.com/office/drawing/2014/main" id="{1CF4C3BC-D621-AD4F-A59C-DC370904F834}"/>
              </a:ext>
            </a:extLst>
          </p:cNvPr>
          <p:cNvSpPr txBox="1"/>
          <p:nvPr/>
        </p:nvSpPr>
        <p:spPr>
          <a:xfrm>
            <a:off x="5943600" y="6429846"/>
            <a:ext cx="304800" cy="261610"/>
          </a:xfrm>
          <a:prstGeom prst="rect">
            <a:avLst/>
          </a:prstGeom>
          <a:solidFill>
            <a:srgbClr val="FFE703"/>
          </a:solidFill>
        </p:spPr>
        <p:txBody>
          <a:bodyPr wrap="square" rtlCol="0">
            <a:spAutoFit/>
          </a:bodyPr>
          <a:lstStyle/>
          <a:p>
            <a:pPr algn="ctr"/>
            <a:r>
              <a:rPr lang="en-US" sz="1100" b="1">
                <a:latin typeface="Century Gothic" panose="020B0502020202020204" pitchFamily="34" charset="0"/>
              </a:rPr>
              <a:t>1</a:t>
            </a:r>
          </a:p>
        </p:txBody>
      </p:sp>
      <p:sp>
        <p:nvSpPr>
          <p:cNvPr id="7" name="Slide Number Placeholder 6">
            <a:extLst>
              <a:ext uri="{FF2B5EF4-FFF2-40B4-BE49-F238E27FC236}">
                <a16:creationId xmlns:a16="http://schemas.microsoft.com/office/drawing/2014/main" id="{1AA72EB3-C992-0E47-9C1E-5D550CB318F0}"/>
              </a:ext>
            </a:extLst>
          </p:cNvPr>
          <p:cNvSpPr>
            <a:spLocks noGrp="1"/>
          </p:cNvSpPr>
          <p:nvPr>
            <p:ph type="sldNum" sz="quarter" idx="12"/>
          </p:nvPr>
        </p:nvSpPr>
        <p:spPr/>
        <p:txBody>
          <a:bodyPr/>
          <a:lstStyle/>
          <a:p>
            <a:pPr algn="ctr"/>
            <a:fld id="{0C7B4787-4E7A-BF42-838C-32DA173181A9}" type="slidenum">
              <a:rPr lang="en-US" smtClean="0"/>
              <a:pPr algn="ctr"/>
              <a:t>5</a:t>
            </a:fld>
            <a:endParaRPr lang="en-US"/>
          </a:p>
        </p:txBody>
      </p:sp>
      <p:sp>
        <p:nvSpPr>
          <p:cNvPr id="27" name="TextBox 26">
            <a:extLst>
              <a:ext uri="{FF2B5EF4-FFF2-40B4-BE49-F238E27FC236}">
                <a16:creationId xmlns:a16="http://schemas.microsoft.com/office/drawing/2014/main" id="{2F439F0B-CA35-D04F-9457-C02C2E1E6A96}"/>
              </a:ext>
            </a:extLst>
          </p:cNvPr>
          <p:cNvSpPr txBox="1"/>
          <p:nvPr/>
        </p:nvSpPr>
        <p:spPr>
          <a:xfrm>
            <a:off x="421928" y="686457"/>
            <a:ext cx="5258436" cy="1477328"/>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panose="020B0602020204020303" pitchFamily="34" charset="-79"/>
              </a:rPr>
              <a:t>There’s never been</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4000" b="1" dirty="0">
                <a:solidFill>
                  <a:srgbClr val="0E0D3B"/>
                </a:solidFill>
                <a:latin typeface="Century Gothic" panose="020B0502020202020204" pitchFamily="34" charset="0"/>
                <a:cs typeface="Futura" panose="020B0602020204020303" pitchFamily="34" charset="-79"/>
              </a:rPr>
              <a:t>   a better time for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Futura" panose="020B0602020204020303" pitchFamily="34" charset="-79"/>
              </a:rPr>
              <a:t>      creativity.</a:t>
            </a:r>
            <a:endParaRPr kumimoji="0" lang="fr-FR" sz="40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Futura" panose="020B0602020204020303" pitchFamily="34" charset="-79"/>
            </a:endParaRPr>
          </a:p>
        </p:txBody>
      </p:sp>
    </p:spTree>
    <p:extLst>
      <p:ext uri="{BB962C8B-B14F-4D97-AF65-F5344CB8AC3E}">
        <p14:creationId xmlns:p14="http://schemas.microsoft.com/office/powerpoint/2010/main" val="274467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4C80D6-C44C-6948-9F70-F964D7F56990}"/>
              </a:ext>
            </a:extLst>
          </p:cNvPr>
          <p:cNvSpPr txBox="1"/>
          <p:nvPr/>
        </p:nvSpPr>
        <p:spPr>
          <a:xfrm>
            <a:off x="8428505" y="2697393"/>
            <a:ext cx="1682765" cy="2643224"/>
          </a:xfrm>
          <a:prstGeom prst="rect">
            <a:avLst/>
          </a:prstGeom>
          <a:noFill/>
        </p:spPr>
        <p:txBody>
          <a:bodyPr wrap="square" lIns="0" tIns="0" rIns="9144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When the going gets tough, agencies lean on their survival instincts to create new</a:t>
            </a:r>
            <a:r>
              <a:rPr lang="en-US" sz="900" b="1">
                <a:solidFill>
                  <a:srgbClr val="0E0D3B"/>
                </a:solidFill>
                <a:latin typeface="Century Gothic" panose="020B0502020202020204" pitchFamily="34" charset="0"/>
                <a:cs typeface="Futura Medium" panose="020B0602020204020303" pitchFamily="34" charset="-79"/>
              </a:rPr>
              <a:t> </a:t>
            </a: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ways to heighten their creativity.</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900" b="1">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900" b="1">
                <a:solidFill>
                  <a:srgbClr val="0E0D3B"/>
                </a:solidFill>
                <a:latin typeface="Century Gothic" panose="020B0502020202020204" pitchFamily="34" charset="0"/>
                <a:cs typeface="Futura Medium" panose="020B0602020204020303" pitchFamily="34" charset="-79"/>
              </a:rPr>
              <a:t>In order to future-proof an </a:t>
            </a:r>
            <a:r>
              <a:rPr lang="en-US" sz="900" b="1" err="1">
                <a:solidFill>
                  <a:srgbClr val="0E0D3B"/>
                </a:solidFill>
                <a:latin typeface="Century Gothic" panose="020B0502020202020204" pitchFamily="34" charset="0"/>
                <a:cs typeface="Futura Medium" panose="020B0602020204020303" pitchFamily="34" charset="-79"/>
              </a:rPr>
              <a:t>organisation</a:t>
            </a:r>
            <a:r>
              <a:rPr lang="en-US" sz="900" b="1">
                <a:solidFill>
                  <a:srgbClr val="0E0D3B"/>
                </a:solidFill>
                <a:latin typeface="Century Gothic" panose="020B0502020202020204" pitchFamily="34" charset="0"/>
                <a:cs typeface="Futura Medium" panose="020B0602020204020303" pitchFamily="34" charset="-79"/>
              </a:rPr>
              <a:t>, you have to stay relevant.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900" b="1">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Helvetica Neue Fin" charset="0"/>
                <a:cs typeface="Futura Medium" panose="020B0602020204020303" pitchFamily="34" charset="-79"/>
              </a:rPr>
              <a:t>Explore the unique ways marketers and agencies alike are turning to new methods and new approaches to stay relevant and drive revenue.  </a:t>
            </a:r>
            <a:r>
              <a:rPr lang="en-US" sz="900" b="1">
                <a:solidFill>
                  <a:srgbClr val="0E0D3B"/>
                </a:solidFill>
                <a:latin typeface="Century Gothic" panose="020B0502020202020204" pitchFamily="34" charset="0"/>
                <a:ea typeface="Helvetica Neue Fin" charset="0"/>
                <a:cs typeface="Futura Medium" panose="020B0602020204020303" pitchFamily="34" charset="-79"/>
              </a:rPr>
              <a:t> </a:t>
            </a:r>
            <a:endPar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Helvetica Neue Fin" charset="0"/>
              <a:cs typeface="Futura Medium" panose="020B0602020204020303" pitchFamily="34" charset="-79"/>
            </a:endParaRPr>
          </a:p>
        </p:txBody>
      </p:sp>
      <p:sp>
        <p:nvSpPr>
          <p:cNvPr id="116" name="TextBox 115">
            <a:extLst>
              <a:ext uri="{FF2B5EF4-FFF2-40B4-BE49-F238E27FC236}">
                <a16:creationId xmlns:a16="http://schemas.microsoft.com/office/drawing/2014/main" id="{94A42AEC-E223-49BA-8C23-86633B99B12C}"/>
              </a:ext>
            </a:extLst>
          </p:cNvPr>
          <p:cNvSpPr txBox="1"/>
          <p:nvPr/>
        </p:nvSpPr>
        <p:spPr>
          <a:xfrm>
            <a:off x="4324014" y="2697393"/>
            <a:ext cx="1682765" cy="3806620"/>
          </a:xfrm>
          <a:prstGeom prst="rect">
            <a:avLst/>
          </a:prstGeom>
          <a:noFill/>
        </p:spPr>
        <p:txBody>
          <a:bodyPr wrap="square" lIns="0" tIns="0" rIns="9144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There have been </a:t>
            </a:r>
            <a:r>
              <a:rPr lang="en-US" sz="900" b="1" dirty="0">
                <a:solidFill>
                  <a:srgbClr val="0E0D3B"/>
                </a:solidFill>
                <a:latin typeface="Century Gothic" panose="020B0502020202020204" pitchFamily="34" charset="0"/>
                <a:cs typeface="Futura Medium" panose="020B0602020204020303" pitchFamily="34" charset="-79"/>
              </a:rPr>
              <a:t>very spirited debates throughout the festival regarding the pros and cons of in-housing over outsourcing, and what is the true level of creativity that can be produced       in-house.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900" b="1" dirty="0">
                <a:solidFill>
                  <a:srgbClr val="0E0D3B"/>
                </a:solidFill>
                <a:latin typeface="Century Gothic" panose="020B0502020202020204" pitchFamily="34" charset="0"/>
                <a:cs typeface="Futura Medium" panose="020B0602020204020303" pitchFamily="34" charset="-79"/>
              </a:rPr>
              <a:t>Some brands are moving bigger idea thinking             in-house and loving it.  Conversely, many agency folks are adamant it just won’t work.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900" b="1" dirty="0">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900" b="1" dirty="0">
                <a:solidFill>
                  <a:srgbClr val="0E0D3B"/>
                </a:solidFill>
                <a:latin typeface="Century Gothic" panose="020B0502020202020204" pitchFamily="34" charset="0"/>
                <a:cs typeface="Futura Medium" panose="020B0602020204020303" pitchFamily="34" charset="-79"/>
              </a:rPr>
              <a:t>But the truth is, it’s not an either-or situation (just yet).  </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900" b="1" dirty="0">
                <a:solidFill>
                  <a:srgbClr val="0E0D3B"/>
                </a:solidFill>
                <a:latin typeface="Century Gothic" panose="020B0502020202020204" pitchFamily="34" charset="0"/>
                <a:cs typeface="Futura Medium" panose="020B0602020204020303" pitchFamily="34" charset="-79"/>
              </a:rPr>
              <a:t>Those using both models, or a hybrid, are finding success. </a:t>
            </a:r>
            <a:r>
              <a:rPr kumimoji="0" lang="en-US" sz="9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So there’s plenty of room for everyone in the house.</a:t>
            </a:r>
            <a:endParaRPr kumimoji="0" lang="en-US" sz="900" b="1" i="0" u="none" strike="noStrike" kern="1200" cap="none" spc="0" normalizeH="0" baseline="0" noProof="0" dirty="0">
              <a:ln>
                <a:noFill/>
              </a:ln>
              <a:solidFill>
                <a:srgbClr val="0E0D3B"/>
              </a:solidFill>
              <a:effectLst/>
              <a:uLnTx/>
              <a:uFillTx/>
              <a:latin typeface="Century Gothic" panose="020B0502020202020204" pitchFamily="34" charset="0"/>
              <a:ea typeface="Helvetica Neue Fin" charset="0"/>
              <a:cs typeface="Futura Medium" panose="020B0602020204020303" pitchFamily="34" charset="-79"/>
            </a:endParaRPr>
          </a:p>
        </p:txBody>
      </p:sp>
      <p:sp>
        <p:nvSpPr>
          <p:cNvPr id="24" name="TextBox 23">
            <a:extLst>
              <a:ext uri="{FF2B5EF4-FFF2-40B4-BE49-F238E27FC236}">
                <a16:creationId xmlns:a16="http://schemas.microsoft.com/office/drawing/2014/main" id="{6514E7C7-0442-ED4C-9F14-B8B29D6708C4}"/>
              </a:ext>
            </a:extLst>
          </p:cNvPr>
          <p:cNvSpPr txBox="1"/>
          <p:nvPr/>
        </p:nvSpPr>
        <p:spPr>
          <a:xfrm>
            <a:off x="1343024" y="748035"/>
            <a:ext cx="3305175" cy="1997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100" normalizeH="0" baseline="0" noProof="0">
                <a:ln>
                  <a:noFill/>
                </a:ln>
                <a:solidFill>
                  <a:srgbClr val="00C8E5"/>
                </a:solidFill>
                <a:effectLst/>
                <a:uLnTx/>
                <a:uFillTx/>
                <a:latin typeface="Century Gothic" panose="020B0502020202020204" pitchFamily="34" charset="0"/>
                <a:ea typeface="+mn-ea"/>
                <a:cs typeface="Futura Medium" panose="020B0602020204020303" pitchFamily="34" charset="-79"/>
              </a:rPr>
              <a:t>Theme: Future-Proofing </a:t>
            </a:r>
            <a:r>
              <a:rPr lang="en-US" sz="1200" b="1" spc="100">
                <a:solidFill>
                  <a:srgbClr val="00C8E5"/>
                </a:solidFill>
                <a:latin typeface="Century Gothic" panose="020B0502020202020204" pitchFamily="34" charset="0"/>
                <a:cs typeface="Futura Medium" panose="020B0602020204020303" pitchFamily="34" charset="-79"/>
              </a:rPr>
              <a:t>t</a:t>
            </a:r>
            <a:r>
              <a:rPr kumimoji="0" lang="en-US" sz="1200" b="1" i="0" u="none" strike="noStrike" kern="1200" cap="none" spc="100" normalizeH="0" baseline="0" noProof="0">
                <a:ln>
                  <a:noFill/>
                </a:ln>
                <a:solidFill>
                  <a:srgbClr val="00C8E5"/>
                </a:solidFill>
                <a:effectLst/>
                <a:uLnTx/>
                <a:uFillTx/>
                <a:latin typeface="Century Gothic" panose="020B0502020202020204" pitchFamily="34" charset="0"/>
                <a:ea typeface="+mn-ea"/>
                <a:cs typeface="Futura Medium" panose="020B0602020204020303" pitchFamily="34" charset="-79"/>
              </a:rPr>
              <a:t>he Business</a:t>
            </a:r>
            <a:endParaRPr kumimoji="0" lang="fr-FR" sz="1200" b="1" i="0" u="none" strike="noStrike" kern="1200" cap="none" spc="100" normalizeH="0" baseline="0" noProof="0">
              <a:ln>
                <a:noFill/>
              </a:ln>
              <a:solidFill>
                <a:srgbClr val="00C8E5"/>
              </a:solidFill>
              <a:effectLst/>
              <a:uLnTx/>
              <a:uFillTx/>
              <a:latin typeface="Century Gothic" panose="020B0502020202020204" pitchFamily="34" charset="0"/>
              <a:ea typeface="+mn-ea"/>
              <a:cs typeface="Futura Medium" panose="020B0602020204020303" pitchFamily="34" charset="-79"/>
            </a:endParaRPr>
          </a:p>
        </p:txBody>
      </p:sp>
      <p:sp>
        <p:nvSpPr>
          <p:cNvPr id="80" name="TextBox 79">
            <a:extLst>
              <a:ext uri="{FF2B5EF4-FFF2-40B4-BE49-F238E27FC236}">
                <a16:creationId xmlns:a16="http://schemas.microsoft.com/office/drawing/2014/main" id="{8F80412E-3806-49A4-9FD0-5093141B2C8B}"/>
              </a:ext>
            </a:extLst>
          </p:cNvPr>
          <p:cNvSpPr txBox="1"/>
          <p:nvPr/>
        </p:nvSpPr>
        <p:spPr>
          <a:xfrm>
            <a:off x="4129497" y="1565311"/>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02</a:t>
            </a:r>
          </a:p>
        </p:txBody>
      </p:sp>
      <p:cxnSp>
        <p:nvCxnSpPr>
          <p:cNvPr id="82" name="Straight Connector 81">
            <a:extLst>
              <a:ext uri="{FF2B5EF4-FFF2-40B4-BE49-F238E27FC236}">
                <a16:creationId xmlns:a16="http://schemas.microsoft.com/office/drawing/2014/main" id="{0BCAA7CC-1319-4138-B159-90AF7D03C249}"/>
              </a:ext>
            </a:extLst>
          </p:cNvPr>
          <p:cNvCxnSpPr>
            <a:cxnSpLocks/>
          </p:cNvCxnSpPr>
          <p:nvPr/>
        </p:nvCxnSpPr>
        <p:spPr>
          <a:xfrm>
            <a:off x="4141738" y="1957403"/>
            <a:ext cx="0" cy="4900597"/>
          </a:xfrm>
          <a:prstGeom prst="line">
            <a:avLst/>
          </a:prstGeom>
          <a:ln w="19050">
            <a:solidFill>
              <a:srgbClr val="8381CD"/>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E093A0E-DFD3-4447-825C-ADCB75237A23}"/>
              </a:ext>
            </a:extLst>
          </p:cNvPr>
          <p:cNvSpPr txBox="1"/>
          <p:nvPr/>
        </p:nvSpPr>
        <p:spPr>
          <a:xfrm>
            <a:off x="6183430" y="2216478"/>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03</a:t>
            </a:r>
          </a:p>
        </p:txBody>
      </p:sp>
      <p:cxnSp>
        <p:nvCxnSpPr>
          <p:cNvPr id="87" name="Straight Connector 86">
            <a:extLst>
              <a:ext uri="{FF2B5EF4-FFF2-40B4-BE49-F238E27FC236}">
                <a16:creationId xmlns:a16="http://schemas.microsoft.com/office/drawing/2014/main" id="{5C6E4C83-F7E8-4776-95F6-116646169C58}"/>
              </a:ext>
            </a:extLst>
          </p:cNvPr>
          <p:cNvCxnSpPr>
            <a:cxnSpLocks/>
          </p:cNvCxnSpPr>
          <p:nvPr/>
        </p:nvCxnSpPr>
        <p:spPr>
          <a:xfrm>
            <a:off x="6184441" y="2642435"/>
            <a:ext cx="0" cy="3669101"/>
          </a:xfrm>
          <a:prstGeom prst="line">
            <a:avLst/>
          </a:prstGeom>
          <a:ln w="19050">
            <a:solidFill>
              <a:srgbClr val="8381CD"/>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5792B2-1DB4-4CD9-9D20-761EF73C1D39}"/>
              </a:ext>
            </a:extLst>
          </p:cNvPr>
          <p:cNvSpPr txBox="1"/>
          <p:nvPr/>
        </p:nvSpPr>
        <p:spPr>
          <a:xfrm>
            <a:off x="8237363" y="1568775"/>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04</a:t>
            </a:r>
          </a:p>
        </p:txBody>
      </p:sp>
      <p:cxnSp>
        <p:nvCxnSpPr>
          <p:cNvPr id="112" name="Straight Connector 111">
            <a:extLst>
              <a:ext uri="{FF2B5EF4-FFF2-40B4-BE49-F238E27FC236}">
                <a16:creationId xmlns:a16="http://schemas.microsoft.com/office/drawing/2014/main" id="{428F9F67-264C-4A53-94BA-9E51CDC03AF6}"/>
              </a:ext>
            </a:extLst>
          </p:cNvPr>
          <p:cNvCxnSpPr>
            <a:cxnSpLocks/>
          </p:cNvCxnSpPr>
          <p:nvPr/>
        </p:nvCxnSpPr>
        <p:spPr>
          <a:xfrm>
            <a:off x="8245793" y="1957403"/>
            <a:ext cx="0" cy="4354133"/>
          </a:xfrm>
          <a:prstGeom prst="line">
            <a:avLst/>
          </a:prstGeom>
          <a:ln w="19050">
            <a:solidFill>
              <a:srgbClr val="8381CD"/>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7A3C69DC-4A6A-459C-88B8-24B9BE8281CA}"/>
              </a:ext>
            </a:extLst>
          </p:cNvPr>
          <p:cNvSpPr txBox="1"/>
          <p:nvPr/>
        </p:nvSpPr>
        <p:spPr>
          <a:xfrm>
            <a:off x="2072358" y="2215205"/>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01</a:t>
            </a:r>
          </a:p>
        </p:txBody>
      </p:sp>
      <p:cxnSp>
        <p:nvCxnSpPr>
          <p:cNvPr id="117" name="Straight Connector 116">
            <a:extLst>
              <a:ext uri="{FF2B5EF4-FFF2-40B4-BE49-F238E27FC236}">
                <a16:creationId xmlns:a16="http://schemas.microsoft.com/office/drawing/2014/main" id="{50CF6070-BE66-471D-A18B-0CA251663E40}"/>
              </a:ext>
            </a:extLst>
          </p:cNvPr>
          <p:cNvCxnSpPr>
            <a:cxnSpLocks/>
          </p:cNvCxnSpPr>
          <p:nvPr/>
        </p:nvCxnSpPr>
        <p:spPr>
          <a:xfrm>
            <a:off x="2082984" y="2639377"/>
            <a:ext cx="0" cy="4218623"/>
          </a:xfrm>
          <a:prstGeom prst="line">
            <a:avLst/>
          </a:prstGeom>
          <a:ln w="19050">
            <a:solidFill>
              <a:srgbClr val="8381C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D80761E-5882-4C44-8426-FA92043D13EF}"/>
              </a:ext>
            </a:extLst>
          </p:cNvPr>
          <p:cNvSpPr txBox="1"/>
          <p:nvPr/>
        </p:nvSpPr>
        <p:spPr>
          <a:xfrm>
            <a:off x="1343025" y="1049281"/>
            <a:ext cx="2131994" cy="664797"/>
          </a:xfrm>
          <a:prstGeom prst="rect">
            <a:avLst/>
          </a:prstGeom>
          <a:noFill/>
        </p:spPr>
        <p:txBody>
          <a:bodyPr wrap="none" lIns="0" tIns="0" rIns="0" bIns="0"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E0D3B"/>
                </a:solidFill>
                <a:effectLst/>
                <a:uLnTx/>
                <a:uFillTx/>
                <a:latin typeface="Century Gothic" panose="020B0502020202020204" pitchFamily="34" charset="0"/>
                <a:ea typeface="Helvetica Neue Normal" charset="0"/>
                <a:cs typeface="Futura Medium" panose="020B0602020204020303" pitchFamily="34" charset="-79"/>
              </a:rPr>
              <a:t>Trends</a:t>
            </a:r>
          </a:p>
        </p:txBody>
      </p:sp>
      <p:pic>
        <p:nvPicPr>
          <p:cNvPr id="19" name="Picture 18">
            <a:extLst>
              <a:ext uri="{FF2B5EF4-FFF2-40B4-BE49-F238E27FC236}">
                <a16:creationId xmlns:a16="http://schemas.microsoft.com/office/drawing/2014/main" id="{7AE4EB4E-2247-8A4A-B7A9-00D2F1AA37E6}"/>
              </a:ext>
            </a:extLst>
          </p:cNvPr>
          <p:cNvPicPr>
            <a:picLocks noChangeAspect="1"/>
          </p:cNvPicPr>
          <p:nvPr/>
        </p:nvPicPr>
        <p:blipFill>
          <a:blip r:embed="rId3"/>
          <a:stretch>
            <a:fillRect/>
          </a:stretch>
        </p:blipFill>
        <p:spPr>
          <a:xfrm>
            <a:off x="-681926" y="656091"/>
            <a:ext cx="1820727" cy="910364"/>
          </a:xfrm>
          <a:prstGeom prst="rect">
            <a:avLst/>
          </a:prstGeom>
        </p:spPr>
      </p:pic>
      <p:sp>
        <p:nvSpPr>
          <p:cNvPr id="25" name="TextBox 24">
            <a:extLst>
              <a:ext uri="{FF2B5EF4-FFF2-40B4-BE49-F238E27FC236}">
                <a16:creationId xmlns:a16="http://schemas.microsoft.com/office/drawing/2014/main" id="{EC458440-EBAC-1640-A74A-453069EF4FFC}"/>
              </a:ext>
            </a:extLst>
          </p:cNvPr>
          <p:cNvSpPr txBox="1"/>
          <p:nvPr/>
        </p:nvSpPr>
        <p:spPr>
          <a:xfrm>
            <a:off x="4315896" y="1901074"/>
            <a:ext cx="1514229" cy="738664"/>
          </a:xfrm>
          <a:prstGeom prst="rect">
            <a:avLst/>
          </a:prstGeom>
          <a:noFill/>
        </p:spPr>
        <p:txBody>
          <a:bodyPr wrap="square" lIns="0" tIns="0" rIns="0" bIns="0" rtlCol="0" anchor="b">
            <a:spAutoFit/>
          </a:bodyPr>
          <a:lstStyle/>
          <a:p>
            <a:pPr lvl="0">
              <a:defRPr/>
            </a:pPr>
            <a:r>
              <a:rPr lang="en-US" sz="1600" b="1">
                <a:solidFill>
                  <a:srgbClr val="0E0D3B"/>
                </a:solidFill>
                <a:latin typeface="Century Gothic" panose="020B0502020202020204" pitchFamily="34" charset="0"/>
                <a:cs typeface="Futura Medium" panose="020B0602020204020303" pitchFamily="34" charset="-79"/>
              </a:rPr>
              <a:t>Playing Nicely in the Brand House</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30" name="TextBox 29">
            <a:extLst>
              <a:ext uri="{FF2B5EF4-FFF2-40B4-BE49-F238E27FC236}">
                <a16:creationId xmlns:a16="http://schemas.microsoft.com/office/drawing/2014/main" id="{CCAAF0FF-1236-C347-BE03-7623E139B9F8}"/>
              </a:ext>
            </a:extLst>
          </p:cNvPr>
          <p:cNvSpPr txBox="1"/>
          <p:nvPr/>
        </p:nvSpPr>
        <p:spPr>
          <a:xfrm>
            <a:off x="6392991" y="3845717"/>
            <a:ext cx="1682765" cy="1978427"/>
          </a:xfrm>
          <a:prstGeom prst="rect">
            <a:avLst/>
          </a:prstGeom>
          <a:noFill/>
        </p:spPr>
        <p:txBody>
          <a:bodyPr wrap="square" lIns="0" tIns="0" rIns="9144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Technology and creativity must work together to harmoniously solve marketers’ problems today.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900" b="1">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Pairing human insights aimed at solving consumers’ pain points with technology can actually bring </a:t>
            </a:r>
            <a:r>
              <a:rPr kumimoji="0" lang="en-US" sz="9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humanisation</a:t>
            </a: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 to campaigns</a:t>
            </a:r>
            <a:r>
              <a:rPr lang="en-US" sz="900" b="1">
                <a:solidFill>
                  <a:srgbClr val="0E0D3B"/>
                </a:solidFill>
                <a:latin typeface="Century Gothic" panose="020B0502020202020204" pitchFamily="34" charset="0"/>
                <a:cs typeface="Futura Medium" panose="020B0602020204020303" pitchFamily="34" charset="-79"/>
              </a:rPr>
              <a:t> and</a:t>
            </a: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 deliver game-changing results.</a:t>
            </a:r>
            <a:endParaRPr lang="en-US" sz="900" b="1">
              <a:solidFill>
                <a:srgbClr val="0E0D3B"/>
              </a:solidFill>
              <a:latin typeface="Century Gothic" panose="020B0502020202020204" pitchFamily="34" charset="0"/>
              <a:cs typeface="Futura Medium" panose="020B0602020204020303" pitchFamily="34" charset="-79"/>
            </a:endParaRPr>
          </a:p>
        </p:txBody>
      </p:sp>
      <p:sp>
        <p:nvSpPr>
          <p:cNvPr id="31" name="TextBox 30">
            <a:extLst>
              <a:ext uri="{FF2B5EF4-FFF2-40B4-BE49-F238E27FC236}">
                <a16:creationId xmlns:a16="http://schemas.microsoft.com/office/drawing/2014/main" id="{E8E57D23-6D10-FC4B-94DE-9209923C4B10}"/>
              </a:ext>
            </a:extLst>
          </p:cNvPr>
          <p:cNvSpPr txBox="1"/>
          <p:nvPr/>
        </p:nvSpPr>
        <p:spPr>
          <a:xfrm>
            <a:off x="6392991" y="2552700"/>
            <a:ext cx="1579644" cy="123110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Collective </a:t>
            </a:r>
            <a:r>
              <a:rPr lang="en-US" sz="1600" b="1">
                <a:solidFill>
                  <a:srgbClr val="0E0D3B"/>
                </a:solidFill>
                <a:latin typeface="Century Gothic" panose="020B0502020202020204" pitchFamily="34" charset="0"/>
                <a:cs typeface="Futura Medium" panose="020B0602020204020303" pitchFamily="34" charset="-79"/>
              </a:rPr>
              <a:t>C</a:t>
            </a:r>
            <a:r>
              <a:rPr kumimoji="0" lang="en-US" sz="16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reativity</a:t>
            </a:r>
            <a:r>
              <a:rPr kumimoji="0" lang="en-US"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 Tech + Creativity Working </a:t>
            </a:r>
            <a:r>
              <a:rPr lang="en-US" sz="1600" b="1">
                <a:solidFill>
                  <a:srgbClr val="0E0D3B"/>
                </a:solidFill>
                <a:latin typeface="Century Gothic" panose="020B0502020202020204" pitchFamily="34" charset="0"/>
                <a:cs typeface="Futura Medium" panose="020B0602020204020303" pitchFamily="34" charset="-79"/>
              </a:rPr>
              <a:t>T</a:t>
            </a:r>
            <a:r>
              <a:rPr kumimoji="0" lang="en-US" sz="16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ogether</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36" name="TextBox 35">
            <a:extLst>
              <a:ext uri="{FF2B5EF4-FFF2-40B4-BE49-F238E27FC236}">
                <a16:creationId xmlns:a16="http://schemas.microsoft.com/office/drawing/2014/main" id="{95FB4822-FE5E-5C49-8182-8B404EF7612B}"/>
              </a:ext>
            </a:extLst>
          </p:cNvPr>
          <p:cNvSpPr txBox="1"/>
          <p:nvPr/>
        </p:nvSpPr>
        <p:spPr>
          <a:xfrm>
            <a:off x="2253224" y="3356881"/>
            <a:ext cx="1682765" cy="1978427"/>
          </a:xfrm>
          <a:prstGeom prst="rect">
            <a:avLst/>
          </a:prstGeom>
          <a:noFill/>
        </p:spPr>
        <p:txBody>
          <a:bodyPr wrap="square" lIns="0" tIns="0" rIns="9144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Investing in creativity works.  And now, thanks to Forrester, there’s proof </a:t>
            </a:r>
            <a:r>
              <a:rPr kumimoji="0" lang="en-US" sz="900" b="1" i="0" u="none" strike="noStrike" kern="1200" cap="none" spc="0" normalizeH="0" baseline="0" noProof="0" err="1">
                <a:ln>
                  <a:noFill/>
                </a:ln>
                <a:solidFill>
                  <a:srgbClr val="0E0D3B"/>
                </a:solidFill>
                <a:effectLst/>
                <a:uLnTx/>
                <a:uFillTx/>
                <a:latin typeface="Century Gothic" panose="020B0502020202020204" pitchFamily="34" charset="0"/>
                <a:ea typeface="+mn-ea"/>
                <a:cs typeface="Futura Medium" panose="020B0602020204020303" pitchFamily="34" charset="-79"/>
              </a:rPr>
              <a:t>tha</a:t>
            </a:r>
            <a:r>
              <a:rPr lang="en-US" sz="900" b="1">
                <a:solidFill>
                  <a:srgbClr val="0E0D3B"/>
                </a:solidFill>
                <a:latin typeface="Century Gothic" panose="020B0502020202020204" pitchFamily="34" charset="0"/>
                <a:cs typeface="Futura Medium" panose="020B0602020204020303" pitchFamily="34" charset="-79"/>
              </a:rPr>
              <a:t>t investing in creativity will result in higher ROI.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900" b="1">
                <a:solidFill>
                  <a:srgbClr val="0E0D3B"/>
                </a:solidFill>
                <a:latin typeface="Century Gothic" panose="020B0502020202020204" pitchFamily="34" charset="0"/>
                <a:cs typeface="Futura Medium" panose="020B0602020204020303" pitchFamily="34" charset="-79"/>
              </a:rPr>
              <a:t>U</a:t>
            </a: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rPr>
              <a:t>sing </a:t>
            </a:r>
            <a:r>
              <a:rPr lang="en-US" sz="900" b="1">
                <a:solidFill>
                  <a:srgbClr val="0E0D3B"/>
                </a:solidFill>
                <a:latin typeface="Century Gothic" panose="020B0502020202020204" pitchFamily="34" charset="0"/>
                <a:cs typeface="Futura Medium" panose="020B0602020204020303" pitchFamily="34" charset="-79"/>
              </a:rPr>
              <a:t>Forrester’s CX Index data, they have modeled a view that recommends a shift in spending towards creativity, with </a:t>
            </a:r>
            <a:r>
              <a:rPr kumimoji="0" lang="en-US" sz="900" b="1" i="0" u="none" strike="noStrike" kern="1200" cap="none" spc="0" normalizeH="0" baseline="0" noProof="0">
                <a:ln>
                  <a:noFill/>
                </a:ln>
                <a:solidFill>
                  <a:srgbClr val="0E0D3B"/>
                </a:solidFill>
                <a:effectLst/>
                <a:uLnTx/>
                <a:uFillTx/>
                <a:latin typeface="Century Gothic" panose="020B0502020202020204" pitchFamily="34" charset="0"/>
                <a:ea typeface="Helvetica Neue Fin" charset="0"/>
                <a:cs typeface="Futura Medium" panose="020B0602020204020303" pitchFamily="34" charset="-79"/>
              </a:rPr>
              <a:t>increased ROI for marketers.</a:t>
            </a:r>
          </a:p>
        </p:txBody>
      </p:sp>
      <p:sp>
        <p:nvSpPr>
          <p:cNvPr id="37" name="TextBox 36">
            <a:extLst>
              <a:ext uri="{FF2B5EF4-FFF2-40B4-BE49-F238E27FC236}">
                <a16:creationId xmlns:a16="http://schemas.microsoft.com/office/drawing/2014/main" id="{8CCF2116-E8BC-0242-A164-51BCE7169DCF}"/>
              </a:ext>
            </a:extLst>
          </p:cNvPr>
          <p:cNvSpPr txBox="1"/>
          <p:nvPr/>
        </p:nvSpPr>
        <p:spPr>
          <a:xfrm>
            <a:off x="2245106" y="2546781"/>
            <a:ext cx="1514229" cy="738664"/>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E0D3B"/>
                </a:solidFill>
                <a:latin typeface="Century Gothic" panose="020B0502020202020204" pitchFamily="34" charset="0"/>
                <a:cs typeface="Futura Medium" panose="020B0602020204020303" pitchFamily="34" charset="-79"/>
              </a:rPr>
              <a:t>Creative Experience Is the New CX </a:t>
            </a:r>
            <a:endParaRPr kumimoji="0" lang="fr-FR" sz="16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40" name="TextBox 39">
            <a:extLst>
              <a:ext uri="{FF2B5EF4-FFF2-40B4-BE49-F238E27FC236}">
                <a16:creationId xmlns:a16="http://schemas.microsoft.com/office/drawing/2014/main" id="{6CF6BC1D-0087-3741-9E7A-06D5A0D1114A}"/>
              </a:ext>
            </a:extLst>
          </p:cNvPr>
          <p:cNvSpPr txBox="1"/>
          <p:nvPr/>
        </p:nvSpPr>
        <p:spPr>
          <a:xfrm>
            <a:off x="8428505" y="1901074"/>
            <a:ext cx="1514229" cy="738664"/>
          </a:xfrm>
          <a:prstGeom prst="rect">
            <a:avLst/>
          </a:prstGeom>
          <a:noFill/>
        </p:spPr>
        <p:txBody>
          <a:bodyPr wrap="square" lIns="0" tIns="0" rIns="0" bIns="0" rtlCol="0" anchor="b">
            <a:spAutoFit/>
          </a:bodyPr>
          <a:lstStyle/>
          <a:p>
            <a:pPr lvl="0">
              <a:defRPr/>
            </a:pPr>
            <a:r>
              <a:rPr lang="en-US" sz="1600" b="1">
                <a:solidFill>
                  <a:srgbClr val="0E0D3B"/>
                </a:solidFill>
                <a:latin typeface="Century Gothic" panose="020B0502020202020204" pitchFamily="34" charset="0"/>
                <a:cs typeface="Futura" panose="020B0602020204020303" pitchFamily="34" charset="-79"/>
              </a:rPr>
              <a:t>Applying Madness to Methodology</a:t>
            </a:r>
            <a:endParaRPr lang="en-US" sz="1600" b="1">
              <a:solidFill>
                <a:srgbClr val="0E0D3B"/>
              </a:solidFill>
              <a:latin typeface="Century Gothic" panose="020B0502020202020204" pitchFamily="34" charset="0"/>
              <a:cs typeface="Futura Medium" panose="020B0602020204020303" pitchFamily="34" charset="-79"/>
            </a:endParaRPr>
          </a:p>
        </p:txBody>
      </p:sp>
      <p:pic>
        <p:nvPicPr>
          <p:cNvPr id="22" name="Graphic 21">
            <a:extLst>
              <a:ext uri="{FF2B5EF4-FFF2-40B4-BE49-F238E27FC236}">
                <a16:creationId xmlns:a16="http://schemas.microsoft.com/office/drawing/2014/main" id="{15C5CEF0-AF37-E146-925A-4CB065A5B71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21658" y="6470030"/>
            <a:ext cx="3854434" cy="181243"/>
          </a:xfrm>
          <a:prstGeom prst="rect">
            <a:avLst/>
          </a:prstGeom>
        </p:spPr>
      </p:pic>
      <p:sp>
        <p:nvSpPr>
          <p:cNvPr id="2" name="Slide Number Placeholder 1">
            <a:extLst>
              <a:ext uri="{FF2B5EF4-FFF2-40B4-BE49-F238E27FC236}">
                <a16:creationId xmlns:a16="http://schemas.microsoft.com/office/drawing/2014/main" id="{BAEA5F6C-6C08-FE4A-BBDB-28841E52751D}"/>
              </a:ext>
            </a:extLst>
          </p:cNvPr>
          <p:cNvSpPr>
            <a:spLocks noGrp="1"/>
          </p:cNvSpPr>
          <p:nvPr>
            <p:ph type="sldNum" sz="quarter" idx="12"/>
          </p:nvPr>
        </p:nvSpPr>
        <p:spPr/>
        <p:txBody>
          <a:bodyPr/>
          <a:lstStyle/>
          <a:p>
            <a:pPr algn="ctr"/>
            <a:fld id="{0C7B4787-4E7A-BF42-838C-32DA173181A9}" type="slidenum">
              <a:rPr lang="en-US" smtClean="0"/>
              <a:pPr algn="ctr"/>
              <a:t>6</a:t>
            </a:fld>
            <a:endParaRPr lang="en-US"/>
          </a:p>
        </p:txBody>
      </p:sp>
    </p:spTree>
    <p:extLst>
      <p:ext uri="{BB962C8B-B14F-4D97-AF65-F5344CB8AC3E}">
        <p14:creationId xmlns:p14="http://schemas.microsoft.com/office/powerpoint/2010/main" val="353907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B2174D-9EEF-B240-8F80-D950DB87DA37}"/>
              </a:ext>
            </a:extLst>
          </p:cNvPr>
          <p:cNvSpPr/>
          <p:nvPr/>
        </p:nvSpPr>
        <p:spPr>
          <a:xfrm>
            <a:off x="7598228" y="3666631"/>
            <a:ext cx="4593771" cy="3191369"/>
          </a:xfrm>
          <a:prstGeom prst="rect">
            <a:avLst/>
          </a:prstGeom>
          <a:solidFill>
            <a:srgbClr val="FF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81C2F89-6E56-5F42-A9BA-3AFAEF42DFDC}"/>
              </a:ext>
            </a:extLst>
          </p:cNvPr>
          <p:cNvSpPr/>
          <p:nvPr/>
        </p:nvSpPr>
        <p:spPr>
          <a:xfrm>
            <a:off x="8017559" y="4356734"/>
            <a:ext cx="1598602" cy="1598602"/>
          </a:xfrm>
          <a:prstGeom prst="ellipse">
            <a:avLst/>
          </a:prstGeom>
          <a:solidFill>
            <a:schemeClr val="bg1"/>
          </a:solidFill>
          <a:ln w="76200">
            <a:solidFill>
              <a:srgbClr val="FF84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869F141F-8103-7A47-8BEE-4B70ED6E7E20}"/>
              </a:ext>
            </a:extLst>
          </p:cNvPr>
          <p:cNvSpPr txBox="1"/>
          <p:nvPr/>
        </p:nvSpPr>
        <p:spPr>
          <a:xfrm>
            <a:off x="8121650" y="4539412"/>
            <a:ext cx="1483740" cy="965136"/>
          </a:xfrm>
          <a:prstGeom prst="rect">
            <a:avLst/>
          </a:prstGeom>
          <a:noFill/>
        </p:spPr>
        <p:txBody>
          <a:bodyPr wrap="none" lIns="0"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accent4"/>
                </a:solidFill>
                <a:effectLst/>
                <a:uLnTx/>
                <a:uFillTx/>
                <a:latin typeface="Century Gothic" panose="020F0302020204030204"/>
                <a:ea typeface="+mn-ea"/>
                <a:cs typeface="+mn-cs"/>
              </a:rPr>
              <a:t>$10B</a:t>
            </a:r>
          </a:p>
        </p:txBody>
      </p:sp>
      <p:sp>
        <p:nvSpPr>
          <p:cNvPr id="23" name="Arc 22">
            <a:extLst>
              <a:ext uri="{FF2B5EF4-FFF2-40B4-BE49-F238E27FC236}">
                <a16:creationId xmlns:a16="http://schemas.microsoft.com/office/drawing/2014/main" id="{CA63C1D4-285A-4541-A6D7-6B3DDDEDEA75}"/>
              </a:ext>
            </a:extLst>
          </p:cNvPr>
          <p:cNvSpPr/>
          <p:nvPr/>
        </p:nvSpPr>
        <p:spPr>
          <a:xfrm>
            <a:off x="8017559" y="4356734"/>
            <a:ext cx="1598602" cy="1598602"/>
          </a:xfrm>
          <a:prstGeom prst="arc">
            <a:avLst>
              <a:gd name="adj1" fmla="val 16200000"/>
              <a:gd name="adj2" fmla="val 881839"/>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CD0FF20D-EA19-3445-81B6-56CEA3C64DF5}"/>
              </a:ext>
            </a:extLst>
          </p:cNvPr>
          <p:cNvSpPr txBox="1"/>
          <p:nvPr/>
        </p:nvSpPr>
        <p:spPr>
          <a:xfrm>
            <a:off x="9943457" y="4709528"/>
            <a:ext cx="1991856" cy="830997"/>
          </a:xfrm>
          <a:prstGeom prst="rect">
            <a:avLst/>
          </a:prstGeom>
          <a:noFill/>
        </p:spPr>
        <p:txBody>
          <a:bodyPr wrap="square" lIns="0" t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F0302020204030204"/>
                <a:ea typeface="+mn-ea"/>
                <a:cs typeface="+mn-cs"/>
              </a:rPr>
              <a:t>The value of agency creative is $10 Billion</a:t>
            </a:r>
          </a:p>
        </p:txBody>
      </p:sp>
      <p:sp>
        <p:nvSpPr>
          <p:cNvPr id="25" name="TextBox 24">
            <a:extLst>
              <a:ext uri="{FF2B5EF4-FFF2-40B4-BE49-F238E27FC236}">
                <a16:creationId xmlns:a16="http://schemas.microsoft.com/office/drawing/2014/main" id="{09B50386-3B74-2F40-A2F7-9E24B97F20CB}"/>
              </a:ext>
            </a:extLst>
          </p:cNvPr>
          <p:cNvSpPr txBox="1"/>
          <p:nvPr/>
        </p:nvSpPr>
        <p:spPr>
          <a:xfrm>
            <a:off x="9943457" y="5630438"/>
            <a:ext cx="1726435" cy="184666"/>
          </a:xfrm>
          <a:prstGeom prst="rect">
            <a:avLst/>
          </a:prstGeom>
          <a:noFill/>
        </p:spPr>
        <p:txBody>
          <a:bodyPr wrap="none" lIns="0" tIns="0" rIns="0" bIns="0" rtlCol="0">
            <a:spAutoFit/>
          </a:bodyPr>
          <a:lstStyle/>
          <a:p>
            <a:pPr algn="r"/>
            <a:r>
              <a:rPr lang="en-US" sz="1200" dirty="0">
                <a:solidFill>
                  <a:schemeClr val="bg1"/>
                </a:solidFill>
              </a:rPr>
              <a:t>– Jay </a:t>
            </a:r>
            <a:r>
              <a:rPr lang="en-US" sz="1200" dirty="0" err="1">
                <a:solidFill>
                  <a:schemeClr val="bg1"/>
                </a:solidFill>
              </a:rPr>
              <a:t>Pattisall</a:t>
            </a:r>
            <a:r>
              <a:rPr lang="en-US" sz="1200" dirty="0">
                <a:solidFill>
                  <a:schemeClr val="bg1"/>
                </a:solidFill>
              </a:rPr>
              <a:t>, Forrester</a:t>
            </a:r>
          </a:p>
        </p:txBody>
      </p:sp>
      <p:pic>
        <p:nvPicPr>
          <p:cNvPr id="26" name="Picture 25" descr="A picture containing indoor, person&#10;&#10;Description automatically generated">
            <a:extLst>
              <a:ext uri="{FF2B5EF4-FFF2-40B4-BE49-F238E27FC236}">
                <a16:creationId xmlns:a16="http://schemas.microsoft.com/office/drawing/2014/main" id="{F2D1A19D-77C1-6641-9C7C-3AADB321A8C8}"/>
              </a:ext>
            </a:extLst>
          </p:cNvPr>
          <p:cNvPicPr>
            <a:picLocks noChangeAspect="1"/>
          </p:cNvPicPr>
          <p:nvPr/>
        </p:nvPicPr>
        <p:blipFill rotWithShape="1">
          <a:blip r:embed="rId2"/>
          <a:srcRect l="30459" t="4157" r="20847" b="14312"/>
          <a:stretch/>
        </p:blipFill>
        <p:spPr>
          <a:xfrm rot="5400000">
            <a:off x="8067242" y="-469013"/>
            <a:ext cx="3666631" cy="4604661"/>
          </a:xfrm>
          <a:prstGeom prst="rect">
            <a:avLst/>
          </a:prstGeom>
        </p:spPr>
      </p:pic>
      <p:sp>
        <p:nvSpPr>
          <p:cNvPr id="4" name="TextBox 3">
            <a:extLst>
              <a:ext uri="{FF2B5EF4-FFF2-40B4-BE49-F238E27FC236}">
                <a16:creationId xmlns:a16="http://schemas.microsoft.com/office/drawing/2014/main" id="{EF8A0F5C-5C6B-47C2-96B1-DCDB923954D3}"/>
              </a:ext>
            </a:extLst>
          </p:cNvPr>
          <p:cNvSpPr txBox="1"/>
          <p:nvPr/>
        </p:nvSpPr>
        <p:spPr>
          <a:xfrm>
            <a:off x="541358" y="852543"/>
            <a:ext cx="5258436" cy="1477328"/>
          </a:xfrm>
          <a:prstGeom prst="rect">
            <a:avLst/>
          </a:prstGeom>
          <a:noFill/>
        </p:spPr>
        <p:txBody>
          <a:bodyPr wrap="square" lIns="0" tIns="0" rIns="0" bIns="0" rtlCol="0" anchor="t">
            <a:spAutoFit/>
          </a:bodyPr>
          <a:lstStyle/>
          <a:p>
            <a:pPr>
              <a:lnSpc>
                <a:spcPct val="80000"/>
              </a:lnSpc>
              <a:defRPr/>
            </a:pP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Creative Experience 	</a:t>
            </a:r>
            <a:r>
              <a:rPr lang="en-US" sz="4000" b="1">
                <a:solidFill>
                  <a:schemeClr val="accent2"/>
                </a:solidFill>
                <a:latin typeface="Century Gothic" panose="020B0502020202020204" pitchFamily="34" charset="0"/>
                <a:cs typeface="Futura" panose="020B0602020204020303" pitchFamily="34" charset="-79"/>
              </a:rPr>
              <a:t>I</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rPr>
              <a:t>s </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cs typeface="Futura" panose="020B0602020204020303" pitchFamily="34" charset="-79"/>
              </a:rPr>
              <a:t>the New CX</a:t>
            </a:r>
            <a:endParaRPr lang="fr-FR" sz="4000" b="1">
              <a:solidFill>
                <a:schemeClr val="accent2"/>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fr-FR" sz="4000" b="1" i="0" u="none" strike="noStrike" kern="1200" cap="none" spc="0" normalizeH="0" baseline="0" noProof="0">
              <a:ln>
                <a:noFill/>
              </a:ln>
              <a:solidFill>
                <a:srgbClr val="00C8E5"/>
              </a:solidFill>
              <a:effectLst/>
              <a:uLnTx/>
              <a:uFillTx/>
              <a:latin typeface="Century Gothic" panose="020B0502020202020204" pitchFamily="34" charset="0"/>
              <a:ea typeface="+mn-ea"/>
              <a:cs typeface="Futura" panose="020B0602020204020303" pitchFamily="34" charset="-79"/>
            </a:endParaRPr>
          </a:p>
        </p:txBody>
      </p:sp>
      <p:sp>
        <p:nvSpPr>
          <p:cNvPr id="5" name="TextBox 4">
            <a:extLst>
              <a:ext uri="{FF2B5EF4-FFF2-40B4-BE49-F238E27FC236}">
                <a16:creationId xmlns:a16="http://schemas.microsoft.com/office/drawing/2014/main" id="{7E11740C-C5EC-4E44-B1CC-60FD90A4348A}"/>
              </a:ext>
            </a:extLst>
          </p:cNvPr>
          <p:cNvSpPr txBox="1"/>
          <p:nvPr/>
        </p:nvSpPr>
        <p:spPr>
          <a:xfrm>
            <a:off x="1343025" y="4732988"/>
            <a:ext cx="3068955" cy="5170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Capitalize on low hanging fruit </a:t>
            </a:r>
            <a:b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br>
            <a:r>
              <a:rPr kumimoji="0" lang="en-US" sz="1400" b="0" i="0" u="none" strike="noStrike" kern="1200" cap="none" spc="0" normalizeH="0" baseline="0" noProof="0">
                <a:ln>
                  <a:noFill/>
                </a:ln>
                <a:solidFill>
                  <a:srgbClr val="FFFFFF"/>
                </a:solidFill>
                <a:effectLst/>
                <a:uLnTx/>
                <a:uFillTx/>
                <a:latin typeface="Helvetica Neue Normal" charset="0"/>
                <a:ea typeface="+mn-ea"/>
                <a:cs typeface="Helvetica Neue Normal" charset="0"/>
              </a:rPr>
              <a:t>to identify a ballpark </a:t>
            </a:r>
            <a:endParaRPr kumimoji="0" lang="fr-FR" sz="1400" b="0" i="0" u="none" strike="noStrike" kern="1200" cap="none" spc="0" normalizeH="0" baseline="0" noProof="0">
              <a:ln>
                <a:noFill/>
              </a:ln>
              <a:solidFill>
                <a:srgbClr val="FFFFFF"/>
              </a:solidFill>
              <a:effectLst/>
              <a:uLnTx/>
              <a:uFillTx/>
              <a:latin typeface="Helvetica Neue Normal" charset="0"/>
              <a:ea typeface="+mn-ea"/>
              <a:cs typeface="Helvetica Neue Normal" charset="0"/>
            </a:endParaRPr>
          </a:p>
        </p:txBody>
      </p:sp>
      <p:sp>
        <p:nvSpPr>
          <p:cNvPr id="19" name="TextBox 18">
            <a:extLst>
              <a:ext uri="{FF2B5EF4-FFF2-40B4-BE49-F238E27FC236}">
                <a16:creationId xmlns:a16="http://schemas.microsoft.com/office/drawing/2014/main" id="{BE78FE77-AEFD-6248-B4C5-B58C15EA5C21}"/>
              </a:ext>
            </a:extLst>
          </p:cNvPr>
          <p:cNvSpPr txBox="1"/>
          <p:nvPr/>
        </p:nvSpPr>
        <p:spPr>
          <a:xfrm>
            <a:off x="541358" y="538153"/>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01</a:t>
            </a:r>
          </a:p>
        </p:txBody>
      </p:sp>
      <p:pic>
        <p:nvPicPr>
          <p:cNvPr id="16" name="Graphic 15">
            <a:extLst>
              <a:ext uri="{FF2B5EF4-FFF2-40B4-BE49-F238E27FC236}">
                <a16:creationId xmlns:a16="http://schemas.microsoft.com/office/drawing/2014/main" id="{B7E509D0-9228-244B-8A0B-D4D6EB076888}"/>
              </a:ext>
            </a:extLst>
          </p:cNvPr>
          <p:cNvPicPr>
            <a:picLocks noChangeAspect="1"/>
          </p:cNvPicPr>
          <p:nvPr/>
        </p:nvPicPr>
        <p:blipFill>
          <a:blip r:embed="rId3">
            <a:lum bright="100000"/>
            <a:extLst>
              <a:ext uri="{96DAC541-7B7A-43D3-8B79-37D633B846F1}">
                <asvg:svgBlip xmlns:asvg="http://schemas.microsoft.com/office/drawing/2016/SVG/main" r:embed="rId4"/>
              </a:ext>
            </a:extLst>
          </a:blip>
          <a:stretch>
            <a:fillRect/>
          </a:stretch>
        </p:blipFill>
        <p:spPr>
          <a:xfrm>
            <a:off x="8121650" y="6470030"/>
            <a:ext cx="3854450" cy="181243"/>
          </a:xfrm>
          <a:prstGeom prst="rect">
            <a:avLst/>
          </a:prstGeom>
        </p:spPr>
      </p:pic>
      <p:pic>
        <p:nvPicPr>
          <p:cNvPr id="20" name="Graphic 19">
            <a:extLst>
              <a:ext uri="{FF2B5EF4-FFF2-40B4-BE49-F238E27FC236}">
                <a16:creationId xmlns:a16="http://schemas.microsoft.com/office/drawing/2014/main" id="{D6A53E8F-0B94-3D4F-8992-61E4E785934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21658" y="6470030"/>
            <a:ext cx="3854434" cy="181243"/>
          </a:xfrm>
          <a:prstGeom prst="rect">
            <a:avLst/>
          </a:prstGeom>
        </p:spPr>
      </p:pic>
      <p:sp>
        <p:nvSpPr>
          <p:cNvPr id="3" name="Slide Number Placeholder 2">
            <a:extLst>
              <a:ext uri="{FF2B5EF4-FFF2-40B4-BE49-F238E27FC236}">
                <a16:creationId xmlns:a16="http://schemas.microsoft.com/office/drawing/2014/main" id="{9360BEFF-925A-7D4C-A875-84A0F23E1D54}"/>
              </a:ext>
            </a:extLst>
          </p:cNvPr>
          <p:cNvSpPr>
            <a:spLocks noGrp="1"/>
          </p:cNvSpPr>
          <p:nvPr>
            <p:ph type="sldNum" sz="quarter" idx="12"/>
          </p:nvPr>
        </p:nvSpPr>
        <p:spPr/>
        <p:txBody>
          <a:bodyPr/>
          <a:lstStyle/>
          <a:p>
            <a:pPr algn="ctr"/>
            <a:fld id="{0C7B4787-4E7A-BF42-838C-32DA173181A9}" type="slidenum">
              <a:rPr lang="en-US" smtClean="0"/>
              <a:pPr algn="ctr"/>
              <a:t>7</a:t>
            </a:fld>
            <a:endParaRPr lang="en-US"/>
          </a:p>
        </p:txBody>
      </p:sp>
      <p:sp>
        <p:nvSpPr>
          <p:cNvPr id="27" name="TextBox 26">
            <a:extLst>
              <a:ext uri="{FF2B5EF4-FFF2-40B4-BE49-F238E27FC236}">
                <a16:creationId xmlns:a16="http://schemas.microsoft.com/office/drawing/2014/main" id="{42A636FF-7821-A745-97B7-4611F225B702}"/>
              </a:ext>
            </a:extLst>
          </p:cNvPr>
          <p:cNvSpPr txBox="1"/>
          <p:nvPr/>
        </p:nvSpPr>
        <p:spPr>
          <a:xfrm>
            <a:off x="1480457" y="2145232"/>
            <a:ext cx="2612572" cy="3974614"/>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lvl="0">
              <a:defRPr/>
            </a:pPr>
            <a:r>
              <a:rPr lang="en-US" b="1" dirty="0"/>
              <a:t>One of the more riveting sessions this year was Forrester’s The Value of Agency Creativity.</a:t>
            </a:r>
          </a:p>
          <a:p>
            <a:pPr lvl="0">
              <a:defRPr/>
            </a:pPr>
            <a:endParaRPr lang="en-US" b="1" dirty="0"/>
          </a:p>
          <a:p>
            <a:pPr lvl="0">
              <a:defRPr/>
            </a:pPr>
            <a:r>
              <a:rPr lang="en-US" b="1" dirty="0"/>
              <a:t>Using Forrester’s US CX Index, an annual survey of over 100,000 customers and 300 brands, Jay Pattisall illustrated an unhealthy tension in delivering creative today. This is driven by insourcing, disproportionally high tech spending, and agency cost-cutting. </a:t>
            </a:r>
          </a:p>
          <a:p>
            <a:pPr lvl="0">
              <a:defRPr/>
            </a:pPr>
            <a:endParaRPr lang="en-US" b="1" dirty="0"/>
          </a:p>
          <a:p>
            <a:pPr>
              <a:defRPr/>
            </a:pPr>
            <a:r>
              <a:rPr lang="en-US" b="1" dirty="0"/>
              <a:t>Given the above, Forrester maintains customer experience is stagnating and brands are languishing. In the rush to spend more on tech, brands have under funded creativity and, in doing so, </a:t>
            </a:r>
            <a:r>
              <a:rPr lang="en-US" b="1" dirty="0" err="1"/>
              <a:t>homogenised</a:t>
            </a:r>
            <a:r>
              <a:rPr lang="en-US" b="1" dirty="0"/>
              <a:t> customer experiences.  Pattisall stated ‘Digital sameness is pervasive and therefore, what makes any brand different from another?’</a:t>
            </a:r>
          </a:p>
        </p:txBody>
      </p:sp>
      <p:sp>
        <p:nvSpPr>
          <p:cNvPr id="28" name="TextBox 27">
            <a:extLst>
              <a:ext uri="{FF2B5EF4-FFF2-40B4-BE49-F238E27FC236}">
                <a16:creationId xmlns:a16="http://schemas.microsoft.com/office/drawing/2014/main" id="{F87F024F-20B1-CD44-A0FD-98D1ADF0DADF}"/>
              </a:ext>
            </a:extLst>
          </p:cNvPr>
          <p:cNvSpPr txBox="1"/>
          <p:nvPr/>
        </p:nvSpPr>
        <p:spPr>
          <a:xfrm>
            <a:off x="4493512" y="2145233"/>
            <a:ext cx="2612572" cy="3897157"/>
          </a:xfrm>
          <a:prstGeom prst="rect">
            <a:avLst/>
          </a:prstGeom>
          <a:noFill/>
        </p:spPr>
        <p:txBody>
          <a:bodyPr wrap="square" lIns="0" tIns="0" rIns="91440" bIns="0" rtlCol="0">
            <a:sp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a:defRPr/>
            </a:pPr>
            <a:r>
              <a:rPr lang="en-US" b="1" dirty="0"/>
              <a:t>While brands will need to keep some investment in foundational technology like data, analytics, and marketing automation to service the overall </a:t>
            </a:r>
            <a:r>
              <a:rPr lang="en-US" b="1" dirty="0" err="1"/>
              <a:t>organisation</a:t>
            </a:r>
            <a:r>
              <a:rPr lang="en-US" b="1" dirty="0"/>
              <a:t>, this isn’t true for all technologies. </a:t>
            </a:r>
          </a:p>
          <a:p>
            <a:pPr>
              <a:defRPr/>
            </a:pPr>
            <a:endParaRPr lang="en-US" b="1" dirty="0"/>
          </a:p>
          <a:p>
            <a:pPr>
              <a:defRPr/>
            </a:pPr>
            <a:r>
              <a:rPr lang="en-US" b="1" dirty="0"/>
              <a:t>The answer: shift $19 billion from tech investment to agency creativity over the next six years, which will: </a:t>
            </a:r>
          </a:p>
          <a:p>
            <a:pPr marL="171450" indent="-171450">
              <a:buFont typeface="Arial" panose="020B0604020202020204" pitchFamily="34" charset="0"/>
              <a:buChar char="•"/>
              <a:defRPr/>
            </a:pPr>
            <a:r>
              <a:rPr lang="en-US" b="1" dirty="0"/>
              <a:t>Produce higher returns compared with current tech spending levels </a:t>
            </a:r>
          </a:p>
          <a:p>
            <a:pPr marL="171450" indent="-171450">
              <a:buFont typeface="Arial" panose="020B0604020202020204" pitchFamily="34" charset="0"/>
              <a:buChar char="•"/>
              <a:defRPr/>
            </a:pPr>
            <a:r>
              <a:rPr lang="en-US" b="1" dirty="0"/>
              <a:t>Adjust spending in declining tech categories </a:t>
            </a:r>
          </a:p>
          <a:p>
            <a:pPr marL="171450" indent="-171450">
              <a:buFont typeface="Arial" panose="020B0604020202020204" pitchFamily="34" charset="0"/>
              <a:buChar char="•"/>
              <a:defRPr/>
            </a:pPr>
            <a:r>
              <a:rPr lang="en-US" b="1" dirty="0"/>
              <a:t>Provide firms with a multiyear growth plan</a:t>
            </a:r>
          </a:p>
          <a:p>
            <a:pPr lvl="0">
              <a:defRPr/>
            </a:pPr>
            <a:endParaRPr lang="en-US" sz="200" b="1" dirty="0">
              <a:solidFill>
                <a:srgbClr val="0E0D3B"/>
              </a:solidFill>
            </a:endParaRPr>
          </a:p>
          <a:p>
            <a:pPr lvl="0">
              <a:defRPr/>
            </a:pPr>
            <a:r>
              <a:rPr lang="en-US" b="1" dirty="0">
                <a:solidFill>
                  <a:srgbClr val="0E0D3B"/>
                </a:solidFill>
              </a:rPr>
              <a:t>If brands make this shift, the net return will be an increase of $10 billion, an ROI increase of 20 percent more than if the shift wasn’t made.  </a:t>
            </a:r>
          </a:p>
          <a:p>
            <a:pPr>
              <a:defRPr/>
            </a:pPr>
            <a:endParaRPr lang="en-US" b="1" dirty="0">
              <a:solidFill>
                <a:srgbClr val="0E0D3B"/>
              </a:solidFill>
            </a:endParaRPr>
          </a:p>
        </p:txBody>
      </p:sp>
    </p:spTree>
    <p:extLst>
      <p:ext uri="{BB962C8B-B14F-4D97-AF65-F5344CB8AC3E}">
        <p14:creationId xmlns:p14="http://schemas.microsoft.com/office/powerpoint/2010/main" val="98648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945B5A-9A10-1F4D-B240-CBF63F477285}"/>
              </a:ext>
            </a:extLst>
          </p:cNvPr>
          <p:cNvSpPr/>
          <p:nvPr/>
        </p:nvSpPr>
        <p:spPr>
          <a:xfrm>
            <a:off x="6096000" y="1"/>
            <a:ext cx="6096000" cy="1977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BE3772CA-B8C3-3F46-B185-05F8710D1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5110" y="153022"/>
            <a:ext cx="536005" cy="564215"/>
          </a:xfrm>
          <a:prstGeom prst="rect">
            <a:avLst/>
          </a:prstGeom>
        </p:spPr>
      </p:pic>
      <p:sp>
        <p:nvSpPr>
          <p:cNvPr id="115" name="TextBox 114">
            <a:extLst>
              <a:ext uri="{FF2B5EF4-FFF2-40B4-BE49-F238E27FC236}">
                <a16:creationId xmlns:a16="http://schemas.microsoft.com/office/drawing/2014/main" id="{7A3C69DC-4A6A-459C-88B8-24B9BE8281CA}"/>
              </a:ext>
            </a:extLst>
          </p:cNvPr>
          <p:cNvSpPr txBox="1"/>
          <p:nvPr/>
        </p:nvSpPr>
        <p:spPr>
          <a:xfrm>
            <a:off x="541358" y="616531"/>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02</a:t>
            </a:r>
          </a:p>
        </p:txBody>
      </p:sp>
      <p:sp>
        <p:nvSpPr>
          <p:cNvPr id="21" name="TextBox 20">
            <a:extLst>
              <a:ext uri="{FF2B5EF4-FFF2-40B4-BE49-F238E27FC236}">
                <a16:creationId xmlns:a16="http://schemas.microsoft.com/office/drawing/2014/main" id="{1D80761E-5882-4C44-8426-FA92043D13EF}"/>
              </a:ext>
            </a:extLst>
          </p:cNvPr>
          <p:cNvSpPr txBox="1"/>
          <p:nvPr/>
        </p:nvSpPr>
        <p:spPr>
          <a:xfrm>
            <a:off x="541358" y="1049281"/>
            <a:ext cx="5132815" cy="1477328"/>
          </a:xfrm>
          <a:prstGeom prst="rect">
            <a:avLst/>
          </a:prstGeom>
          <a:noFill/>
        </p:spPr>
        <p:txBody>
          <a:bodyPr wrap="none" lIns="0" tIns="0" rIns="0" bIns="0"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Playing Nicely in </a:t>
            </a:r>
          </a:p>
          <a:p>
            <a:pPr marL="0" marR="0" lvl="0" indent="0" algn="l" defTabSz="914400" rtl="0" eaLnBrk="1" fontAlgn="auto" latinLnBrk="0" hangingPunct="1">
              <a:lnSpc>
                <a:spcPct val="80000"/>
              </a:lnSpc>
              <a:spcBef>
                <a:spcPts val="0"/>
              </a:spcBef>
              <a:spcAft>
                <a:spcPts val="0"/>
              </a:spcAft>
              <a:buClrTx/>
              <a:buSzTx/>
              <a:buFontTx/>
              <a:buNone/>
              <a:tabLst/>
              <a:defRPr/>
            </a:pPr>
            <a:r>
              <a:rPr lang="en-US" sz="4000" b="1">
                <a:solidFill>
                  <a:srgbClr val="0E0D3B"/>
                </a:solidFill>
                <a:latin typeface="Century Gothic" panose="020B0502020202020204" pitchFamily="34" charset="0"/>
                <a:cs typeface="Futura" panose="020B0602020204020303" pitchFamily="34" charset="-79"/>
              </a:rPr>
              <a:t>	t</a:t>
            </a:r>
            <a:r>
              <a:rPr kumimoji="0" lang="en-US" sz="4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panose="020B0602020204020303" pitchFamily="34" charset="-79"/>
              </a:rPr>
              <a:t>he </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rPr>
              <a:t>Brand House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00C8E5"/>
              </a:solidFill>
              <a:effectLst/>
              <a:uLnTx/>
              <a:uFillTx/>
              <a:latin typeface="Century Gothic" panose="020B0502020202020204" pitchFamily="34" charset="0"/>
              <a:ea typeface="+mn-ea"/>
              <a:cs typeface="Futura" panose="020B0602020204020303" pitchFamily="34" charset="-79"/>
            </a:endParaRPr>
          </a:p>
        </p:txBody>
      </p:sp>
      <p:pic>
        <p:nvPicPr>
          <p:cNvPr id="23" name="Graphic 22">
            <a:extLst>
              <a:ext uri="{FF2B5EF4-FFF2-40B4-BE49-F238E27FC236}">
                <a16:creationId xmlns:a16="http://schemas.microsoft.com/office/drawing/2014/main" id="{FB78B2E9-BDAA-CF44-9FC8-3780118440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21658" y="6470030"/>
            <a:ext cx="3854434" cy="181243"/>
          </a:xfrm>
          <a:prstGeom prst="rect">
            <a:avLst/>
          </a:prstGeom>
        </p:spPr>
      </p:pic>
      <p:sp>
        <p:nvSpPr>
          <p:cNvPr id="35" name="TextBox 34">
            <a:extLst>
              <a:ext uri="{FF2B5EF4-FFF2-40B4-BE49-F238E27FC236}">
                <a16:creationId xmlns:a16="http://schemas.microsoft.com/office/drawing/2014/main" id="{85C92651-3FF4-C94F-B081-604C339AE299}"/>
              </a:ext>
            </a:extLst>
          </p:cNvPr>
          <p:cNvSpPr txBox="1"/>
          <p:nvPr/>
        </p:nvSpPr>
        <p:spPr>
          <a:xfrm>
            <a:off x="7110074" y="419702"/>
            <a:ext cx="2882457" cy="98693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u="none" strike="noStrike" kern="1200" cap="none" spc="0" normalizeH="0" baseline="0" noProof="0">
                <a:ln>
                  <a:noFill/>
                </a:ln>
                <a:solidFill>
                  <a:schemeClr val="bg1"/>
                </a:solidFill>
                <a:effectLst/>
                <a:uLnTx/>
                <a:uFillTx/>
                <a:latin typeface="Century Gothic" panose="020B0502020202020204" pitchFamily="34" charset="0"/>
                <a:ea typeface="+mn-ea"/>
                <a:cs typeface="Futura Medium" panose="020B0602020204020303" pitchFamily="34" charset="-79"/>
              </a:rPr>
              <a:t>If agencies could </a:t>
            </a:r>
            <a:r>
              <a:rPr kumimoji="0" lang="en-US" sz="2000" b="1" u="none" strike="noStrike" kern="1200" cap="none" spc="0" normalizeH="0" baseline="0" noProof="0" err="1">
                <a:ln>
                  <a:noFill/>
                </a:ln>
                <a:solidFill>
                  <a:schemeClr val="bg1"/>
                </a:solidFill>
                <a:effectLst/>
                <a:uLnTx/>
                <a:uFillTx/>
                <a:latin typeface="Century Gothic" panose="020B0502020202020204" pitchFamily="34" charset="0"/>
                <a:ea typeface="+mn-ea"/>
                <a:cs typeface="Futura Medium" panose="020B0602020204020303" pitchFamily="34" charset="-79"/>
              </a:rPr>
              <a:t>ge</a:t>
            </a:r>
            <a:r>
              <a:rPr lang="en-US" sz="2000" b="1">
                <a:solidFill>
                  <a:schemeClr val="bg1"/>
                </a:solidFill>
                <a:latin typeface="Century Gothic" panose="020B0502020202020204" pitchFamily="34" charset="0"/>
                <a:cs typeface="Futura Medium" panose="020B0602020204020303" pitchFamily="34" charset="-79"/>
              </a:rPr>
              <a:t>t their shit together, then maybe OK.</a:t>
            </a:r>
            <a:endParaRPr kumimoji="0" lang="en-US" sz="2000" b="1" u="none" strike="noStrike" kern="1200" cap="none" spc="0" normalizeH="0" baseline="0" noProof="0">
              <a:ln>
                <a:noFill/>
              </a:ln>
              <a:solidFill>
                <a:schemeClr val="bg1"/>
              </a:solidFill>
              <a:effectLst/>
              <a:uLnTx/>
              <a:uFillTx/>
              <a:latin typeface="Century Gothic" panose="020B0502020202020204" pitchFamily="34" charset="0"/>
              <a:cs typeface="Futura Medium" panose="020B0602020204020303" pitchFamily="34" charset="-79"/>
            </a:endParaRPr>
          </a:p>
        </p:txBody>
      </p:sp>
      <p:grpSp>
        <p:nvGrpSpPr>
          <p:cNvPr id="3" name="Group 2">
            <a:extLst>
              <a:ext uri="{FF2B5EF4-FFF2-40B4-BE49-F238E27FC236}">
                <a16:creationId xmlns:a16="http://schemas.microsoft.com/office/drawing/2014/main" id="{581C3E0B-2D80-FF40-8DA0-8013214409F3}"/>
              </a:ext>
            </a:extLst>
          </p:cNvPr>
          <p:cNvGrpSpPr/>
          <p:nvPr/>
        </p:nvGrpSpPr>
        <p:grpSpPr>
          <a:xfrm>
            <a:off x="1195303" y="2230633"/>
            <a:ext cx="10455341" cy="4285532"/>
            <a:chOff x="1249953" y="2506215"/>
            <a:chExt cx="8444480" cy="4285532"/>
          </a:xfrm>
        </p:grpSpPr>
        <p:sp>
          <p:nvSpPr>
            <p:cNvPr id="116" name="TextBox 115">
              <a:extLst>
                <a:ext uri="{FF2B5EF4-FFF2-40B4-BE49-F238E27FC236}">
                  <a16:creationId xmlns:a16="http://schemas.microsoft.com/office/drawing/2014/main" id="{94A42AEC-E223-49BA-8C23-86633B99B12C}"/>
                </a:ext>
              </a:extLst>
            </p:cNvPr>
            <p:cNvSpPr txBox="1"/>
            <p:nvPr/>
          </p:nvSpPr>
          <p:spPr>
            <a:xfrm>
              <a:off x="1249953" y="2506215"/>
              <a:ext cx="2612564" cy="3875613"/>
            </a:xfrm>
            <a:prstGeom prst="rect">
              <a:avLst/>
            </a:prstGeom>
            <a:noFill/>
          </p:spPr>
          <p:txBody>
            <a:bodyPr wrap="square" lIns="0" tIns="0" rIns="91440" bIns="0" rtlCol="0">
              <a:spAutoFit/>
            </a:bodyPr>
            <a:lstStyle/>
            <a:p>
              <a:pPr marL="0" marR="0" lvl="0" indent="0" algn="l" defTabSz="914400" rtl="0" eaLnBrk="1" fontAlgn="auto" latinLnBrk="0" hangingPunct="1">
                <a:lnSpc>
                  <a:spcPts val="1640"/>
                </a:lnSpc>
                <a:spcBef>
                  <a:spcPts val="0"/>
                </a:spcBef>
                <a:spcAft>
                  <a:spcPts val="0"/>
                </a:spcAft>
                <a:buClrTx/>
                <a:buSzTx/>
                <a:buFontTx/>
                <a:buNone/>
                <a:tabLst/>
                <a:defRPr/>
              </a:pPr>
              <a:r>
                <a:rPr lang="en-US" sz="1000" b="1">
                  <a:solidFill>
                    <a:srgbClr val="0E0D3B"/>
                  </a:solidFill>
                  <a:latin typeface="Century Gothic" panose="020B0502020202020204" pitchFamily="34" charset="0"/>
                  <a:cs typeface="Futura Medium" panose="020B0602020204020303" pitchFamily="34" charset="-79"/>
                </a:rPr>
                <a:t>In-house agencies are not a new phenomenon. Remember Lintas? That agency was formed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in 1899 as Lever Brothers’ (now Unilever)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in-house agency. The agency went on to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be a global player.</a:t>
              </a:r>
            </a:p>
            <a:p>
              <a:pPr marL="0" marR="0" lvl="0" indent="0" algn="l" defTabSz="914400" rtl="0" eaLnBrk="1" fontAlgn="auto" latinLnBrk="0" hangingPunct="1">
                <a:lnSpc>
                  <a:spcPts val="1640"/>
                </a:lnSpc>
                <a:spcBef>
                  <a:spcPts val="0"/>
                </a:spcBef>
                <a:spcAft>
                  <a:spcPts val="0"/>
                </a:spcAft>
                <a:buClrTx/>
                <a:buSzTx/>
                <a:buFontTx/>
                <a:buNone/>
                <a:tabLst/>
                <a:defRPr/>
              </a:pPr>
              <a:endParaRPr lang="en-US" sz="1000" b="1">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a:solidFill>
                    <a:srgbClr val="0E0D3B"/>
                  </a:solidFill>
                  <a:latin typeface="Century Gothic" panose="020B0502020202020204" pitchFamily="34" charset="0"/>
                  <a:cs typeface="Futura Medium" panose="020B0602020204020303" pitchFamily="34" charset="-79"/>
                </a:rPr>
                <a:t>For the better part of this year, however, the debate over in-house agencies has continued at a fever pitch about the likelihood of in-housing’s ability to produce new, big brand ideas.</a:t>
              </a: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a:solidFill>
                    <a:srgbClr val="0E0D3B"/>
                  </a:solidFill>
                  <a:latin typeface="Century Gothic" panose="020B0502020202020204" pitchFamily="34" charset="0"/>
                  <a:cs typeface="Futura Medium" panose="020B0602020204020303" pitchFamily="34" charset="-79"/>
                </a:rPr>
                <a:t>Can they do it? Or will it fail? Should big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idea creation be left to agencies? Or are </a:t>
              </a:r>
              <a:br>
                <a:rPr lang="en-US" sz="1000" b="1">
                  <a:solidFill>
                    <a:srgbClr val="0E0D3B"/>
                  </a:solidFill>
                  <a:latin typeface="Century Gothic" panose="020B0502020202020204" pitchFamily="34" charset="0"/>
                  <a:cs typeface="Futura Medium" panose="020B0602020204020303" pitchFamily="34" charset="-79"/>
                </a:rPr>
              </a:br>
              <a:r>
                <a:rPr lang="en-US" sz="1000" b="1">
                  <a:solidFill>
                    <a:srgbClr val="0E0D3B"/>
                  </a:solidFill>
                  <a:latin typeface="Century Gothic" panose="020B0502020202020204" pitchFamily="34" charset="0"/>
                  <a:cs typeface="Futura Medium" panose="020B0602020204020303" pitchFamily="34" charset="-79"/>
                </a:rPr>
                <a:t>there other models?</a:t>
              </a:r>
            </a:p>
            <a:p>
              <a:pPr marL="0" marR="0" lvl="0" indent="0" algn="l" defTabSz="914400" rtl="0" eaLnBrk="1" fontAlgn="auto" latinLnBrk="0" hangingPunct="1">
                <a:lnSpc>
                  <a:spcPts val="1640"/>
                </a:lnSpc>
                <a:spcBef>
                  <a:spcPts val="0"/>
                </a:spcBef>
                <a:spcAft>
                  <a:spcPts val="0"/>
                </a:spcAft>
                <a:buClrTx/>
                <a:buSzTx/>
                <a:buFontTx/>
                <a:buNone/>
                <a:tabLst/>
                <a:defRPr/>
              </a:pPr>
              <a:endParaRPr lang="en-US" sz="1000" b="1">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a:solidFill>
                    <a:srgbClr val="0E0D3B"/>
                  </a:solidFill>
                  <a:latin typeface="Century Gothic" panose="020B0502020202020204" pitchFamily="34" charset="0"/>
                  <a:cs typeface="Futura Medium" panose="020B0602020204020303" pitchFamily="34" charset="-79"/>
                </a:rPr>
                <a:t>Well, if the news of Procter &amp; Gamble bringing Secret in-house as their brand team replaces </a:t>
              </a:r>
              <a:r>
                <a:rPr lang="en-US" sz="1000" b="1" err="1">
                  <a:solidFill>
                    <a:srgbClr val="0E0D3B"/>
                  </a:solidFill>
                  <a:latin typeface="Century Gothic" panose="020B0502020202020204" pitchFamily="34" charset="0"/>
                  <a:cs typeface="Futura Medium" panose="020B0602020204020303" pitchFamily="34" charset="-79"/>
                </a:rPr>
                <a:t>Wieden+Kennedy</a:t>
              </a:r>
              <a:r>
                <a:rPr lang="en-US" sz="1000" b="1">
                  <a:solidFill>
                    <a:srgbClr val="0E0D3B"/>
                  </a:solidFill>
                  <a:latin typeface="Century Gothic" panose="020B0502020202020204" pitchFamily="34" charset="0"/>
                  <a:cs typeface="Futura Medium" panose="020B0602020204020303" pitchFamily="34" charset="-79"/>
                </a:rPr>
                <a:t> is any indication, in-housing is on an uptick. But it depends on whom you ask.</a:t>
              </a:r>
            </a:p>
          </p:txBody>
        </p:sp>
        <p:sp>
          <p:nvSpPr>
            <p:cNvPr id="38" name="TextBox 37">
              <a:extLst>
                <a:ext uri="{FF2B5EF4-FFF2-40B4-BE49-F238E27FC236}">
                  <a16:creationId xmlns:a16="http://schemas.microsoft.com/office/drawing/2014/main" id="{2E4DF3C4-3C6B-8645-B7FC-1BF28DC6F6F6}"/>
                </a:ext>
              </a:extLst>
            </p:cNvPr>
            <p:cNvSpPr txBox="1"/>
            <p:nvPr/>
          </p:nvSpPr>
          <p:spPr>
            <a:xfrm>
              <a:off x="4196316" y="2506215"/>
              <a:ext cx="2612564" cy="4285532"/>
            </a:xfrm>
            <a:prstGeom prst="rect">
              <a:avLst/>
            </a:prstGeom>
            <a:noFill/>
          </p:spPr>
          <p:txBody>
            <a:bodyPr wrap="square" lIns="0" tIns="0" rIns="91440" bIns="0" rtlCol="0">
              <a:spAutoFit/>
            </a:bodyPr>
            <a:lstStyle/>
            <a:p>
              <a:pPr lvl="0">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Uber, Spotify, Apple, and Twitter are ardent supporters of in-house creativity. </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Buoyed by great in-house talent, </a:t>
              </a:r>
              <a:r>
                <a:rPr lang="en-US" sz="1000" b="1" dirty="0">
                  <a:solidFill>
                    <a:srgbClr val="0E0D3B"/>
                  </a:solidFill>
                  <a:latin typeface="Century Gothic" panose="020B0502020202020204" pitchFamily="34" charset="0"/>
                  <a:cs typeface="Futura Medium" panose="020B0602020204020303" pitchFamily="34" charset="-79"/>
                </a:rPr>
                <a:t>they believe (and have shown)   </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in-housing </a:t>
              </a:r>
              <a:r>
                <a:rPr lang="en-US" sz="1000" b="1" dirty="0">
                  <a:solidFill>
                    <a:srgbClr val="0E0D3B"/>
                  </a:solidFill>
                  <a:latin typeface="Century Gothic" panose="020B0502020202020204" pitchFamily="34" charset="0"/>
                  <a:cs typeface="Futura Medium" panose="020B0602020204020303" pitchFamily="34" charset="-79"/>
                </a:rPr>
                <a:t>is</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capable of award-winning </a:t>
              </a:r>
              <a:r>
                <a:rPr lang="en-US" sz="1000" b="1" dirty="0">
                  <a:solidFill>
                    <a:srgbClr val="0E0D3B"/>
                  </a:solidFill>
                  <a:latin typeface="Century Gothic" panose="020B0502020202020204" pitchFamily="34" charset="0"/>
                  <a:cs typeface="Futura Medium" panose="020B0602020204020303" pitchFamily="34" charset="-79"/>
                </a:rPr>
                <a:t>ideas</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They maintain that in-house creatives know the brand best and work in the same office as the CMO. </a:t>
              </a:r>
            </a:p>
            <a:p>
              <a:pPr lvl="0">
                <a:lnSpc>
                  <a:spcPts val="1640"/>
                </a:lnSpc>
                <a:defRPr/>
              </a:pPr>
              <a:endParaRPr lang="en-US" sz="1000" b="1" dirty="0">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Those on the agency side say not so fast. Justin Billingsley, CEO of Publicis Emil, points to three issues why in-housing </a:t>
              </a:r>
              <a:r>
                <a:rPr lang="en-US" sz="1000" b="1" dirty="0">
                  <a:solidFill>
                    <a:srgbClr val="0E0D3B"/>
                  </a:solidFill>
                  <a:latin typeface="Century Gothic" panose="020B0502020202020204" pitchFamily="34" charset="0"/>
                  <a:cs typeface="Futura Medium" panose="020B0602020204020303" pitchFamily="34" charset="-79"/>
                </a:rPr>
                <a:t>isn’t working</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1</a:t>
              </a:r>
              <a:r>
                <a:rPr lang="en-US" sz="1000" b="1" dirty="0">
                  <a:solidFill>
                    <a:srgbClr val="0E0D3B"/>
                  </a:solidFill>
                  <a:latin typeface="Century Gothic" panose="020B0502020202020204" pitchFamily="34" charset="0"/>
                  <a:cs typeface="Futura Medium" panose="020B0602020204020303" pitchFamily="34" charset="-79"/>
                </a:rPr>
                <a:t>)</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a:t>
              </a:r>
              <a:r>
                <a:rPr lang="en-US" sz="1000" b="1" dirty="0">
                  <a:solidFill>
                    <a:srgbClr val="0E0D3B"/>
                  </a:solidFill>
                  <a:latin typeface="Century Gothic" panose="020B0502020202020204" pitchFamily="34" charset="0"/>
                  <a:cs typeface="Futura Medium" panose="020B0602020204020303" pitchFamily="34" charset="-79"/>
                </a:rPr>
                <a:t>Limited</a:t>
              </a:r>
              <a:r>
                <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rPr>
                <a:t> talent, </a:t>
              </a:r>
              <a:r>
                <a:rPr lang="en-US" sz="1000" b="1" dirty="0">
                  <a:solidFill>
                    <a:srgbClr val="0E0D3B"/>
                  </a:solidFill>
                  <a:latin typeface="Century Gothic" panose="020B0502020202020204" pitchFamily="34" charset="0"/>
                  <a:cs typeface="Futura Medium" panose="020B0602020204020303" pitchFamily="34" charset="-79"/>
                </a:rPr>
                <a:t>2) Lack of diversity and exposure to proper stimulation, and 3) Lack of tension in the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creative process in-house. </a:t>
              </a:r>
            </a:p>
            <a:p>
              <a:pPr marL="0" marR="0" lvl="0" indent="0" algn="l" defTabSz="914400" rtl="0" eaLnBrk="1" fontAlgn="auto" latinLnBrk="0" hangingPunct="1">
                <a:lnSpc>
                  <a:spcPts val="164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a:p>
              <a:pPr lvl="0">
                <a:lnSpc>
                  <a:spcPts val="1640"/>
                </a:lnSpc>
                <a:defRPr/>
              </a:pPr>
              <a:r>
                <a:rPr lang="en-US" sz="1000" b="1" dirty="0">
                  <a:solidFill>
                    <a:srgbClr val="0E0D3B"/>
                  </a:solidFill>
                  <a:latin typeface="Century Gothic" panose="020B0502020202020204" pitchFamily="34" charset="0"/>
                  <a:cs typeface="Futura Medium" panose="020B0602020204020303" pitchFamily="34" charset="-79"/>
                </a:rPr>
                <a:t>The underlying reality is the industry has fundamentally changed, forcing brands to explore different models. And it may never go back to ‘normal.’ </a:t>
              </a:r>
              <a:r>
                <a:rPr lang="en-US" sz="1000" b="1" dirty="0" err="1">
                  <a:solidFill>
                    <a:srgbClr val="0E0D3B"/>
                  </a:solidFill>
                  <a:latin typeface="Century Gothic" panose="020B0502020202020204" pitchFamily="34" charset="0"/>
                  <a:cs typeface="Futura Medium" panose="020B0602020204020303" pitchFamily="34" charset="-79"/>
                </a:rPr>
                <a:t>Oatly</a:t>
              </a:r>
              <a:r>
                <a:rPr lang="en-US" sz="1000" b="1" dirty="0">
                  <a:solidFill>
                    <a:srgbClr val="0E0D3B"/>
                  </a:solidFill>
                  <a:latin typeface="Century Gothic" panose="020B0502020202020204" pitchFamily="34" charset="0"/>
                  <a:cs typeface="Futura Medium" panose="020B0602020204020303" pitchFamily="34" charset="-79"/>
                </a:rPr>
                <a:t>, a Swedish oat milk company, even created a whole new model.</a:t>
              </a:r>
            </a:p>
            <a:p>
              <a:pPr lvl="0">
                <a:lnSpc>
                  <a:spcPts val="1640"/>
                </a:lnSpc>
                <a:defRPr/>
              </a:pPr>
              <a:endParaRPr kumimoji="0" lang="en-US" sz="1000" b="1" i="0" u="none" strike="noStrike" kern="1200" cap="none" spc="0" normalizeH="0" baseline="0" noProof="0" dirty="0">
                <a:ln>
                  <a:noFill/>
                </a:ln>
                <a:solidFill>
                  <a:srgbClr val="0E0D3B"/>
                </a:solidFill>
                <a:effectLst/>
                <a:uLnTx/>
                <a:uFillTx/>
                <a:latin typeface="Century Gothic" panose="020B0502020202020204" pitchFamily="34" charset="0"/>
                <a:ea typeface="+mn-ea"/>
                <a:cs typeface="Futura Medium" panose="020B0602020204020303" pitchFamily="34" charset="-79"/>
              </a:endParaRPr>
            </a:p>
          </p:txBody>
        </p:sp>
        <p:sp>
          <p:nvSpPr>
            <p:cNvPr id="13" name="TextBox 12">
              <a:extLst>
                <a:ext uri="{FF2B5EF4-FFF2-40B4-BE49-F238E27FC236}">
                  <a16:creationId xmlns:a16="http://schemas.microsoft.com/office/drawing/2014/main" id="{643EB319-DA96-8648-9D38-02C9E7D74284}"/>
                </a:ext>
              </a:extLst>
            </p:cNvPr>
            <p:cNvSpPr txBox="1"/>
            <p:nvPr/>
          </p:nvSpPr>
          <p:spPr>
            <a:xfrm>
              <a:off x="7115176" y="2506215"/>
              <a:ext cx="2579257" cy="3875613"/>
            </a:xfrm>
            <a:prstGeom prst="rect">
              <a:avLst/>
            </a:prstGeom>
            <a:noFill/>
          </p:spPr>
          <p:txBody>
            <a:bodyPr wrap="square" lIns="0" tIns="0" rIns="91440" bIns="0" rtlCol="0">
              <a:spAutoFit/>
            </a:bodyPr>
            <a:lstStyle/>
            <a:p>
              <a:pPr>
                <a:lnSpc>
                  <a:spcPts val="1640"/>
                </a:lnSpc>
                <a:defRPr/>
              </a:pPr>
              <a:r>
                <a:rPr lang="en-US" sz="1000" b="1" dirty="0"/>
                <a:t>John Schoolcraft, </a:t>
              </a:r>
              <a:r>
                <a:rPr lang="en-US" sz="1000" b="1" dirty="0" err="1"/>
                <a:t>Oatly</a:t>
              </a:r>
              <a:r>
                <a:rPr lang="en-US" sz="1000" b="1" dirty="0"/>
                <a:t> Creative Director, says, ‘We have a creative department called the </a:t>
              </a:r>
              <a:r>
                <a:rPr lang="en-US" sz="1000" b="1" dirty="0" err="1"/>
                <a:t>Oatly</a:t>
              </a:r>
              <a:r>
                <a:rPr lang="en-US" sz="1000" b="1" dirty="0"/>
                <a:t> Department of Mind Control where we brief ourselves, do the work, and then approve our own work. This is completely the opposite of an in-house agency because an in-house agency has to listen to a marketing department, which in our opinion is the worst possible set-up of all.’</a:t>
              </a:r>
              <a:endParaRPr lang="en-US" sz="1000" b="1" dirty="0">
                <a:solidFill>
                  <a:srgbClr val="0E0D3B"/>
                </a:solidFill>
                <a:latin typeface="Century Gothic" panose="020B0502020202020204" pitchFamily="34" charset="0"/>
                <a:cs typeface="Futura Medium" panose="020B0602020204020303" pitchFamily="34" charset="-79"/>
              </a:endParaRPr>
            </a:p>
            <a:p>
              <a:pPr>
                <a:lnSpc>
                  <a:spcPts val="1640"/>
                </a:lnSpc>
                <a:defRPr/>
              </a:pPr>
              <a:endParaRPr lang="en-US" sz="1000" b="1" dirty="0">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dirty="0">
                  <a:solidFill>
                    <a:srgbClr val="0E0D3B"/>
                  </a:solidFill>
                  <a:latin typeface="Century Gothic" panose="020B0502020202020204" pitchFamily="34" charset="0"/>
                  <a:cs typeface="Futura Medium" panose="020B0602020204020303" pitchFamily="34" charset="-79"/>
                </a:rPr>
                <a:t>Despite strong beliefs, there is a silver lining.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‘It’s not an either-or. It’s how we work together,’ proclaimed </a:t>
              </a:r>
              <a:r>
                <a:rPr lang="en-US" sz="1000" b="1" dirty="0" err="1">
                  <a:solidFill>
                    <a:srgbClr val="0E0D3B"/>
                  </a:solidFill>
                  <a:latin typeface="Century Gothic" panose="020B0502020202020204" pitchFamily="34" charset="0"/>
                  <a:cs typeface="Futura Medium" panose="020B0602020204020303" pitchFamily="34" charset="-79"/>
                </a:rPr>
                <a:t>Paulie</a:t>
              </a:r>
              <a:r>
                <a:rPr lang="en-US" sz="1000" b="1" dirty="0">
                  <a:solidFill>
                    <a:srgbClr val="0E0D3B"/>
                  </a:solidFill>
                  <a:latin typeface="Century Gothic" panose="020B0502020202020204" pitchFamily="34" charset="0"/>
                  <a:cs typeface="Futura Medium" panose="020B0602020204020303" pitchFamily="34" charset="-79"/>
                </a:rPr>
                <a:t> </a:t>
              </a:r>
              <a:r>
                <a:rPr lang="en-US" sz="1000" b="1" dirty="0" err="1">
                  <a:solidFill>
                    <a:srgbClr val="0E0D3B"/>
                  </a:solidFill>
                  <a:latin typeface="Century Gothic" panose="020B0502020202020204" pitchFamily="34" charset="0"/>
                  <a:cs typeface="Futura Medium" panose="020B0602020204020303" pitchFamily="34" charset="-79"/>
                </a:rPr>
                <a:t>Dery</a:t>
              </a:r>
              <a:r>
                <a:rPr lang="en-US" sz="1000" b="1" dirty="0">
                  <a:solidFill>
                    <a:srgbClr val="0E0D3B"/>
                  </a:solidFill>
                  <a:latin typeface="Century Gothic" panose="020B0502020202020204" pitchFamily="34" charset="0"/>
                  <a:cs typeface="Futura Medium" panose="020B0602020204020303" pitchFamily="34" charset="-79"/>
                </a:rPr>
                <a:t>, ECD of Uber.</a:t>
              </a:r>
            </a:p>
            <a:p>
              <a:pPr marL="0" marR="0" lvl="0" indent="0" algn="l" defTabSz="914400" rtl="0" eaLnBrk="1" fontAlgn="auto" latinLnBrk="0" hangingPunct="1">
                <a:lnSpc>
                  <a:spcPts val="1640"/>
                </a:lnSpc>
                <a:spcBef>
                  <a:spcPts val="0"/>
                </a:spcBef>
                <a:spcAft>
                  <a:spcPts val="0"/>
                </a:spcAft>
                <a:buClrTx/>
                <a:buSzTx/>
                <a:buFontTx/>
                <a:buNone/>
                <a:tabLst/>
                <a:defRPr/>
              </a:pPr>
              <a:endParaRPr lang="en-US" sz="1000" b="1" dirty="0">
                <a:solidFill>
                  <a:srgbClr val="0E0D3B"/>
                </a:solidFill>
                <a:latin typeface="Century Gothic" panose="020B0502020202020204" pitchFamily="34" charset="0"/>
                <a:cs typeface="Futura Medium" panose="020B0602020204020303" pitchFamily="34" charset="-79"/>
              </a:endParaRPr>
            </a:p>
            <a:p>
              <a:pPr marL="0" marR="0" lvl="0" indent="0" algn="l" defTabSz="914400" rtl="0" eaLnBrk="1" fontAlgn="auto" latinLnBrk="0" hangingPunct="1">
                <a:lnSpc>
                  <a:spcPts val="1640"/>
                </a:lnSpc>
                <a:spcBef>
                  <a:spcPts val="0"/>
                </a:spcBef>
                <a:spcAft>
                  <a:spcPts val="0"/>
                </a:spcAft>
                <a:buClrTx/>
                <a:buSzTx/>
                <a:buFontTx/>
                <a:buNone/>
                <a:tabLst/>
                <a:defRPr/>
              </a:pPr>
              <a:r>
                <a:rPr lang="en-US" sz="1000" b="1" dirty="0">
                  <a:solidFill>
                    <a:srgbClr val="0E0D3B"/>
                  </a:solidFill>
                  <a:latin typeface="Century Gothic" panose="020B0502020202020204" pitchFamily="34" charset="0"/>
                  <a:cs typeface="Futura Medium" panose="020B0602020204020303" pitchFamily="34" charset="-79"/>
                </a:rPr>
                <a:t>Ultimately, brands will choose their model;             in-housing, a hybrid model, or outsourcing to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an agency. Whatever the case, they’ll all need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to play well in the sandbox for the common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good of the brand so long as the focus is </a:t>
              </a:r>
              <a:br>
                <a:rPr lang="en-US" sz="1000" b="1" dirty="0">
                  <a:solidFill>
                    <a:srgbClr val="0E0D3B"/>
                  </a:solidFill>
                  <a:latin typeface="Century Gothic" panose="020B0502020202020204" pitchFamily="34" charset="0"/>
                  <a:cs typeface="Futura Medium" panose="020B0602020204020303" pitchFamily="34" charset="-79"/>
                </a:rPr>
              </a:br>
              <a:r>
                <a:rPr lang="en-US" sz="1000" b="1" dirty="0">
                  <a:solidFill>
                    <a:srgbClr val="0E0D3B"/>
                  </a:solidFill>
                  <a:latin typeface="Century Gothic" panose="020B0502020202020204" pitchFamily="34" charset="0"/>
                  <a:cs typeface="Futura Medium" panose="020B0602020204020303" pitchFamily="34" charset="-79"/>
                </a:rPr>
                <a:t>on great creativity!</a:t>
              </a:r>
            </a:p>
          </p:txBody>
        </p:sp>
      </p:grpSp>
      <p:pic>
        <p:nvPicPr>
          <p:cNvPr id="5" name="Picture 4">
            <a:extLst>
              <a:ext uri="{FF2B5EF4-FFF2-40B4-BE49-F238E27FC236}">
                <a16:creationId xmlns:a16="http://schemas.microsoft.com/office/drawing/2014/main" id="{5BEDBCDB-869E-714B-B869-7D3B348B6819}"/>
              </a:ext>
            </a:extLst>
          </p:cNvPr>
          <p:cNvPicPr>
            <a:picLocks noChangeAspect="1"/>
          </p:cNvPicPr>
          <p:nvPr/>
        </p:nvPicPr>
        <p:blipFill rotWithShape="1">
          <a:blip r:embed="rId7"/>
          <a:srcRect l="6532" t="6532" r="6532" b="6532"/>
          <a:stretch/>
        </p:blipFill>
        <p:spPr>
          <a:xfrm>
            <a:off x="10581210" y="384966"/>
            <a:ext cx="1262337" cy="1262337"/>
          </a:xfrm>
          <a:prstGeom prst="ellipse">
            <a:avLst/>
          </a:prstGeom>
          <a:ln w="76200">
            <a:solidFill>
              <a:schemeClr val="accent2"/>
            </a:solidFill>
          </a:ln>
        </p:spPr>
      </p:pic>
      <p:sp>
        <p:nvSpPr>
          <p:cNvPr id="6" name="TextBox 5">
            <a:extLst>
              <a:ext uri="{FF2B5EF4-FFF2-40B4-BE49-F238E27FC236}">
                <a16:creationId xmlns:a16="http://schemas.microsoft.com/office/drawing/2014/main" id="{1695B392-9E96-9045-9253-256E75F2009C}"/>
              </a:ext>
            </a:extLst>
          </p:cNvPr>
          <p:cNvSpPr txBox="1"/>
          <p:nvPr/>
        </p:nvSpPr>
        <p:spPr>
          <a:xfrm>
            <a:off x="7948660" y="1431437"/>
            <a:ext cx="1949252" cy="184666"/>
          </a:xfrm>
          <a:prstGeom prst="rect">
            <a:avLst/>
          </a:prstGeom>
          <a:noFill/>
        </p:spPr>
        <p:txBody>
          <a:bodyPr wrap="none" lIns="0" tIns="0" rIns="0" bIns="0" rtlCol="0">
            <a:spAutoFit/>
          </a:bodyPr>
          <a:lstStyle/>
          <a:p>
            <a:pPr algn="r"/>
            <a:r>
              <a:rPr lang="en-US" sz="1200">
                <a:solidFill>
                  <a:schemeClr val="bg1"/>
                </a:solidFill>
              </a:rPr>
              <a:t>– </a:t>
            </a:r>
            <a:r>
              <a:rPr lang="en-US" sz="1200" err="1">
                <a:solidFill>
                  <a:schemeClr val="bg1"/>
                </a:solidFill>
              </a:rPr>
              <a:t>Paulie</a:t>
            </a:r>
            <a:r>
              <a:rPr lang="en-US" sz="1200">
                <a:solidFill>
                  <a:schemeClr val="bg1"/>
                </a:solidFill>
              </a:rPr>
              <a:t> </a:t>
            </a:r>
            <a:r>
              <a:rPr lang="en-US" sz="1200" err="1">
                <a:solidFill>
                  <a:schemeClr val="bg1"/>
                </a:solidFill>
              </a:rPr>
              <a:t>Dery</a:t>
            </a:r>
            <a:r>
              <a:rPr lang="en-US" sz="1200">
                <a:solidFill>
                  <a:schemeClr val="bg1"/>
                </a:solidFill>
              </a:rPr>
              <a:t>, ECD of Uber</a:t>
            </a:r>
          </a:p>
        </p:txBody>
      </p:sp>
      <p:sp>
        <p:nvSpPr>
          <p:cNvPr id="2" name="Slide Number Placeholder 1">
            <a:extLst>
              <a:ext uri="{FF2B5EF4-FFF2-40B4-BE49-F238E27FC236}">
                <a16:creationId xmlns:a16="http://schemas.microsoft.com/office/drawing/2014/main" id="{0D29AF15-A217-AB49-92B6-BB9B4F97E1F5}"/>
              </a:ext>
            </a:extLst>
          </p:cNvPr>
          <p:cNvSpPr>
            <a:spLocks noGrp="1"/>
          </p:cNvSpPr>
          <p:nvPr>
            <p:ph type="sldNum" sz="quarter" idx="12"/>
          </p:nvPr>
        </p:nvSpPr>
        <p:spPr/>
        <p:txBody>
          <a:bodyPr/>
          <a:lstStyle/>
          <a:p>
            <a:pPr algn="ctr"/>
            <a:fld id="{0C7B4787-4E7A-BF42-838C-32DA173181A9}" type="slidenum">
              <a:rPr lang="en-US" smtClean="0"/>
              <a:pPr algn="ctr"/>
              <a:t>8</a:t>
            </a:fld>
            <a:endParaRPr lang="en-US"/>
          </a:p>
        </p:txBody>
      </p:sp>
    </p:spTree>
    <p:extLst>
      <p:ext uri="{BB962C8B-B14F-4D97-AF65-F5344CB8AC3E}">
        <p14:creationId xmlns:p14="http://schemas.microsoft.com/office/powerpoint/2010/main" val="273738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A1352-3246-CC49-BFA0-2AA3719E0861}"/>
              </a:ext>
            </a:extLst>
          </p:cNvPr>
          <p:cNvPicPr>
            <a:picLocks noChangeAspect="1"/>
          </p:cNvPicPr>
          <p:nvPr/>
        </p:nvPicPr>
        <p:blipFill rotWithShape="1">
          <a:blip r:embed="rId3"/>
          <a:srcRect l="785" t="13751" r="1626" b="3743"/>
          <a:stretch/>
        </p:blipFill>
        <p:spPr>
          <a:xfrm>
            <a:off x="0" y="0"/>
            <a:ext cx="12192000" cy="6858000"/>
          </a:xfrm>
          <a:prstGeom prst="rect">
            <a:avLst/>
          </a:prstGeom>
        </p:spPr>
      </p:pic>
      <p:sp>
        <p:nvSpPr>
          <p:cNvPr id="4" name="TextBox 3">
            <a:extLst>
              <a:ext uri="{FF2B5EF4-FFF2-40B4-BE49-F238E27FC236}">
                <a16:creationId xmlns:a16="http://schemas.microsoft.com/office/drawing/2014/main" id="{EF8A0F5C-5C6B-47C2-96B1-DCDB923954D3}"/>
              </a:ext>
            </a:extLst>
          </p:cNvPr>
          <p:cNvSpPr txBox="1"/>
          <p:nvPr/>
        </p:nvSpPr>
        <p:spPr>
          <a:xfrm>
            <a:off x="533399" y="839213"/>
            <a:ext cx="8284030" cy="984885"/>
          </a:xfrm>
          <a:prstGeom prst="rect">
            <a:avLst/>
          </a:prstGeom>
          <a:noFill/>
        </p:spPr>
        <p:txBody>
          <a:bodyPr wrap="square" lIns="0" tIns="0" rIns="0" b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entury Gothic" panose="020B0502020202020204" pitchFamily="34" charset="0"/>
                <a:ea typeface="+mn-ea"/>
                <a:cs typeface="Futura" panose="020B0602020204020303" pitchFamily="34" charset="-79"/>
              </a:rPr>
              <a:t>Collective Creativity: </a:t>
            </a:r>
            <a:r>
              <a:rPr kumimoji="0" lang="en-US"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rPr>
              <a:t>Tech + 	Creativity Working Together</a:t>
            </a:r>
            <a:endParaRPr kumimoji="0" lang="fr-FR" sz="4000" b="1" i="0" u="none" strike="noStrike" kern="1200" cap="none" spc="0" normalizeH="0" baseline="0" noProof="0">
              <a:ln>
                <a:noFill/>
              </a:ln>
              <a:solidFill>
                <a:schemeClr val="accent2"/>
              </a:solidFill>
              <a:effectLst/>
              <a:uLnTx/>
              <a:uFillTx/>
              <a:latin typeface="Century Gothic" panose="020B0502020202020204" pitchFamily="34" charset="0"/>
              <a:ea typeface="+mn-ea"/>
              <a:cs typeface="Futura" panose="020B0602020204020303" pitchFamily="34" charset="-79"/>
            </a:endParaRPr>
          </a:p>
        </p:txBody>
      </p:sp>
      <p:sp>
        <p:nvSpPr>
          <p:cNvPr id="19" name="TextBox 18">
            <a:extLst>
              <a:ext uri="{FF2B5EF4-FFF2-40B4-BE49-F238E27FC236}">
                <a16:creationId xmlns:a16="http://schemas.microsoft.com/office/drawing/2014/main" id="{BE78FE77-AEFD-6248-B4C5-B58C15EA5C21}"/>
              </a:ext>
            </a:extLst>
          </p:cNvPr>
          <p:cNvSpPr txBox="1"/>
          <p:nvPr/>
        </p:nvSpPr>
        <p:spPr>
          <a:xfrm>
            <a:off x="533400" y="406463"/>
            <a:ext cx="1876274" cy="264688"/>
          </a:xfrm>
          <a:prstGeom prst="rect">
            <a:avLst/>
          </a:prstGeom>
          <a:noFill/>
        </p:spPr>
        <p:txBody>
          <a:bodyPr wrap="square" lIns="0" rtlCol="0" anchor="b">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3263"/>
                </a:solidFill>
                <a:effectLst/>
                <a:uLnTx/>
                <a:uFillTx/>
                <a:latin typeface="Century Gothic" panose="020B0502020202020204" pitchFamily="34" charset="0"/>
                <a:ea typeface="Helvetica Neue Normal" charset="0"/>
                <a:cs typeface="Futura Medium" panose="020B0602020204020303" pitchFamily="34" charset="-79"/>
              </a:rPr>
              <a:t>03</a:t>
            </a:r>
          </a:p>
        </p:txBody>
      </p:sp>
      <p:pic>
        <p:nvPicPr>
          <p:cNvPr id="17" name="Graphic 16">
            <a:extLst>
              <a:ext uri="{FF2B5EF4-FFF2-40B4-BE49-F238E27FC236}">
                <a16:creationId xmlns:a16="http://schemas.microsoft.com/office/drawing/2014/main" id="{CB0A1A72-2ACE-7248-B06A-84CDDCC8E2C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21658" y="6470030"/>
            <a:ext cx="3854434" cy="181243"/>
          </a:xfrm>
          <a:prstGeom prst="rect">
            <a:avLst/>
          </a:prstGeom>
        </p:spPr>
      </p:pic>
      <p:sp>
        <p:nvSpPr>
          <p:cNvPr id="3" name="Slide Number Placeholder 2">
            <a:extLst>
              <a:ext uri="{FF2B5EF4-FFF2-40B4-BE49-F238E27FC236}">
                <a16:creationId xmlns:a16="http://schemas.microsoft.com/office/drawing/2014/main" id="{FEB1EEA7-2A93-ED47-ACBD-7C8C7EE9719F}"/>
              </a:ext>
            </a:extLst>
          </p:cNvPr>
          <p:cNvSpPr>
            <a:spLocks noGrp="1"/>
          </p:cNvSpPr>
          <p:nvPr>
            <p:ph type="sldNum" sz="quarter" idx="12"/>
          </p:nvPr>
        </p:nvSpPr>
        <p:spPr/>
        <p:txBody>
          <a:bodyPr/>
          <a:lstStyle/>
          <a:p>
            <a:pPr algn="ctr"/>
            <a:fld id="{0C7B4787-4E7A-BF42-838C-32DA173181A9}" type="slidenum">
              <a:rPr lang="en-US" smtClean="0"/>
              <a:pPr algn="ctr"/>
              <a:t>9</a:t>
            </a:fld>
            <a:endParaRPr lang="en-US"/>
          </a:p>
        </p:txBody>
      </p:sp>
      <p:sp>
        <p:nvSpPr>
          <p:cNvPr id="13" name="Rectangle 12">
            <a:extLst>
              <a:ext uri="{FF2B5EF4-FFF2-40B4-BE49-F238E27FC236}">
                <a16:creationId xmlns:a16="http://schemas.microsoft.com/office/drawing/2014/main" id="{A953AB31-C0B5-B949-A838-24E8EF53A1E7}"/>
              </a:ext>
            </a:extLst>
          </p:cNvPr>
          <p:cNvSpPr/>
          <p:nvPr/>
        </p:nvSpPr>
        <p:spPr>
          <a:xfrm>
            <a:off x="-3" y="2038864"/>
            <a:ext cx="9230500" cy="422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nvGrpSpPr>
          <p:cNvPr id="14" name="Group 13">
            <a:extLst>
              <a:ext uri="{FF2B5EF4-FFF2-40B4-BE49-F238E27FC236}">
                <a16:creationId xmlns:a16="http://schemas.microsoft.com/office/drawing/2014/main" id="{51CAFA30-E33A-E045-8170-782F6510D3B3}"/>
              </a:ext>
            </a:extLst>
          </p:cNvPr>
          <p:cNvGrpSpPr/>
          <p:nvPr/>
        </p:nvGrpSpPr>
        <p:grpSpPr>
          <a:xfrm>
            <a:off x="-2" y="2314533"/>
            <a:ext cx="1247777" cy="581025"/>
            <a:chOff x="-2" y="2432050"/>
            <a:chExt cx="1255363" cy="581025"/>
          </a:xfrm>
        </p:grpSpPr>
        <p:sp>
          <p:nvSpPr>
            <p:cNvPr id="15" name="Rectangle 14">
              <a:extLst>
                <a:ext uri="{FF2B5EF4-FFF2-40B4-BE49-F238E27FC236}">
                  <a16:creationId xmlns:a16="http://schemas.microsoft.com/office/drawing/2014/main" id="{A0079DB4-1C3A-D649-B24B-7AB3A8B1B7B9}"/>
                </a:ext>
              </a:extLst>
            </p:cNvPr>
            <p:cNvSpPr/>
            <p:nvPr/>
          </p:nvSpPr>
          <p:spPr>
            <a:xfrm>
              <a:off x="-2" y="2667000"/>
              <a:ext cx="1255363"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CD87A4C7-D3A1-B24C-BD5C-24D443241A65}"/>
                </a:ext>
              </a:extLst>
            </p:cNvPr>
            <p:cNvSpPr/>
            <p:nvPr/>
          </p:nvSpPr>
          <p:spPr>
            <a:xfrm>
              <a:off x="-2" y="2432050"/>
              <a:ext cx="1255363"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A2F125E8-4871-444E-9402-D36375A5CBF4}"/>
                </a:ext>
              </a:extLst>
            </p:cNvPr>
            <p:cNvSpPr/>
            <p:nvPr/>
          </p:nvSpPr>
          <p:spPr>
            <a:xfrm>
              <a:off x="-2" y="2898775"/>
              <a:ext cx="1255363"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20" name="Group 19">
            <a:extLst>
              <a:ext uri="{FF2B5EF4-FFF2-40B4-BE49-F238E27FC236}">
                <a16:creationId xmlns:a16="http://schemas.microsoft.com/office/drawing/2014/main" id="{9A361894-6823-B44C-8F08-73C03C4F092B}"/>
              </a:ext>
            </a:extLst>
          </p:cNvPr>
          <p:cNvGrpSpPr/>
          <p:nvPr/>
        </p:nvGrpSpPr>
        <p:grpSpPr>
          <a:xfrm>
            <a:off x="1394260" y="2309897"/>
            <a:ext cx="7521140" cy="3309513"/>
            <a:chOff x="1457384" y="2154041"/>
            <a:chExt cx="6175288" cy="3309513"/>
          </a:xfrm>
        </p:grpSpPr>
        <p:sp>
          <p:nvSpPr>
            <p:cNvPr id="21" name="TextBox 20">
              <a:extLst>
                <a:ext uri="{FF2B5EF4-FFF2-40B4-BE49-F238E27FC236}">
                  <a16:creationId xmlns:a16="http://schemas.microsoft.com/office/drawing/2014/main" id="{45B064E1-08C2-7D4C-9417-5AB8446B55E6}"/>
                </a:ext>
              </a:extLst>
            </p:cNvPr>
            <p:cNvSpPr txBox="1"/>
            <p:nvPr/>
          </p:nvSpPr>
          <p:spPr>
            <a:xfrm>
              <a:off x="1457384" y="2155533"/>
              <a:ext cx="2992419" cy="3308021"/>
            </a:xfrm>
            <a:prstGeom prst="rect">
              <a:avLst/>
            </a:prstGeom>
            <a:noFill/>
          </p:spPr>
          <p:txBody>
            <a:bodyPr wrap="square" lIns="0" tIns="0" rIns="91440" bIns="0" rtlCol="0">
              <a:no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pPr lvl="0">
                <a:defRPr/>
              </a:pPr>
              <a:r>
                <a:rPr lang="en-US" b="1" dirty="0">
                  <a:solidFill>
                    <a:srgbClr val="0E0D3B"/>
                  </a:solidFill>
                </a:rPr>
                <a:t>So much has been made of whether technology, </a:t>
              </a:r>
              <a:br>
                <a:rPr lang="en-US" b="1" dirty="0">
                  <a:solidFill>
                    <a:srgbClr val="0E0D3B"/>
                  </a:solidFill>
                </a:rPr>
              </a:br>
              <a:r>
                <a:rPr lang="en-US" b="1" dirty="0">
                  <a:solidFill>
                    <a:srgbClr val="0E0D3B"/>
                  </a:solidFill>
                </a:rPr>
                <a:t>most notably artificial intelligence, is killing creativity </a:t>
              </a:r>
              <a:br>
                <a:rPr lang="en-US" b="1" dirty="0">
                  <a:solidFill>
                    <a:srgbClr val="0E0D3B"/>
                  </a:solidFill>
                </a:rPr>
              </a:br>
              <a:r>
                <a:rPr lang="en-US" b="1" dirty="0">
                  <a:solidFill>
                    <a:srgbClr val="0E0D3B"/>
                  </a:solidFill>
                </a:rPr>
                <a:t>or eliminating industry jobs.  The truth is technology </a:t>
              </a:r>
              <a:br>
                <a:rPr lang="en-US" b="1" dirty="0">
                  <a:solidFill>
                    <a:srgbClr val="0E0D3B"/>
                  </a:solidFill>
                </a:rPr>
              </a:br>
              <a:r>
                <a:rPr lang="en-US" b="1" dirty="0">
                  <a:solidFill>
                    <a:srgbClr val="0E0D3B"/>
                  </a:solidFill>
                </a:rPr>
                <a:t>and creativity must coexist now more than ever.</a:t>
              </a:r>
            </a:p>
            <a:p>
              <a:pPr lvl="0">
                <a:defRPr/>
              </a:pPr>
              <a:endParaRPr lang="en-US" b="1" dirty="0">
                <a:solidFill>
                  <a:srgbClr val="0E0D3B"/>
                </a:solidFill>
              </a:endParaRPr>
            </a:p>
            <a:p>
              <a:r>
                <a:rPr lang="en-US" b="1" dirty="0">
                  <a:solidFill>
                    <a:srgbClr val="0E0D3B"/>
                  </a:solidFill>
                </a:rPr>
                <a:t>Across many sessions, panelists supported the notion </a:t>
              </a:r>
              <a:br>
                <a:rPr lang="en-US" b="1" dirty="0">
                  <a:solidFill>
                    <a:srgbClr val="0E0D3B"/>
                  </a:solidFill>
                </a:rPr>
              </a:br>
              <a:r>
                <a:rPr lang="en-US" b="1" dirty="0">
                  <a:solidFill>
                    <a:srgbClr val="0E0D3B"/>
                  </a:solidFill>
                </a:rPr>
                <a:t>that technology is critical to future success.  That’s why there’s been investment. As Forrester points out, t</a:t>
              </a:r>
              <a:r>
                <a:rPr lang="en-US" b="1" dirty="0"/>
                <a:t>he </a:t>
              </a:r>
              <a:br>
                <a:rPr lang="en-US" b="1" dirty="0"/>
              </a:br>
              <a:r>
                <a:rPr lang="en-US" b="1" dirty="0"/>
                <a:t>CMO now has the fastest-growing tech spend in the </a:t>
              </a:r>
              <a:br>
                <a:rPr lang="en-US" b="1" dirty="0"/>
              </a:br>
              <a:r>
                <a:rPr lang="en-US" b="1" dirty="0"/>
                <a:t>C-Suite, projected to grow between 9 percent and 11 percent from 2017 to 2022.</a:t>
              </a:r>
            </a:p>
            <a:p>
              <a:endParaRPr lang="en-US" b="1" dirty="0">
                <a:solidFill>
                  <a:srgbClr val="0E0D3B"/>
                </a:solidFill>
              </a:endParaRPr>
            </a:p>
            <a:p>
              <a:r>
                <a:rPr lang="en-US" b="1" dirty="0">
                  <a:solidFill>
                    <a:srgbClr val="0E0D3B"/>
                  </a:solidFill>
                </a:rPr>
                <a:t>However, all this investment w</a:t>
              </a:r>
              <a:r>
                <a:rPr lang="en-US" b="1" dirty="0"/>
                <a:t>ill in no way overtake the fundamental human attributes of curiosity, imagination, and invention. Applying insightful creativity in an analog, meditative space </a:t>
              </a:r>
              <a:r>
                <a:rPr lang="en-US" b="1" dirty="0">
                  <a:solidFill>
                    <a:srgbClr val="0E0D3B"/>
                  </a:solidFill>
                </a:rPr>
                <a:t>and coupling that with technology</a:t>
              </a:r>
              <a:r>
                <a:rPr lang="en-US" b="1" dirty="0"/>
                <a:t> is where the magic happens. Burger King’s Global Head of Brand Management, Marcelo </a:t>
              </a:r>
              <a:r>
                <a:rPr lang="en-US" b="1" dirty="0" err="1"/>
                <a:t>Pascoa</a:t>
              </a:r>
              <a:r>
                <a:rPr lang="en-US" b="1" dirty="0"/>
                <a:t>, noted, ‘Artificial intelligence is not a substitute for a great creative idea coming from a real person.’</a:t>
              </a:r>
            </a:p>
          </p:txBody>
        </p:sp>
        <p:sp>
          <p:nvSpPr>
            <p:cNvPr id="22" name="TextBox 21">
              <a:extLst>
                <a:ext uri="{FF2B5EF4-FFF2-40B4-BE49-F238E27FC236}">
                  <a16:creationId xmlns:a16="http://schemas.microsoft.com/office/drawing/2014/main" id="{DE143554-559B-FB44-B790-25E8FCF8DFC2}"/>
                </a:ext>
              </a:extLst>
            </p:cNvPr>
            <p:cNvSpPr txBox="1"/>
            <p:nvPr/>
          </p:nvSpPr>
          <p:spPr>
            <a:xfrm>
              <a:off x="4640253" y="2154041"/>
              <a:ext cx="2992419" cy="2975623"/>
            </a:xfrm>
            <a:prstGeom prst="rect">
              <a:avLst/>
            </a:prstGeom>
            <a:noFill/>
          </p:spPr>
          <p:txBody>
            <a:bodyPr wrap="square" lIns="0" tIns="0" rIns="0" bIns="0" rtlCol="0">
              <a:noAutofit/>
            </a:bodyPr>
            <a:lstStyle>
              <a:defPPr>
                <a:defRPr lang="fr-FR"/>
              </a:defPPr>
              <a:lvl1pPr lvl="0">
                <a:lnSpc>
                  <a:spcPct val="120000"/>
                </a:lnSpc>
                <a:defRPr sz="1000">
                  <a:solidFill>
                    <a:schemeClr val="tx2"/>
                  </a:solidFill>
                  <a:latin typeface="Century Gothic" panose="020B0502020202020204" pitchFamily="34" charset="0"/>
                  <a:cs typeface="Futura Medium" panose="020B0602020204020303" pitchFamily="34" charset="-79"/>
                </a:defRPr>
              </a:lvl1pPr>
            </a:lstStyle>
            <a:p>
              <a:r>
                <a:rPr lang="en-US" b="1" dirty="0"/>
                <a:t>But hold on, Marcelo, Lexus might beg to differ. Lexus </a:t>
              </a:r>
              <a:br>
                <a:rPr lang="en-US" b="1" dirty="0"/>
              </a:br>
              <a:r>
                <a:rPr lang="en-US" b="1" dirty="0"/>
                <a:t>and their agency, </a:t>
              </a:r>
              <a:r>
                <a:rPr lang="en-US" b="1" dirty="0" err="1"/>
                <a:t>The&amp;Partnership</a:t>
              </a:r>
              <a:r>
                <a:rPr lang="en-US" b="1" dirty="0"/>
                <a:t>, created the first ad written by artificial intelligence, which was engineered by </a:t>
              </a:r>
              <a:r>
                <a:rPr lang="en-US" b="1" dirty="0" err="1"/>
                <a:t>analysing</a:t>
              </a:r>
              <a:r>
                <a:rPr lang="en-US" b="1" dirty="0"/>
                <a:t> 15 years of Cannes-Lion-winning car ads.  See the ad for yourself at: </a:t>
              </a:r>
              <a:r>
                <a:rPr lang="en-US" b="1" dirty="0">
                  <a:hlinkClick r:id="rId6"/>
                </a:rPr>
                <a:t>https://youtu.be/a2_smFoqQUg</a:t>
              </a:r>
              <a:r>
                <a:rPr lang="en-US" b="1" dirty="0"/>
                <a:t> and you can decide.</a:t>
              </a:r>
            </a:p>
            <a:p>
              <a:endParaRPr lang="en-US" b="1" dirty="0">
                <a:solidFill>
                  <a:srgbClr val="0E0D3B"/>
                </a:solidFill>
              </a:endParaRPr>
            </a:p>
            <a:p>
              <a:r>
                <a:rPr lang="en-US" b="1" dirty="0">
                  <a:solidFill>
                    <a:srgbClr val="0E0D3B"/>
                  </a:solidFill>
                </a:rPr>
                <a:t>Meanwhile, David </a:t>
              </a:r>
              <a:r>
                <a:rPr lang="en-US" b="1" dirty="0" err="1">
                  <a:solidFill>
                    <a:srgbClr val="0E0D3B"/>
                  </a:solidFill>
                </a:rPr>
                <a:t>Droga</a:t>
              </a:r>
              <a:r>
                <a:rPr lang="en-US" b="1" dirty="0">
                  <a:solidFill>
                    <a:srgbClr val="0E0D3B"/>
                  </a:solidFill>
                </a:rPr>
                <a:t>, who appeared with Accenture Interactive’s CEO, Brian Whipple, claimed that the  marriage of Droga5 and Accenture Interactive is ‘a way to save creativity. I have </a:t>
              </a:r>
              <a:r>
                <a:rPr lang="en-US" b="1" dirty="0"/>
                <a:t>clients coming in asking for more. They’re building a business, not just an ad.’ Whipple continued by saying, ‘We need technology and creativity to reinvent experiences.’</a:t>
              </a:r>
            </a:p>
            <a:p>
              <a:endParaRPr lang="en-US" b="1" dirty="0"/>
            </a:p>
            <a:p>
              <a:r>
                <a:rPr lang="en-US" b="1" dirty="0"/>
                <a:t>Whatever the future holds, Burger King’s </a:t>
              </a:r>
              <a:r>
                <a:rPr lang="en-US" b="1" dirty="0" err="1"/>
                <a:t>Pascoa</a:t>
              </a:r>
              <a:r>
                <a:rPr lang="en-US" b="1" dirty="0"/>
                <a:t> wants you to remember, ‘Technology is not the enemy. </a:t>
              </a:r>
              <a:br>
                <a:rPr lang="en-US" b="1" dirty="0"/>
              </a:br>
              <a:r>
                <a:rPr lang="en-US" b="1" dirty="0"/>
                <a:t>Tech is what makes the impossible possible. And if you embrace it, you’re in a much better position to survive the apocalypse.’</a:t>
              </a:r>
            </a:p>
            <a:p>
              <a:endParaRPr lang="en-US" b="1" dirty="0"/>
            </a:p>
          </p:txBody>
        </p:sp>
      </p:grpSp>
    </p:spTree>
    <p:extLst>
      <p:ext uri="{BB962C8B-B14F-4D97-AF65-F5344CB8AC3E}">
        <p14:creationId xmlns:p14="http://schemas.microsoft.com/office/powerpoint/2010/main" val="2104380023"/>
      </p:ext>
    </p:extLst>
  </p:cSld>
  <p:clrMapOvr>
    <a:masterClrMapping/>
  </p:clrMapOvr>
</p:sld>
</file>

<file path=ppt/theme/theme1.xml><?xml version="1.0" encoding="utf-8"?>
<a:theme xmlns:a="http://schemas.openxmlformats.org/drawingml/2006/main" name="Digital Doggy Bag Master">
  <a:themeElements>
    <a:clrScheme name="CannesToGoTemplate">
      <a:dk1>
        <a:srgbClr val="1D1D1D"/>
      </a:dk1>
      <a:lt1>
        <a:srgbClr val="FFFFFF"/>
      </a:lt1>
      <a:dk2>
        <a:srgbClr val="0E0D3B"/>
      </a:dk2>
      <a:lt2>
        <a:srgbClr val="F8F8F8"/>
      </a:lt2>
      <a:accent1>
        <a:srgbClr val="090971"/>
      </a:accent1>
      <a:accent2>
        <a:srgbClr val="00C8E5"/>
      </a:accent2>
      <a:accent3>
        <a:srgbClr val="F8D615"/>
      </a:accent3>
      <a:accent4>
        <a:srgbClr val="FF3263"/>
      </a:accent4>
      <a:accent5>
        <a:srgbClr val="F68E7B"/>
      </a:accent5>
      <a:accent6>
        <a:srgbClr val="917CE5"/>
      </a:accent6>
      <a:hlink>
        <a:srgbClr val="00C8E5"/>
      </a:hlink>
      <a:folHlink>
        <a:srgbClr val="027B8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2BB4953D9CDA4F97780D8A168E5A4E" ma:contentTypeVersion="9" ma:contentTypeDescription="Create a new document." ma:contentTypeScope="" ma:versionID="c06970ac7a3e4a62b36efdebd8e1cc02">
  <xsd:schema xmlns:xsd="http://www.w3.org/2001/XMLSchema" xmlns:xs="http://www.w3.org/2001/XMLSchema" xmlns:p="http://schemas.microsoft.com/office/2006/metadata/properties" xmlns:ns2="83865164-9222-4e4b-99fd-482f3c4f47cf" xmlns:ns3="d4e8039f-2d8f-496e-b703-1288a1dffb48" targetNamespace="http://schemas.microsoft.com/office/2006/metadata/properties" ma:root="true" ma:fieldsID="22b7ff76e9b4bea620be7e49c8f44370" ns2:_="" ns3:_="">
    <xsd:import namespace="83865164-9222-4e4b-99fd-482f3c4f47cf"/>
    <xsd:import namespace="d4e8039f-2d8f-496e-b703-1288a1dffb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65164-9222-4e4b-99fd-482f3c4f4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e8039f-2d8f-496e-b703-1288a1dffb4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9837E0-979C-4FDD-8A11-4C1140B3A737}">
  <ds:schemaRefs>
    <ds:schemaRef ds:uri="http://schemas.microsoft.com/sharepoint/v3/contenttype/forms"/>
  </ds:schemaRefs>
</ds:datastoreItem>
</file>

<file path=customXml/itemProps2.xml><?xml version="1.0" encoding="utf-8"?>
<ds:datastoreItem xmlns:ds="http://schemas.openxmlformats.org/officeDocument/2006/customXml" ds:itemID="{D81C190A-DCE1-4797-9900-586ECF9AD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65164-9222-4e4b-99fd-482f3c4f47cf"/>
    <ds:schemaRef ds:uri="d4e8039f-2d8f-496e-b703-1288a1dffb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AEACF1-CBE9-43F5-AF90-A98DDF79130D}">
  <ds:schemaRefs>
    <ds:schemaRef ds:uri="83865164-9222-4e4b-99fd-482f3c4f47cf"/>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4e8039f-2d8f-496e-b703-1288a1dffb4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54</TotalTime>
  <Words>2109</Words>
  <Application>Microsoft Office PowerPoint</Application>
  <PresentationFormat>Widescreen</PresentationFormat>
  <Paragraphs>244</Paragraphs>
  <Slides>14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Century Gothic</vt:lpstr>
      <vt:lpstr>Futura</vt:lpstr>
      <vt:lpstr>Futura Medium</vt:lpstr>
      <vt:lpstr>Helvetica Neue Fin</vt:lpstr>
      <vt:lpstr>Helvetica Neue Normal</vt:lpstr>
      <vt:lpstr>Segoe UI</vt:lpstr>
      <vt:lpstr>Wingdings</vt:lpstr>
      <vt:lpstr>Digital Doggy Bag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Hopkins, Brett</dc:creator>
  <cp:lastModifiedBy>Annie Smith</cp:lastModifiedBy>
  <cp:revision>14</cp:revision>
  <cp:lastPrinted>2019-06-22T10:05:17Z</cp:lastPrinted>
  <dcterms:created xsi:type="dcterms:W3CDTF">2019-06-13T17:05:50Z</dcterms:created>
  <dcterms:modified xsi:type="dcterms:W3CDTF">2019-06-25T12:09:51Z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0x010100A62BB4953D9CDA4F97780D8A168E5A4E</vt:lpwstr>
  </property>
</Properties>
</file>