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541" r:id="rId5"/>
    <p:sldId id="526" r:id="rId6"/>
    <p:sldId id="527" r:id="rId7"/>
    <p:sldId id="528" r:id="rId8"/>
    <p:sldId id="529" r:id="rId9"/>
    <p:sldId id="530" r:id="rId10"/>
    <p:sldId id="531" r:id="rId11"/>
    <p:sldId id="532" r:id="rId12"/>
    <p:sldId id="533" r:id="rId13"/>
    <p:sldId id="534" r:id="rId14"/>
    <p:sldId id="540" r:id="rId15"/>
    <p:sldId id="535" r:id="rId16"/>
    <p:sldId id="542" r:id="rId17"/>
    <p:sldId id="54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68" userDrawn="1">
          <p15:clr>
            <a:srgbClr val="A4A3A4"/>
          </p15:clr>
        </p15:guide>
        <p15:guide id="2" pos="3840" userDrawn="1">
          <p15:clr>
            <a:srgbClr val="A4A3A4"/>
          </p15:clr>
        </p15:guide>
        <p15:guide id="3" orient="horz" pos="30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Garrott I." initials="SGI" lastIdx="26" clrIdx="0">
    <p:extLst>
      <p:ext uri="{19B8F6BF-5375-455C-9EA6-DF929625EA0E}">
        <p15:presenceInfo xmlns:p15="http://schemas.microsoft.com/office/powerpoint/2012/main" userId="S-1-5-21-329068152-1454471165-1417001333-73944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1F0"/>
    <a:srgbClr val="493F73"/>
    <a:srgbClr val="7877AD"/>
    <a:srgbClr val="AB9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4" d="100"/>
          <a:sy n="64" d="100"/>
        </p:scale>
        <p:origin x="724" y="36"/>
      </p:cViewPr>
      <p:guideLst>
        <p:guide orient="horz" pos="4168"/>
        <p:guide pos="3840"/>
        <p:guide orient="horz" pos="303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BF1DE-793D-4312-8A92-080C6A363C8F}" type="datetimeFigureOut">
              <a:rPr lang="en-US" smtClean="0"/>
              <a:t>6/25/2019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AA9E2-C601-45E9-986A-19DBEB213A1A}" type="slidenum">
              <a:rPr lang="en-US" smtClean="0"/>
              <a:t>‹#›</a:t>
            </a:fld>
            <a:endParaRPr lang="en-US"/>
          </a:p>
        </p:txBody>
      </p:sp>
    </p:spTree>
    <p:extLst>
      <p:ext uri="{BB962C8B-B14F-4D97-AF65-F5344CB8AC3E}">
        <p14:creationId xmlns:p14="http://schemas.microsoft.com/office/powerpoint/2010/main" val="395982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elman.com/earned-bran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m/news/business-4862867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7AA9E2-C601-45E9-986A-19DBEB213A1A}" type="slidenum">
              <a:rPr lang="en-US" smtClean="0"/>
              <a:t>5</a:t>
            </a:fld>
            <a:endParaRPr lang="en-US"/>
          </a:p>
        </p:txBody>
      </p:sp>
    </p:spTree>
    <p:extLst>
      <p:ext uri="{BB962C8B-B14F-4D97-AF65-F5344CB8AC3E}">
        <p14:creationId xmlns:p14="http://schemas.microsoft.com/office/powerpoint/2010/main" val="174431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64%: Edelman Earned Brand Study, 2018 - </a:t>
            </a:r>
            <a:r>
              <a:rPr lang="en-US">
                <a:hlinkClick r:id="rId3"/>
              </a:rPr>
              <a:t>https://www.edelman.com/earned-brand</a:t>
            </a:r>
            <a:r>
              <a:rPr lang="en-US"/>
              <a:t> </a:t>
            </a:r>
          </a:p>
          <a:p>
            <a:endParaRPr lang="en-US"/>
          </a:p>
        </p:txBody>
      </p:sp>
      <p:sp>
        <p:nvSpPr>
          <p:cNvPr id="4" name="Slide Number Placeholder 3"/>
          <p:cNvSpPr>
            <a:spLocks noGrp="1"/>
          </p:cNvSpPr>
          <p:nvPr>
            <p:ph type="sldNum" sz="quarter" idx="5"/>
          </p:nvPr>
        </p:nvSpPr>
        <p:spPr/>
        <p:txBody>
          <a:bodyPr/>
          <a:lstStyle/>
          <a:p>
            <a:fld id="{3B7AA9E2-C601-45E9-986A-19DBEB213A1A}" type="slidenum">
              <a:rPr lang="en-US" smtClean="0"/>
              <a:t>8</a:t>
            </a:fld>
            <a:endParaRPr lang="en-US"/>
          </a:p>
        </p:txBody>
      </p:sp>
    </p:spTree>
    <p:extLst>
      <p:ext uri="{BB962C8B-B14F-4D97-AF65-F5344CB8AC3E}">
        <p14:creationId xmlns:p14="http://schemas.microsoft.com/office/powerpoint/2010/main" val="3142024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https://www.bbc.com/news/business-48628678</a:t>
            </a:r>
            <a:endParaRPr lang="en-US"/>
          </a:p>
        </p:txBody>
      </p:sp>
      <p:sp>
        <p:nvSpPr>
          <p:cNvPr id="4" name="Slide Number Placeholder 3"/>
          <p:cNvSpPr>
            <a:spLocks noGrp="1"/>
          </p:cNvSpPr>
          <p:nvPr>
            <p:ph type="sldNum" sz="quarter" idx="5"/>
          </p:nvPr>
        </p:nvSpPr>
        <p:spPr/>
        <p:txBody>
          <a:bodyPr/>
          <a:lstStyle/>
          <a:p>
            <a:fld id="{3B7AA9E2-C601-45E9-986A-19DBEB213A1A}" type="slidenum">
              <a:rPr lang="en-US" smtClean="0"/>
              <a:t>10</a:t>
            </a:fld>
            <a:endParaRPr lang="en-US"/>
          </a:p>
        </p:txBody>
      </p:sp>
    </p:spTree>
    <p:extLst>
      <p:ext uri="{BB962C8B-B14F-4D97-AF65-F5344CB8AC3E}">
        <p14:creationId xmlns:p14="http://schemas.microsoft.com/office/powerpoint/2010/main" val="157127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7AA9E2-C601-45E9-986A-19DBEB213A1A}" type="slidenum">
              <a:rPr lang="en-US" smtClean="0"/>
              <a:t>11</a:t>
            </a:fld>
            <a:endParaRPr lang="en-US"/>
          </a:p>
        </p:txBody>
      </p:sp>
    </p:spTree>
    <p:extLst>
      <p:ext uri="{BB962C8B-B14F-4D97-AF65-F5344CB8AC3E}">
        <p14:creationId xmlns:p14="http://schemas.microsoft.com/office/powerpoint/2010/main" val="226456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C347-7AB4-C14F-A563-E68661122E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16DEF4-4760-D843-856E-9F54827BB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984381-7BB3-8447-9232-A228D4477A9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BD76C9A8-74EE-9B49-AD77-719058913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C6698-AC9E-1E40-9286-45C5F38EFBF0}"/>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16993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3357-514B-3F43-B362-3409F2903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F23AD1-4BC2-F148-9C71-6165D0A1A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C27FD9-0EDF-F946-8B02-655BD8CC3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DC958-83EA-1B4C-B580-F490113E40E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F934F9EC-310E-2D44-B95B-F580228B2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03B70B-C76D-9440-BD97-A8B523DA5AD8}"/>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60552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32C9-0D89-3149-82D5-4D6DBC6771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E8F98F-FAD3-6F41-AD76-54935B1BA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AE44D-E7EA-7B46-8AB8-E0EF336F5DF8}"/>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5BACE0A-E3CC-8344-B0CA-AB8754818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986B4-4020-EC41-B79E-0F6780F4CA86}"/>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445276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203D69-9BE2-6741-B17B-1E4FCE6774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80465A-EFE8-6D40-AFDD-1D3812A63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D33F0-C1D9-DE45-A11F-0FD4C43776F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F7BBBD5-92B7-564F-B598-26B562EC8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0A152-B823-DB4B-8760-1ACA09F8532A}"/>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37728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1.1">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167E6FD1-1BAF-4D06-862F-B9B72EC0F7BC}"/>
              </a:ext>
            </a:extLst>
          </p:cNvPr>
          <p:cNvSpPr>
            <a:spLocks noGrp="1"/>
          </p:cNvSpPr>
          <p:nvPr>
            <p:ph type="pic" sz="quarter" idx="10" hasCustomPrompt="1"/>
          </p:nvPr>
        </p:nvSpPr>
        <p:spPr>
          <a:xfrm>
            <a:off x="6672263" y="800099"/>
            <a:ext cx="4752975" cy="5257801"/>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2" name="Slide Number Placeholder 1">
            <a:extLst>
              <a:ext uri="{FF2B5EF4-FFF2-40B4-BE49-F238E27FC236}">
                <a16:creationId xmlns:a16="http://schemas.microsoft.com/office/drawing/2014/main" id="{E9471F84-5AB9-C740-8B59-623582B0B66D}"/>
              </a:ext>
            </a:extLst>
          </p:cNvPr>
          <p:cNvSpPr>
            <a:spLocks noGrp="1"/>
          </p:cNvSpPr>
          <p:nvPr>
            <p:ph type="sldNum" sz="quarter" idx="11"/>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4087774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n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5316538" y="805814"/>
            <a:ext cx="6875462" cy="5246372"/>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2" name="Slide Number Placeholder 1">
            <a:extLst>
              <a:ext uri="{FF2B5EF4-FFF2-40B4-BE49-F238E27FC236}">
                <a16:creationId xmlns:a16="http://schemas.microsoft.com/office/drawing/2014/main" id="{21534809-B5DB-AF4A-BE30-6361BD3CD3D4}"/>
              </a:ext>
            </a:extLst>
          </p:cNvPr>
          <p:cNvSpPr>
            <a:spLocks noGrp="1"/>
          </p:cNvSpPr>
          <p:nvPr>
            <p:ph type="sldNum" sz="quarter" idx="11"/>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940553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1C691-2893-C444-B9DC-C68FC184C0C7}"/>
              </a:ext>
            </a:extLst>
          </p:cNvPr>
          <p:cNvSpPr>
            <a:spLocks noGrp="1"/>
          </p:cNvSpPr>
          <p:nvPr>
            <p:ph type="sldNum" sz="quarter" idx="10"/>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502900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enu 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3048000" y="3428999"/>
            <a:ext cx="9144000" cy="3428999"/>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2" name="Slide Number Placeholder 1">
            <a:extLst>
              <a:ext uri="{FF2B5EF4-FFF2-40B4-BE49-F238E27FC236}">
                <a16:creationId xmlns:a16="http://schemas.microsoft.com/office/drawing/2014/main" id="{4B49A71B-EADC-9A45-9A1F-58C71A1BF283}"/>
              </a:ext>
            </a:extLst>
          </p:cNvPr>
          <p:cNvSpPr>
            <a:spLocks noGrp="1"/>
          </p:cNvSpPr>
          <p:nvPr>
            <p:ph type="sldNum" sz="quarter" idx="11"/>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1357414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ood mornin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343025" y="800098"/>
            <a:ext cx="5329238" cy="5257801"/>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4039643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343025" y="1160463"/>
            <a:ext cx="4752975" cy="4645024"/>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Tree>
    <p:extLst>
      <p:ext uri="{BB962C8B-B14F-4D97-AF65-F5344CB8AC3E}">
        <p14:creationId xmlns:p14="http://schemas.microsoft.com/office/powerpoint/2010/main" val="404240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iner 10">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EDBDA94-24D5-41E5-9379-523B7141822B}"/>
              </a:ext>
            </a:extLst>
          </p:cNvPr>
          <p:cNvSpPr>
            <a:spLocks noGrp="1"/>
          </p:cNvSpPr>
          <p:nvPr>
            <p:ph type="pic" sz="quarter" idx="10" hasCustomPrompt="1"/>
          </p:nvPr>
        </p:nvSpPr>
        <p:spPr>
          <a:xfrm>
            <a:off x="6096000" y="0"/>
            <a:ext cx="6096000" cy="6858000"/>
          </a:xfrm>
          <a:prstGeom prst="rect">
            <a:avLst/>
          </a:prstGeom>
          <a:solidFill>
            <a:schemeClr val="tx1"/>
          </a:solidFill>
        </p:spPr>
        <p:txBody>
          <a:bodyPr>
            <a:normAutofit/>
          </a:bodyPr>
          <a:lstStyle>
            <a:lvl1pPr marL="0" indent="0" algn="ctr">
              <a:buNone/>
              <a:defRPr sz="2800"/>
            </a:lvl1pPr>
          </a:lstStyle>
          <a:p>
            <a:r>
              <a:rPr lang="fr-FR"/>
              <a:t>	</a:t>
            </a:r>
          </a:p>
          <a:p>
            <a:endParaRPr lang="fr-FR"/>
          </a:p>
          <a:p>
            <a:r>
              <a:rPr lang="fr-FR"/>
              <a:t>PICTURE</a:t>
            </a:r>
          </a:p>
        </p:txBody>
      </p:sp>
    </p:spTree>
    <p:extLst>
      <p:ext uri="{BB962C8B-B14F-4D97-AF65-F5344CB8AC3E}">
        <p14:creationId xmlns:p14="http://schemas.microsoft.com/office/powerpoint/2010/main" val="367903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F2BD-F9D4-3D4D-9D49-A3809FB5F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FBC7D-45A9-8B48-9884-936142779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2DB4F-B2F2-9C43-8343-77FA23049CFB}"/>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DF476E5A-FE29-F445-942C-7E6C346B4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20770-2EFE-D64D-A958-3BEADAF6822B}"/>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672497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7BF478B0-BD0C-4753-83DD-0647CA2A70FC}"/>
              </a:ext>
            </a:extLst>
          </p:cNvPr>
          <p:cNvSpPr>
            <a:spLocks noGrp="1"/>
          </p:cNvSpPr>
          <p:nvPr>
            <p:ph type="pic" sz="quarter" idx="14" hasCustomPrompt="1"/>
          </p:nvPr>
        </p:nvSpPr>
        <p:spPr>
          <a:xfrm>
            <a:off x="3903992" y="2612615"/>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13" name="Picture Placeholder 10">
            <a:extLst>
              <a:ext uri="{FF2B5EF4-FFF2-40B4-BE49-F238E27FC236}">
                <a16:creationId xmlns:a16="http://schemas.microsoft.com/office/drawing/2014/main" id="{4E75A3EB-2585-4E8B-966D-EE16E52809A4}"/>
              </a:ext>
            </a:extLst>
          </p:cNvPr>
          <p:cNvSpPr>
            <a:spLocks noGrp="1"/>
          </p:cNvSpPr>
          <p:nvPr>
            <p:ph type="pic" sz="quarter" idx="15" hasCustomPrompt="1"/>
          </p:nvPr>
        </p:nvSpPr>
        <p:spPr>
          <a:xfrm>
            <a:off x="6443986" y="2621323"/>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14" name="Picture Placeholder 10">
            <a:extLst>
              <a:ext uri="{FF2B5EF4-FFF2-40B4-BE49-F238E27FC236}">
                <a16:creationId xmlns:a16="http://schemas.microsoft.com/office/drawing/2014/main" id="{92B3B241-D439-47C0-9E90-9F4C8234BE09}"/>
              </a:ext>
            </a:extLst>
          </p:cNvPr>
          <p:cNvSpPr>
            <a:spLocks noGrp="1"/>
          </p:cNvSpPr>
          <p:nvPr>
            <p:ph type="pic" sz="quarter" idx="16" hasCustomPrompt="1"/>
          </p:nvPr>
        </p:nvSpPr>
        <p:spPr>
          <a:xfrm>
            <a:off x="8983978" y="2612615"/>
            <a:ext cx="1864997" cy="1866477"/>
          </a:xfrm>
          <a:prstGeom prst="ellipse">
            <a:avLst/>
          </a:prstGeom>
          <a:solidFill>
            <a:schemeClr val="tx1"/>
          </a:solidFill>
        </p:spPr>
        <p:txBody>
          <a:bodyPr>
            <a:normAutofit/>
          </a:bodyPr>
          <a:lstStyle>
            <a:lvl1pPr marL="0" indent="0" algn="ctr" rtl="0">
              <a:buNone/>
              <a:defRPr sz="1050"/>
            </a:lvl1pPr>
          </a:lstStyle>
          <a:p>
            <a:r>
              <a:rPr lang="fr-FR"/>
              <a:t>Picture</a:t>
            </a:r>
          </a:p>
        </p:txBody>
      </p:sp>
      <p:sp>
        <p:nvSpPr>
          <p:cNvPr id="11" name="Picture Placeholder 10">
            <a:extLst>
              <a:ext uri="{FF2B5EF4-FFF2-40B4-BE49-F238E27FC236}">
                <a16:creationId xmlns:a16="http://schemas.microsoft.com/office/drawing/2014/main" id="{833B4748-1D15-492B-BFA6-8B1A7240F821}"/>
              </a:ext>
            </a:extLst>
          </p:cNvPr>
          <p:cNvSpPr>
            <a:spLocks noGrp="1"/>
          </p:cNvSpPr>
          <p:nvPr>
            <p:ph type="pic" sz="quarter" idx="13" hasCustomPrompt="1"/>
          </p:nvPr>
        </p:nvSpPr>
        <p:spPr>
          <a:xfrm>
            <a:off x="1364002" y="2612615"/>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2" name="Slide Number Placeholder 1">
            <a:extLst>
              <a:ext uri="{FF2B5EF4-FFF2-40B4-BE49-F238E27FC236}">
                <a16:creationId xmlns:a16="http://schemas.microsoft.com/office/drawing/2014/main" id="{70899506-5DC4-924E-8088-787FFFB76FD6}"/>
              </a:ext>
            </a:extLst>
          </p:cNvPr>
          <p:cNvSpPr>
            <a:spLocks noGrp="1"/>
          </p:cNvSpPr>
          <p:nvPr>
            <p:ph type="sldNum" sz="quarter" idx="17"/>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20897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m 2">
    <p:spTree>
      <p:nvGrpSpPr>
        <p:cNvPr id="1" name=""/>
        <p:cNvGrpSpPr/>
        <p:nvPr/>
      </p:nvGrpSpPr>
      <p:grpSpPr>
        <a:xfrm>
          <a:off x="0" y="0"/>
          <a:ext cx="0" cy="0"/>
          <a:chOff x="0" y="0"/>
          <a:chExt cx="0" cy="0"/>
        </a:xfrm>
      </p:grpSpPr>
      <p:sp>
        <p:nvSpPr>
          <p:cNvPr id="35" name="Picture Placeholder 10">
            <a:extLst>
              <a:ext uri="{FF2B5EF4-FFF2-40B4-BE49-F238E27FC236}">
                <a16:creationId xmlns:a16="http://schemas.microsoft.com/office/drawing/2014/main" id="{28A52817-9434-4248-A9F0-5409D58D80AB}"/>
              </a:ext>
            </a:extLst>
          </p:cNvPr>
          <p:cNvSpPr>
            <a:spLocks noGrp="1"/>
          </p:cNvSpPr>
          <p:nvPr>
            <p:ph type="pic" sz="quarter" idx="13" hasCustomPrompt="1"/>
          </p:nvPr>
        </p:nvSpPr>
        <p:spPr>
          <a:xfrm>
            <a:off x="1367754" y="234695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38" name="Picture Placeholder 10">
            <a:extLst>
              <a:ext uri="{FF2B5EF4-FFF2-40B4-BE49-F238E27FC236}">
                <a16:creationId xmlns:a16="http://schemas.microsoft.com/office/drawing/2014/main" id="{48CC145B-9158-4C89-BDE8-D80C6BEAD342}"/>
              </a:ext>
            </a:extLst>
          </p:cNvPr>
          <p:cNvSpPr>
            <a:spLocks noGrp="1"/>
          </p:cNvSpPr>
          <p:nvPr>
            <p:ph type="pic" sz="quarter" idx="14" hasCustomPrompt="1"/>
          </p:nvPr>
        </p:nvSpPr>
        <p:spPr>
          <a:xfrm>
            <a:off x="4776437" y="234695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39" name="Picture Placeholder 10">
            <a:extLst>
              <a:ext uri="{FF2B5EF4-FFF2-40B4-BE49-F238E27FC236}">
                <a16:creationId xmlns:a16="http://schemas.microsoft.com/office/drawing/2014/main" id="{18240BEE-6B48-4E46-8571-243D0874F8AD}"/>
              </a:ext>
            </a:extLst>
          </p:cNvPr>
          <p:cNvSpPr>
            <a:spLocks noGrp="1"/>
          </p:cNvSpPr>
          <p:nvPr>
            <p:ph type="pic" sz="quarter" idx="15" hasCustomPrompt="1"/>
          </p:nvPr>
        </p:nvSpPr>
        <p:spPr>
          <a:xfrm>
            <a:off x="8190198" y="234695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0" name="Picture Placeholder 10">
            <a:extLst>
              <a:ext uri="{FF2B5EF4-FFF2-40B4-BE49-F238E27FC236}">
                <a16:creationId xmlns:a16="http://schemas.microsoft.com/office/drawing/2014/main" id="{891A3D34-F938-43C2-B3E0-F6637FB470EA}"/>
              </a:ext>
            </a:extLst>
          </p:cNvPr>
          <p:cNvSpPr>
            <a:spLocks noGrp="1"/>
          </p:cNvSpPr>
          <p:nvPr>
            <p:ph type="pic" sz="quarter" idx="16" hasCustomPrompt="1"/>
          </p:nvPr>
        </p:nvSpPr>
        <p:spPr>
          <a:xfrm>
            <a:off x="1367754" y="364374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1" name="Picture Placeholder 10">
            <a:extLst>
              <a:ext uri="{FF2B5EF4-FFF2-40B4-BE49-F238E27FC236}">
                <a16:creationId xmlns:a16="http://schemas.microsoft.com/office/drawing/2014/main" id="{8AA6258D-C0D6-4D37-B7E6-AF882A75F99E}"/>
              </a:ext>
            </a:extLst>
          </p:cNvPr>
          <p:cNvSpPr>
            <a:spLocks noGrp="1"/>
          </p:cNvSpPr>
          <p:nvPr>
            <p:ph type="pic" sz="quarter" idx="17" hasCustomPrompt="1"/>
          </p:nvPr>
        </p:nvSpPr>
        <p:spPr>
          <a:xfrm>
            <a:off x="4776437" y="364374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2" name="Picture Placeholder 10">
            <a:extLst>
              <a:ext uri="{FF2B5EF4-FFF2-40B4-BE49-F238E27FC236}">
                <a16:creationId xmlns:a16="http://schemas.microsoft.com/office/drawing/2014/main" id="{C05DB888-4CC2-422E-A90D-0F5961F52473}"/>
              </a:ext>
            </a:extLst>
          </p:cNvPr>
          <p:cNvSpPr>
            <a:spLocks noGrp="1"/>
          </p:cNvSpPr>
          <p:nvPr>
            <p:ph type="pic" sz="quarter" idx="18" hasCustomPrompt="1"/>
          </p:nvPr>
        </p:nvSpPr>
        <p:spPr>
          <a:xfrm>
            <a:off x="8190198" y="364374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3" name="Picture Placeholder 10">
            <a:extLst>
              <a:ext uri="{FF2B5EF4-FFF2-40B4-BE49-F238E27FC236}">
                <a16:creationId xmlns:a16="http://schemas.microsoft.com/office/drawing/2014/main" id="{91B0F4F4-8EDC-454F-99C3-EFA4EFF06681}"/>
              </a:ext>
            </a:extLst>
          </p:cNvPr>
          <p:cNvSpPr>
            <a:spLocks noGrp="1"/>
          </p:cNvSpPr>
          <p:nvPr>
            <p:ph type="pic" sz="quarter" idx="19" hasCustomPrompt="1"/>
          </p:nvPr>
        </p:nvSpPr>
        <p:spPr>
          <a:xfrm>
            <a:off x="1367754" y="4995008"/>
            <a:ext cx="872827" cy="871943"/>
          </a:xfrm>
          <a:prstGeom prst="ellipse">
            <a:avLst/>
          </a:prstGeom>
          <a:solidFill>
            <a:schemeClr val="tx1"/>
          </a:solidFill>
        </p:spPr>
        <p:txBody>
          <a:bodyPr>
            <a:normAutofit/>
          </a:bodyPr>
          <a:lstStyle>
            <a:lvl1pPr marL="0" indent="0" algn="ctr" rtl="0">
              <a:buNone/>
              <a:defRPr sz="600"/>
            </a:lvl1pPr>
          </a:lstStyle>
          <a:p>
            <a:r>
              <a:rPr lang="fr-FR"/>
              <a:t>Picture</a:t>
            </a:r>
          </a:p>
          <a:p>
            <a:endParaRPr lang="fr-FR"/>
          </a:p>
        </p:txBody>
      </p:sp>
      <p:sp>
        <p:nvSpPr>
          <p:cNvPr id="44" name="Picture Placeholder 10">
            <a:extLst>
              <a:ext uri="{FF2B5EF4-FFF2-40B4-BE49-F238E27FC236}">
                <a16:creationId xmlns:a16="http://schemas.microsoft.com/office/drawing/2014/main" id="{5F25E1E5-622D-44E9-9FD1-48BBA5FC389D}"/>
              </a:ext>
            </a:extLst>
          </p:cNvPr>
          <p:cNvSpPr>
            <a:spLocks noGrp="1"/>
          </p:cNvSpPr>
          <p:nvPr>
            <p:ph type="pic" sz="quarter" idx="20" hasCustomPrompt="1"/>
          </p:nvPr>
        </p:nvSpPr>
        <p:spPr>
          <a:xfrm>
            <a:off x="4776437" y="4995008"/>
            <a:ext cx="872827" cy="871943"/>
          </a:xfrm>
          <a:prstGeom prst="ellipse">
            <a:avLst/>
          </a:prstGeom>
          <a:solidFill>
            <a:schemeClr val="tx1"/>
          </a:solidFill>
        </p:spPr>
        <p:txBody>
          <a:bodyPr>
            <a:normAutofit/>
          </a:bodyPr>
          <a:lstStyle>
            <a:lvl1pPr marL="0" indent="0" algn="ctr" rtl="0">
              <a:buNone/>
              <a:defRPr sz="600"/>
            </a:lvl1pPr>
          </a:lstStyle>
          <a:p>
            <a:r>
              <a:rPr lang="fr-FR"/>
              <a:t>Picture</a:t>
            </a:r>
          </a:p>
          <a:p>
            <a:endParaRPr lang="fr-FR"/>
          </a:p>
        </p:txBody>
      </p:sp>
      <p:sp>
        <p:nvSpPr>
          <p:cNvPr id="45" name="Picture Placeholder 10">
            <a:extLst>
              <a:ext uri="{FF2B5EF4-FFF2-40B4-BE49-F238E27FC236}">
                <a16:creationId xmlns:a16="http://schemas.microsoft.com/office/drawing/2014/main" id="{FF0CB30F-6742-4E8E-9918-FF5A545074AE}"/>
              </a:ext>
            </a:extLst>
          </p:cNvPr>
          <p:cNvSpPr>
            <a:spLocks noGrp="1"/>
          </p:cNvSpPr>
          <p:nvPr>
            <p:ph type="pic" sz="quarter" idx="21" hasCustomPrompt="1"/>
          </p:nvPr>
        </p:nvSpPr>
        <p:spPr>
          <a:xfrm>
            <a:off x="8190198" y="4995008"/>
            <a:ext cx="872827" cy="871943"/>
          </a:xfrm>
          <a:prstGeom prst="ellipse">
            <a:avLst/>
          </a:prstGeom>
          <a:solidFill>
            <a:schemeClr val="tx1"/>
          </a:solidFill>
        </p:spPr>
        <p:txBody>
          <a:bodyPr>
            <a:normAutofit/>
          </a:bodyPr>
          <a:lstStyle>
            <a:lvl1pPr marL="0" indent="0" algn="ctr" rtl="0">
              <a:buNone/>
              <a:defRPr sz="600"/>
            </a:lvl1pPr>
          </a:lstStyle>
          <a:p>
            <a:r>
              <a:rPr lang="fr-FR"/>
              <a:t>Picture</a:t>
            </a:r>
          </a:p>
          <a:p>
            <a:endParaRPr lang="fr-FR"/>
          </a:p>
        </p:txBody>
      </p:sp>
    </p:spTree>
    <p:extLst>
      <p:ext uri="{BB962C8B-B14F-4D97-AF65-F5344CB8AC3E}">
        <p14:creationId xmlns:p14="http://schemas.microsoft.com/office/powerpoint/2010/main" val="105180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41BD-9EFC-4248-AEEE-1D850FEE9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603CE2-F7EF-444E-B121-93EF4D6DC0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F9A66-8FB6-5342-9F30-5C01E87CC08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7EA0810-883C-0A42-A543-CB925F6DC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AB5B6-1A45-C74B-91D3-EF74B80FEA39}"/>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1711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37F1-2E05-9940-B4BA-0C0D8071A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9BC2F-FC45-1E4A-BF40-6A4D6AD54B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3FB887-FE59-694B-AE64-085638E18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5AC587-B27E-2143-BEC5-71B22EAB23F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064891A6-700F-7246-8E76-B0749B736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CB76E-1263-7843-B988-39D63650F7DE}"/>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25679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FE2C-2263-E44B-ADF0-612A3D7156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811E9-38B6-6246-831A-A0B400621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E5B3F-181D-2249-A4F1-92C3FE2264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2709D0-572B-C64D-AA1B-9A49CDF78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AE3AD-5420-F048-9B6C-2F7161A0F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748F92-CA12-E040-BDBB-94E28B764C1A}"/>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8" name="Footer Placeholder 7">
            <a:extLst>
              <a:ext uri="{FF2B5EF4-FFF2-40B4-BE49-F238E27FC236}">
                <a16:creationId xmlns:a16="http://schemas.microsoft.com/office/drawing/2014/main" id="{E4A7494A-36E3-0646-8AD4-7D3221F47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7E844B-2F31-1E4D-B0EC-893D9586D348}"/>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23903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4A7A-E5D6-CF40-9344-4E668E7F3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1919CC-E571-0C4F-8ADD-EC68EDEA87A0}"/>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4" name="Footer Placeholder 3">
            <a:extLst>
              <a:ext uri="{FF2B5EF4-FFF2-40B4-BE49-F238E27FC236}">
                <a16:creationId xmlns:a16="http://schemas.microsoft.com/office/drawing/2014/main" id="{6A735C8D-0462-C341-A6CC-D1638C13E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B605CD-3BB4-424C-8002-9C7371835A03}"/>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96894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02816C0-85AB-6E4B-A9D8-E23BF4D860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6194" y="6335255"/>
            <a:ext cx="874987" cy="348446"/>
          </a:xfrm>
          <a:prstGeom prst="rect">
            <a:avLst/>
          </a:prstGeom>
        </p:spPr>
      </p:pic>
      <p:sp>
        <p:nvSpPr>
          <p:cNvPr id="2" name="Date Placeholder 1">
            <a:extLst>
              <a:ext uri="{FF2B5EF4-FFF2-40B4-BE49-F238E27FC236}">
                <a16:creationId xmlns:a16="http://schemas.microsoft.com/office/drawing/2014/main" id="{7BA7A9EA-82F1-404B-B139-65807AE9B7E6}"/>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4" name="Slide Number Placeholder 3">
            <a:extLst>
              <a:ext uri="{FF2B5EF4-FFF2-40B4-BE49-F238E27FC236}">
                <a16:creationId xmlns:a16="http://schemas.microsoft.com/office/drawing/2014/main" id="{FE7F890A-7C86-2D41-9C79-5D4A53890099}"/>
              </a:ext>
            </a:extLst>
          </p:cNvPr>
          <p:cNvSpPr>
            <a:spLocks noGrp="1"/>
          </p:cNvSpPr>
          <p:nvPr>
            <p:ph type="sldNum" sz="quarter" idx="12"/>
          </p:nvPr>
        </p:nvSpPr>
        <p:spPr>
          <a:xfrm>
            <a:off x="5960166" y="6437479"/>
            <a:ext cx="271670" cy="246221"/>
          </a:xfrm>
          <a:solidFill>
            <a:srgbClr val="FFE703"/>
          </a:solidFill>
        </p:spPr>
        <p:txBody>
          <a:bodyPr vert="horz" wrap="square" lIns="0" tIns="0" rIns="0" bIns="0" rtlCol="0" anchor="ctr">
            <a:noAutofit/>
          </a:bodyPr>
          <a:lstStyle>
            <a:lvl1pPr>
              <a:defRPr lang="en-US" sz="1000" b="1" smtClean="0">
                <a:solidFill>
                  <a:schemeClr val="tx1"/>
                </a:solidFill>
                <a:latin typeface="Century Gothic" panose="020B0502020202020204" pitchFamily="34" charset="0"/>
              </a:defRPr>
            </a:lvl1pPr>
          </a:lstStyle>
          <a:p>
            <a:pPr algn="ctr"/>
            <a:fld id="{0C7B4787-4E7A-BF42-838C-32DA173181A9}" type="slidenum">
              <a:rPr lang="en-US" smtClean="0"/>
              <a:pPr algn="ctr"/>
              <a:t>‹#›</a:t>
            </a:fld>
            <a:endParaRPr lang="en-US"/>
          </a:p>
        </p:txBody>
      </p:sp>
    </p:spTree>
    <p:extLst>
      <p:ext uri="{BB962C8B-B14F-4D97-AF65-F5344CB8AC3E}">
        <p14:creationId xmlns:p14="http://schemas.microsoft.com/office/powerpoint/2010/main" val="180760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placehold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A7A9EA-82F1-404B-B139-65807AE9B7E6}"/>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3" name="Footer Placeholder 2">
            <a:extLst>
              <a:ext uri="{FF2B5EF4-FFF2-40B4-BE49-F238E27FC236}">
                <a16:creationId xmlns:a16="http://schemas.microsoft.com/office/drawing/2014/main" id="{263B17C7-8500-154A-AF2C-3A6AC303A2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7F890A-7C86-2D41-9C79-5D4A53890099}"/>
              </a:ext>
            </a:extLst>
          </p:cNvPr>
          <p:cNvSpPr>
            <a:spLocks noGrp="1"/>
          </p:cNvSpPr>
          <p:nvPr>
            <p:ph type="sldNum" sz="quarter" idx="12"/>
          </p:nvPr>
        </p:nvSpPr>
        <p:spPr/>
        <p:txBody>
          <a:bodyPr/>
          <a:lstStyle/>
          <a:p>
            <a:fld id="{0C7B4787-4E7A-BF42-838C-32DA173181A9}" type="slidenum">
              <a:rPr lang="en-US" smtClean="0"/>
              <a:t>‹#›</a:t>
            </a:fld>
            <a:endParaRPr lang="en-US"/>
          </a:p>
        </p:txBody>
      </p:sp>
      <p:sp>
        <p:nvSpPr>
          <p:cNvPr id="5" name="Picture Placeholder 5">
            <a:extLst>
              <a:ext uri="{FF2B5EF4-FFF2-40B4-BE49-F238E27FC236}">
                <a16:creationId xmlns:a16="http://schemas.microsoft.com/office/drawing/2014/main" id="{E66E759D-E7B2-7040-90A8-5EA082CC631E}"/>
              </a:ext>
            </a:extLst>
          </p:cNvPr>
          <p:cNvSpPr>
            <a:spLocks noGrp="1"/>
          </p:cNvSpPr>
          <p:nvPr>
            <p:ph type="pic" sz="quarter" idx="18"/>
          </p:nvPr>
        </p:nvSpPr>
        <p:spPr>
          <a:xfrm>
            <a:off x="10440063" y="5899868"/>
            <a:ext cx="1523337" cy="821606"/>
          </a:xfrm>
          <a:noFill/>
        </p:spPr>
        <p:txBody>
          <a:bodyPr>
            <a:normAutofit/>
          </a:bodyPr>
          <a:lstStyle>
            <a:lvl1pPr marL="0" indent="0">
              <a:buNone/>
              <a:defRPr sz="1200"/>
            </a:lvl1pPr>
          </a:lstStyle>
          <a:p>
            <a:endParaRPr lang="en-US"/>
          </a:p>
        </p:txBody>
      </p:sp>
    </p:spTree>
    <p:extLst>
      <p:ext uri="{BB962C8B-B14F-4D97-AF65-F5344CB8AC3E}">
        <p14:creationId xmlns:p14="http://schemas.microsoft.com/office/powerpoint/2010/main" val="1095659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4014-C651-EB42-964E-08AD60ACC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AF8C7C-7E3C-5546-ABCD-610BE529AA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17A08-75B8-2446-BA96-BF5907CA8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5AC7A-C640-1F47-BEDE-C1E5DB7C377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B5329D80-AA42-064E-A45C-C5A2DC306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220C1-7ACD-DE49-88A2-3B276601DCCB}"/>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21812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BF383-8DAD-0B40-A122-2818B3C7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72DA4-A32D-B44D-83A0-F90C6E978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7D451-9056-E34F-96D6-53663BDCE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8D0BF7B8-B00F-2D41-A75D-304F77409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C5B16-04EA-DC48-9150-36891CEFF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4787-4E7A-BF42-838C-32DA173181A9}" type="slidenum">
              <a:rPr lang="en-US" smtClean="0"/>
              <a:t>‹#›</a:t>
            </a:fld>
            <a:endParaRPr lang="en-US"/>
          </a:p>
        </p:txBody>
      </p:sp>
    </p:spTree>
    <p:extLst>
      <p:ext uri="{BB962C8B-B14F-4D97-AF65-F5344CB8AC3E}">
        <p14:creationId xmlns:p14="http://schemas.microsoft.com/office/powerpoint/2010/main" val="1710599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1.jpg"/><Relationship Id="rId7" Type="http://schemas.openxmlformats.org/officeDocument/2006/relationships/image" Target="../media/image4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4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6.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inkwellbeachcannes.com/" TargetMode="External"/><Relationship Id="rId5" Type="http://schemas.openxmlformats.org/officeDocument/2006/relationships/image" Target="../media/image28.svg"/><Relationship Id="rId10" Type="http://schemas.openxmlformats.org/officeDocument/2006/relationships/image" Target="../media/image2.svg"/><Relationship Id="rId4" Type="http://schemas.openxmlformats.org/officeDocument/2006/relationships/image" Target="../media/image27.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5.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EFE46691-F0FD-6D47-80A0-7DBADD5DD0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1532735" y="869085"/>
            <a:ext cx="3005243" cy="5450688"/>
          </a:xfrm>
          <a:prstGeom prst="rect">
            <a:avLst/>
          </a:prstGeom>
        </p:spPr>
      </p:pic>
      <p:sp>
        <p:nvSpPr>
          <p:cNvPr id="38" name="TextBox 37">
            <a:extLst>
              <a:ext uri="{FF2B5EF4-FFF2-40B4-BE49-F238E27FC236}">
                <a16:creationId xmlns:a16="http://schemas.microsoft.com/office/drawing/2014/main" id="{0F8B2E2A-4D0C-6643-A0C0-C178B0FBDCA4}"/>
              </a:ext>
            </a:extLst>
          </p:cNvPr>
          <p:cNvSpPr txBox="1"/>
          <p:nvPr/>
        </p:nvSpPr>
        <p:spPr>
          <a:xfrm>
            <a:off x="7839075" y="2275232"/>
            <a:ext cx="2767966" cy="3246914"/>
          </a:xfrm>
          <a:prstGeom prst="rect">
            <a:avLst/>
          </a:prstGeom>
          <a:noFill/>
        </p:spPr>
        <p:txBody>
          <a:bodyPr wrap="square" lIns="0" tIns="0" rIns="0" bIns="0" rtlCol="0" anchor="t">
            <a:spAutoFit/>
          </a:bodyPr>
          <a:lstStyle/>
          <a:p>
            <a:pPr>
              <a:lnSpc>
                <a:spcPct val="70000"/>
              </a:lnSpc>
              <a:defRPr/>
            </a:pPr>
            <a:r>
              <a:rPr lang="fr-FR" sz="15000" b="1" dirty="0">
                <a:solidFill>
                  <a:schemeClr val="bg1"/>
                </a:solidFill>
                <a:latin typeface="Century Gothic" panose="020B0502020202020204" pitchFamily="34" charset="0"/>
                <a:cs typeface="Futura Medium" panose="020B0602020204020303" pitchFamily="34" charset="-79"/>
              </a:rPr>
              <a:t>20</a:t>
            </a:r>
            <a:br>
              <a:rPr lang="fr-FR" sz="15000" b="1" dirty="0">
                <a:solidFill>
                  <a:schemeClr val="bg1"/>
                </a:solidFill>
                <a:latin typeface="Century Gothic" panose="020B0502020202020204" pitchFamily="34" charset="0"/>
                <a:cs typeface="Futura Medium" panose="020B0602020204020303" pitchFamily="34" charset="-79"/>
              </a:rPr>
            </a:br>
            <a:r>
              <a:rPr lang="fr-FR" sz="15000" b="1" dirty="0">
                <a:solidFill>
                  <a:schemeClr val="bg1"/>
                </a:solidFill>
                <a:latin typeface="Century Gothic" panose="020B0502020202020204" pitchFamily="34" charset="0"/>
                <a:cs typeface="Futura Medium" panose="020B0602020204020303" pitchFamily="34" charset="-79"/>
              </a:rPr>
              <a:t>19</a:t>
            </a:r>
            <a:endParaRPr kumimoji="0" lang="fr-FR" sz="15000" b="1" u="none" strike="noStrike" kern="1200" cap="none" spc="0" normalizeH="0" baseline="0" noProof="0" dirty="0">
              <a:ln>
                <a:noFill/>
              </a:ln>
              <a:solidFill>
                <a:schemeClr val="bg1"/>
              </a:solidFill>
              <a:effectLst/>
              <a:uLnTx/>
              <a:uFillTx/>
              <a:latin typeface="Century Gothic" panose="020B0502020202020204" pitchFamily="34" charset="0"/>
              <a:cs typeface="Futura Medium" panose="020B0602020204020303" pitchFamily="34" charset="-79"/>
            </a:endParaRPr>
          </a:p>
        </p:txBody>
      </p:sp>
      <p:sp>
        <p:nvSpPr>
          <p:cNvPr id="13" name="TextBox 12">
            <a:extLst>
              <a:ext uri="{FF2B5EF4-FFF2-40B4-BE49-F238E27FC236}">
                <a16:creationId xmlns:a16="http://schemas.microsoft.com/office/drawing/2014/main" id="{2CCDCF56-1F59-C548-ADB6-E4D480B0873F}"/>
              </a:ext>
            </a:extLst>
          </p:cNvPr>
          <p:cNvSpPr txBox="1"/>
          <p:nvPr/>
        </p:nvSpPr>
        <p:spPr>
          <a:xfrm>
            <a:off x="1818959" y="2611468"/>
            <a:ext cx="5139055" cy="1828193"/>
          </a:xfrm>
          <a:prstGeom prst="rect">
            <a:avLst/>
          </a:prstGeom>
          <a:noFill/>
        </p:spPr>
        <p:txBody>
          <a:bodyPr wrap="square" lIns="0" tIns="0" rIns="0" bIns="0" rtlCol="0" anchor="b">
            <a:spAutoFit/>
          </a:bodyPr>
          <a:lstStyle/>
          <a:p>
            <a:pPr lvl="0" algn="r">
              <a:lnSpc>
                <a:spcPct val="90000"/>
              </a:lnSpc>
              <a:defRPr/>
            </a:pPr>
            <a:r>
              <a:rPr lang="fr-FR" sz="4400" b="1" dirty="0">
                <a:solidFill>
                  <a:schemeClr val="bg1"/>
                </a:solidFill>
                <a:latin typeface="Century Gothic" panose="020B0502020202020204" pitchFamily="34" charset="0"/>
                <a:cs typeface="Futura Medium" panose="020B0602020204020303" pitchFamily="34" charset="-79"/>
              </a:rPr>
              <a:t>DIVERSITY, INCLUSIVITY &amp; ACCESSIBILITY</a:t>
            </a:r>
            <a:endParaRPr kumimoji="0" lang="fr-FR" sz="4400" u="none" strike="noStrike" kern="1200" cap="none" spc="0" normalizeH="0" baseline="0" noProof="0" dirty="0">
              <a:ln>
                <a:noFill/>
              </a:ln>
              <a:solidFill>
                <a:schemeClr val="bg1"/>
              </a:solidFill>
              <a:effectLst/>
              <a:uLnTx/>
              <a:uFillTx/>
              <a:latin typeface="Century Gothic" panose="020B0502020202020204" pitchFamily="34" charset="0"/>
              <a:cs typeface="Futura Medium" panose="020B0602020204020303" pitchFamily="34" charset="-79"/>
            </a:endParaRPr>
          </a:p>
        </p:txBody>
      </p:sp>
      <p:sp>
        <p:nvSpPr>
          <p:cNvPr id="14" name="Rectangle 13">
            <a:extLst>
              <a:ext uri="{FF2B5EF4-FFF2-40B4-BE49-F238E27FC236}">
                <a16:creationId xmlns:a16="http://schemas.microsoft.com/office/drawing/2014/main" id="{210F8CBA-BBB6-AA43-AA61-B7BB765B0E05}"/>
              </a:ext>
            </a:extLst>
          </p:cNvPr>
          <p:cNvSpPr/>
          <p:nvPr/>
        </p:nvSpPr>
        <p:spPr>
          <a:xfrm>
            <a:off x="4360147" y="4584612"/>
            <a:ext cx="2610010" cy="387798"/>
          </a:xfrm>
          <a:prstGeom prst="rect">
            <a:avLst/>
          </a:prstGeom>
          <a:noFill/>
        </p:spPr>
        <p:txBody>
          <a:bodyPr wrap="square" lIns="0" tIns="0" rIns="0" bIns="0" rtlCol="0" anchor="t">
            <a:spAutoFit/>
          </a:bodyPr>
          <a:lstStyle/>
          <a:p>
            <a:pPr algn="r">
              <a:lnSpc>
                <a:spcPct val="90000"/>
              </a:lnSpc>
            </a:pPr>
            <a:r>
              <a:rPr lang="fr-FR" sz="2800" dirty="0">
                <a:solidFill>
                  <a:schemeClr val="bg1"/>
                </a:solidFill>
                <a:latin typeface="Century Gothic" panose="020B0502020202020204" pitchFamily="34" charset="0"/>
                <a:cs typeface="Futura Medium" panose="020B0602020204020303" pitchFamily="34" charset="-79"/>
              </a:rPr>
              <a:t>REPORT</a:t>
            </a:r>
            <a:endParaRPr lang="en-US" sz="2800" dirty="0">
              <a:solidFill>
                <a:schemeClr val="bg1"/>
              </a:solidFill>
              <a:latin typeface="Century Gothic" panose="020B0502020202020204" pitchFamily="34" charset="0"/>
              <a:cs typeface="Futura Medium" panose="020B0602020204020303" pitchFamily="34" charset="-79"/>
            </a:endParaRPr>
          </a:p>
        </p:txBody>
      </p:sp>
      <p:pic>
        <p:nvPicPr>
          <p:cNvPr id="16" name="Graphic 15">
            <a:extLst>
              <a:ext uri="{FF2B5EF4-FFF2-40B4-BE49-F238E27FC236}">
                <a16:creationId xmlns:a16="http://schemas.microsoft.com/office/drawing/2014/main" id="{25745B01-A223-FC42-AAF0-9288E8A9B2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pic>
        <p:nvPicPr>
          <p:cNvPr id="15" name="Graphic 14">
            <a:extLst>
              <a:ext uri="{FF2B5EF4-FFF2-40B4-BE49-F238E27FC236}">
                <a16:creationId xmlns:a16="http://schemas.microsoft.com/office/drawing/2014/main" id="{BF3BFCD8-97B3-984B-8A5E-F5150F184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pic>
        <p:nvPicPr>
          <p:cNvPr id="22" name="Graphic 21">
            <a:extLst>
              <a:ext uri="{FF2B5EF4-FFF2-40B4-BE49-F238E27FC236}">
                <a16:creationId xmlns:a16="http://schemas.microsoft.com/office/drawing/2014/main" id="{E15C7CBD-24D4-E341-A59E-F7705AD5FB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8591" y="5319181"/>
            <a:ext cx="1024204" cy="1024204"/>
          </a:xfrm>
          <a:prstGeom prst="rect">
            <a:avLst/>
          </a:prstGeom>
        </p:spPr>
      </p:pic>
      <p:pic>
        <p:nvPicPr>
          <p:cNvPr id="17" name="Graphic 16">
            <a:extLst>
              <a:ext uri="{FF2B5EF4-FFF2-40B4-BE49-F238E27FC236}">
                <a16:creationId xmlns:a16="http://schemas.microsoft.com/office/drawing/2014/main" id="{067BC2B8-80A6-F14D-882B-A5D383270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0" y="1634035"/>
            <a:ext cx="1540322" cy="1540322"/>
          </a:xfrm>
          <a:prstGeom prst="rect">
            <a:avLst/>
          </a:prstGeom>
        </p:spPr>
      </p:pic>
      <p:pic>
        <p:nvPicPr>
          <p:cNvPr id="21" name="Graphic 20">
            <a:extLst>
              <a:ext uri="{FF2B5EF4-FFF2-40B4-BE49-F238E27FC236}">
                <a16:creationId xmlns:a16="http://schemas.microsoft.com/office/drawing/2014/main" id="{3465D4A6-F4DE-584A-806C-D176DC559E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100000">
            <a:off x="-157904" y="-20974"/>
            <a:ext cx="3340126" cy="1670063"/>
          </a:xfrm>
          <a:prstGeom prst="rect">
            <a:avLst/>
          </a:prstGeom>
        </p:spPr>
      </p:pic>
      <p:grpSp>
        <p:nvGrpSpPr>
          <p:cNvPr id="18" name="Group 17">
            <a:extLst>
              <a:ext uri="{FF2B5EF4-FFF2-40B4-BE49-F238E27FC236}">
                <a16:creationId xmlns:a16="http://schemas.microsoft.com/office/drawing/2014/main" id="{9B8AE461-F0B4-054C-AD30-63224259E736}"/>
              </a:ext>
            </a:extLst>
          </p:cNvPr>
          <p:cNvGrpSpPr/>
          <p:nvPr/>
        </p:nvGrpSpPr>
        <p:grpSpPr>
          <a:xfrm>
            <a:off x="14855" y="3174357"/>
            <a:ext cx="1525467" cy="3683643"/>
            <a:chOff x="3316321" y="6378189"/>
            <a:chExt cx="888977" cy="222251"/>
          </a:xfrm>
        </p:grpSpPr>
        <p:sp>
          <p:nvSpPr>
            <p:cNvPr id="19" name="Rectangle 18">
              <a:extLst>
                <a:ext uri="{FF2B5EF4-FFF2-40B4-BE49-F238E27FC236}">
                  <a16:creationId xmlns:a16="http://schemas.microsoft.com/office/drawing/2014/main" id="{C1D12652-DD43-F84B-AB9E-88B2A9884D2D}"/>
                </a:ext>
              </a:extLst>
            </p:cNvPr>
            <p:cNvSpPr/>
            <p:nvPr/>
          </p:nvSpPr>
          <p:spPr>
            <a:xfrm>
              <a:off x="331632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ectangle 22">
              <a:extLst>
                <a:ext uri="{FF2B5EF4-FFF2-40B4-BE49-F238E27FC236}">
                  <a16:creationId xmlns:a16="http://schemas.microsoft.com/office/drawing/2014/main" id="{E42E96A3-6D7A-3E4B-B79A-DB730F32A6C0}"/>
                </a:ext>
              </a:extLst>
            </p:cNvPr>
            <p:cNvSpPr/>
            <p:nvPr/>
          </p:nvSpPr>
          <p:spPr>
            <a:xfrm>
              <a:off x="351317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081084E4-5F53-5F42-B480-0E1FF4D54FDE}"/>
                </a:ext>
              </a:extLst>
            </p:cNvPr>
            <p:cNvSpPr/>
            <p:nvPr/>
          </p:nvSpPr>
          <p:spPr>
            <a:xfrm>
              <a:off x="37131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2366A824-194D-FA44-8290-B83584BD7615}"/>
                </a:ext>
              </a:extLst>
            </p:cNvPr>
            <p:cNvSpPr/>
            <p:nvPr/>
          </p:nvSpPr>
          <p:spPr>
            <a:xfrm>
              <a:off x="391004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50B11E6D-A6DE-AF4B-95E4-B95BDD8E065D}"/>
                </a:ext>
              </a:extLst>
            </p:cNvPr>
            <p:cNvSpPr/>
            <p:nvPr/>
          </p:nvSpPr>
          <p:spPr>
            <a:xfrm>
              <a:off x="41068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id="{8417AA4E-2742-B24E-98FC-7F32BFC675C5}"/>
              </a:ext>
            </a:extLst>
          </p:cNvPr>
          <p:cNvGrpSpPr/>
          <p:nvPr/>
        </p:nvGrpSpPr>
        <p:grpSpPr>
          <a:xfrm>
            <a:off x="5222627" y="5319181"/>
            <a:ext cx="1735387" cy="203195"/>
            <a:chOff x="4360613" y="5522146"/>
            <a:chExt cx="1301571" cy="152400"/>
          </a:xfrm>
        </p:grpSpPr>
        <p:sp>
          <p:nvSpPr>
            <p:cNvPr id="32" name="Donut 31">
              <a:extLst>
                <a:ext uri="{FF2B5EF4-FFF2-40B4-BE49-F238E27FC236}">
                  <a16:creationId xmlns:a16="http://schemas.microsoft.com/office/drawing/2014/main" id="{B07F3722-F5BC-3740-8459-464AA90A1B44}"/>
                </a:ext>
              </a:extLst>
            </p:cNvPr>
            <p:cNvSpPr/>
            <p:nvPr/>
          </p:nvSpPr>
          <p:spPr>
            <a:xfrm>
              <a:off x="4360613" y="552214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a:extLst>
                <a:ext uri="{FF2B5EF4-FFF2-40B4-BE49-F238E27FC236}">
                  <a16:creationId xmlns:a16="http://schemas.microsoft.com/office/drawing/2014/main" id="{6BD3A2BF-A920-894E-9597-65AB3A972B8F}"/>
                </a:ext>
              </a:extLst>
            </p:cNvPr>
            <p:cNvSpPr/>
            <p:nvPr/>
          </p:nvSpPr>
          <p:spPr>
            <a:xfrm>
              <a:off x="4745045" y="5523178"/>
              <a:ext cx="150337" cy="1503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Donut 34">
              <a:extLst>
                <a:ext uri="{FF2B5EF4-FFF2-40B4-BE49-F238E27FC236}">
                  <a16:creationId xmlns:a16="http://schemas.microsoft.com/office/drawing/2014/main" id="{C1446D93-A228-8945-B7E1-4258E435B709}"/>
                </a:ext>
              </a:extLst>
            </p:cNvPr>
            <p:cNvSpPr/>
            <p:nvPr/>
          </p:nvSpPr>
          <p:spPr>
            <a:xfrm>
              <a:off x="5127414" y="552214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6" name="Oval 35">
              <a:extLst>
                <a:ext uri="{FF2B5EF4-FFF2-40B4-BE49-F238E27FC236}">
                  <a16:creationId xmlns:a16="http://schemas.microsoft.com/office/drawing/2014/main" id="{C395632C-AF65-4647-8E64-BFEDFA38B1B1}"/>
                </a:ext>
              </a:extLst>
            </p:cNvPr>
            <p:cNvSpPr/>
            <p:nvPr/>
          </p:nvSpPr>
          <p:spPr>
            <a:xfrm>
              <a:off x="5511847" y="5523178"/>
              <a:ext cx="150337" cy="1503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4" name="Graphic 3">
            <a:extLst>
              <a:ext uri="{FF2B5EF4-FFF2-40B4-BE49-F238E27FC236}">
                <a16:creationId xmlns:a16="http://schemas.microsoft.com/office/drawing/2014/main" id="{74229A55-FF2B-0240-81FF-29688B18B8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05327" y="-1"/>
            <a:ext cx="1886673" cy="1886673"/>
          </a:xfrm>
          <a:prstGeom prst="rect">
            <a:avLst/>
          </a:prstGeom>
        </p:spPr>
      </p:pic>
      <p:pic>
        <p:nvPicPr>
          <p:cNvPr id="37" name="Graphic 36">
            <a:extLst>
              <a:ext uri="{FF2B5EF4-FFF2-40B4-BE49-F238E27FC236}">
                <a16:creationId xmlns:a16="http://schemas.microsoft.com/office/drawing/2014/main" id="{84FDB59B-172E-9748-82ED-D759A915F2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6194" y="159311"/>
            <a:ext cx="1435100" cy="571500"/>
          </a:xfrm>
          <a:prstGeom prst="rect">
            <a:avLst/>
          </a:prstGeom>
        </p:spPr>
      </p:pic>
      <p:sp>
        <p:nvSpPr>
          <p:cNvPr id="24" name="TextBox 23">
            <a:extLst>
              <a:ext uri="{FF2B5EF4-FFF2-40B4-BE49-F238E27FC236}">
                <a16:creationId xmlns:a16="http://schemas.microsoft.com/office/drawing/2014/main" id="{A31D790E-1A65-9A42-94CD-D2102F8D7D26}"/>
              </a:ext>
            </a:extLst>
          </p:cNvPr>
          <p:cNvSpPr txBox="1"/>
          <p:nvPr/>
        </p:nvSpPr>
        <p:spPr>
          <a:xfrm>
            <a:off x="2804844" y="1117364"/>
            <a:ext cx="4153169" cy="861774"/>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Your Name &amp; </a:t>
            </a:r>
            <a:b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Title Goes Here</a:t>
            </a:r>
          </a:p>
        </p:txBody>
      </p:sp>
    </p:spTree>
    <p:extLst>
      <p:ext uri="{BB962C8B-B14F-4D97-AF65-F5344CB8AC3E}">
        <p14:creationId xmlns:p14="http://schemas.microsoft.com/office/powerpoint/2010/main" val="139577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47D14B-B43C-F646-B98D-ADC75CA167DD}"/>
              </a:ext>
            </a:extLst>
          </p:cNvPr>
          <p:cNvSpPr/>
          <p:nvPr/>
        </p:nvSpPr>
        <p:spPr>
          <a:xfrm>
            <a:off x="-28747" y="4134767"/>
            <a:ext cx="3854412" cy="2730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E57CA32-5C81-CB46-8366-AA78ECA5AED9}"/>
              </a:ext>
            </a:extLst>
          </p:cNvPr>
          <p:cNvPicPr>
            <a:picLocks noChangeAspect="1"/>
          </p:cNvPicPr>
          <p:nvPr/>
        </p:nvPicPr>
        <p:blipFill rotWithShape="1">
          <a:blip r:embed="rId3"/>
          <a:srcRect l="1308" t="517" r="1436" b="29600"/>
          <a:stretch/>
        </p:blipFill>
        <p:spPr>
          <a:xfrm>
            <a:off x="-1" y="0"/>
            <a:ext cx="3825665" cy="4131501"/>
          </a:xfrm>
          <a:prstGeom prst="rect">
            <a:avLst/>
          </a:prstGeom>
        </p:spPr>
      </p:pic>
      <p:sp>
        <p:nvSpPr>
          <p:cNvPr id="8" name="TextBox 7">
            <a:extLst>
              <a:ext uri="{FF2B5EF4-FFF2-40B4-BE49-F238E27FC236}">
                <a16:creationId xmlns:a16="http://schemas.microsoft.com/office/drawing/2014/main" id="{E386F21A-4DF1-477D-8C2F-37F288F6D866}"/>
              </a:ext>
            </a:extLst>
          </p:cNvPr>
          <p:cNvSpPr txBox="1"/>
          <p:nvPr/>
        </p:nvSpPr>
        <p:spPr>
          <a:xfrm>
            <a:off x="286194" y="4873833"/>
            <a:ext cx="3003692" cy="615553"/>
          </a:xfrm>
          <a:prstGeom prst="rect">
            <a:avLst/>
          </a:prstGeom>
          <a:noFill/>
        </p:spPr>
        <p:txBody>
          <a:bodyPr wrap="square" lIns="0" t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Century Gothic" panose="020B0502020202020204" pitchFamily="34" charset="0"/>
                <a:cs typeface="Futura Medium" panose="020B0602020204020303" pitchFamily="34" charset="-79"/>
              </a:rPr>
              <a:t>44% </a:t>
            </a:r>
            <a:endParaRPr kumimoji="0" lang="en-US" sz="2200" b="1" i="0"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pic>
        <p:nvPicPr>
          <p:cNvPr id="11" name="Graphic 10">
            <a:extLst>
              <a:ext uri="{FF2B5EF4-FFF2-40B4-BE49-F238E27FC236}">
                <a16:creationId xmlns:a16="http://schemas.microsoft.com/office/drawing/2014/main" id="{09355443-72F5-6342-80CB-FA5BABC3DF8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68" y="6470030"/>
            <a:ext cx="3854413" cy="181242"/>
          </a:xfrm>
          <a:prstGeom prst="rect">
            <a:avLst/>
          </a:prstGeom>
        </p:spPr>
      </p:pic>
      <p:sp>
        <p:nvSpPr>
          <p:cNvPr id="13" name="TextBox 12">
            <a:extLst>
              <a:ext uri="{FF2B5EF4-FFF2-40B4-BE49-F238E27FC236}">
                <a16:creationId xmlns:a16="http://schemas.microsoft.com/office/drawing/2014/main" id="{3A5ABBA4-98F9-2B46-AB7F-0254ACD7D092}"/>
              </a:ext>
            </a:extLst>
          </p:cNvPr>
          <p:cNvSpPr txBox="1"/>
          <p:nvPr/>
        </p:nvSpPr>
        <p:spPr>
          <a:xfrm>
            <a:off x="4358565" y="61404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04</a:t>
            </a:r>
          </a:p>
        </p:txBody>
      </p:sp>
      <p:pic>
        <p:nvPicPr>
          <p:cNvPr id="17" name="Graphic 16">
            <a:extLst>
              <a:ext uri="{FF2B5EF4-FFF2-40B4-BE49-F238E27FC236}">
                <a16:creationId xmlns:a16="http://schemas.microsoft.com/office/drawing/2014/main" id="{AE0B47CA-C187-8243-9BB4-C5064AB719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1237562" y="-16684"/>
            <a:ext cx="1487838" cy="743919"/>
          </a:xfrm>
          <a:prstGeom prst="rect">
            <a:avLst/>
          </a:prstGeom>
        </p:spPr>
      </p:pic>
      <p:grpSp>
        <p:nvGrpSpPr>
          <p:cNvPr id="3" name="Group 2">
            <a:extLst>
              <a:ext uri="{FF2B5EF4-FFF2-40B4-BE49-F238E27FC236}">
                <a16:creationId xmlns:a16="http://schemas.microsoft.com/office/drawing/2014/main" id="{5DBC3D1F-7725-6C41-9E78-05D1CD85EA53}"/>
              </a:ext>
            </a:extLst>
          </p:cNvPr>
          <p:cNvGrpSpPr/>
          <p:nvPr/>
        </p:nvGrpSpPr>
        <p:grpSpPr>
          <a:xfrm>
            <a:off x="5270643" y="2208452"/>
            <a:ext cx="6705437" cy="4044890"/>
            <a:chOff x="5434640" y="2304704"/>
            <a:chExt cx="6303314" cy="4044890"/>
          </a:xfrm>
        </p:grpSpPr>
        <p:sp>
          <p:nvSpPr>
            <p:cNvPr id="19" name="TextBox 18">
              <a:extLst>
                <a:ext uri="{FF2B5EF4-FFF2-40B4-BE49-F238E27FC236}">
                  <a16:creationId xmlns:a16="http://schemas.microsoft.com/office/drawing/2014/main" id="{E0A95C29-1862-4387-A53B-D943DC8A5500}"/>
                </a:ext>
              </a:extLst>
            </p:cNvPr>
            <p:cNvSpPr txBox="1"/>
            <p:nvPr/>
          </p:nvSpPr>
          <p:spPr>
            <a:xfrm>
              <a:off x="5434640" y="2304704"/>
              <a:ext cx="3017189" cy="387561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Every day of the Festival, the Cannes Lions Beach hosted an afternoon session, </a:t>
              </a:r>
              <a:r>
                <a:rPr kumimoji="0" lang="en-US" sz="1000" b="1" i="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Badass Women, </a:t>
              </a:r>
              <a:r>
                <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that showcased the best and brightest in our industries. For the premiere session, Kristen </a:t>
              </a:r>
              <a:r>
                <a:rPr kumimoji="0" lang="en-US" sz="1000" b="1" u="none" strike="noStrike" kern="1200" cap="none" spc="0" normalizeH="0" baseline="0" noProof="0" dirty="0" err="1">
                  <a:ln>
                    <a:noFill/>
                  </a:ln>
                  <a:solidFill>
                    <a:srgbClr val="0E0D3B"/>
                  </a:solidFill>
                  <a:effectLst/>
                  <a:uLnTx/>
                  <a:uFillTx/>
                  <a:latin typeface="Century Gothic" panose="020B0502020202020204" pitchFamily="34" charset="0"/>
                  <a:ea typeface="+mn-ea"/>
                  <a:cs typeface="Futura Medium" panose="020B0602020204020303" pitchFamily="34" charset="-79"/>
                </a:rPr>
                <a:t>Cavallo</a:t>
              </a:r>
              <a:r>
                <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 CEO of the Martin Agency, used herself as a strong case study of how brands can right-size themselves internally. She and her CCO were the first women execs in 54 years of the agency. Together, they were able to erase the gendered pay gap and support a workforce that’s 67 percent women. </a:t>
              </a:r>
            </a:p>
            <a:p>
              <a:pPr lvl="0">
                <a:lnSpc>
                  <a:spcPts val="1640"/>
                </a:lnSpc>
                <a:defRPr/>
              </a:pPr>
              <a:endParaRPr lang="en-US" b="1" dirty="0">
                <a:solidFill>
                  <a:srgbClr val="0E0D3B"/>
                </a:solidFill>
              </a:endParaRPr>
            </a:p>
            <a:p>
              <a:pPr lvl="0">
                <a:lnSpc>
                  <a:spcPts val="1640"/>
                </a:lnSpc>
                <a:defRPr/>
              </a:pPr>
              <a:r>
                <a:rPr lang="en-US" b="1" dirty="0">
                  <a:solidFill>
                    <a:srgbClr val="0E0D3B"/>
                  </a:solidFill>
                </a:rPr>
                <a:t>T</a:t>
              </a:r>
              <a:r>
                <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he evidence isn’t just borne out in the </a:t>
              </a:r>
              <a:br>
                <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Martin Agency, </a:t>
              </a:r>
              <a:r>
                <a:rPr kumimoji="0" lang="en-US" sz="1000" b="1" u="none" strike="noStrike" kern="1200" cap="none" spc="0" normalizeH="0" baseline="0" noProof="0" dirty="0" err="1">
                  <a:ln>
                    <a:noFill/>
                  </a:ln>
                  <a:solidFill>
                    <a:srgbClr val="0E0D3B"/>
                  </a:solidFill>
                  <a:effectLst/>
                  <a:uLnTx/>
                  <a:uFillTx/>
                  <a:latin typeface="Century Gothic" panose="020B0502020202020204" pitchFamily="34" charset="0"/>
                  <a:ea typeface="+mn-ea"/>
                  <a:cs typeface="Futura Medium" panose="020B0602020204020303" pitchFamily="34" charset="-79"/>
                </a:rPr>
                <a:t>Cavallo</a:t>
              </a:r>
              <a:r>
                <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 says, but in the better health of business and higher-performing outcomes under women’s leadership. </a:t>
              </a:r>
              <a:r>
                <a:rPr lang="en-US" b="1" dirty="0">
                  <a:solidFill>
                    <a:srgbClr val="0E0D3B"/>
                  </a:solidFill>
                </a:rPr>
                <a:t>The panelists, and many speakers this year agreed—more women should be executive leaders, and we should be asking men to emulate the successful leadership of women. </a:t>
              </a:r>
              <a:endParaRPr kumimoji="0" lang="en-US" sz="1000" b="1"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4" name="Rectangle 3">
              <a:extLst>
                <a:ext uri="{FF2B5EF4-FFF2-40B4-BE49-F238E27FC236}">
                  <a16:creationId xmlns:a16="http://schemas.microsoft.com/office/drawing/2014/main" id="{170514AF-111E-4572-9802-A7F26D77E665}"/>
                </a:ext>
              </a:extLst>
            </p:cNvPr>
            <p:cNvSpPr/>
            <p:nvPr/>
          </p:nvSpPr>
          <p:spPr>
            <a:xfrm>
              <a:off x="8720765" y="2304704"/>
              <a:ext cx="3017189" cy="4044890"/>
            </a:xfrm>
            <a:prstGeom prst="rect">
              <a:avLst/>
            </a:prstGeom>
            <a:noFill/>
          </p:spPr>
          <p:txBody>
            <a:bodyPr wrap="square" lIns="0" tIns="0" rIns="91440" bIns="0" rtlCol="0">
              <a:spAutoFit/>
            </a:bodyPr>
            <a:lstStyle/>
            <a:p>
              <a:pPr>
                <a:lnSpc>
                  <a:spcPts val="1640"/>
                </a:lnSpc>
              </a:pPr>
              <a:r>
                <a:rPr lang="en-US" sz="1000" b="1">
                  <a:solidFill>
                    <a:srgbClr val="0E0D3B"/>
                  </a:solidFill>
                  <a:latin typeface="Century Gothic" panose="020B0502020202020204" pitchFamily="34" charset="0"/>
                  <a:cs typeface="Futura Medium" panose="020B0602020204020303" pitchFamily="34" charset="-79"/>
                </a:rPr>
                <a:t>The discussions weren’t limited to our internal cultures or board rooms. A week before the Lions kicked off, the UK’s Advertising Standards Authority (ASA) banned ‘harmful’ gender stereotypes in ads. The challenge is in our work too. </a:t>
              </a:r>
            </a:p>
            <a:p>
              <a:pPr>
                <a:lnSpc>
                  <a:spcPts val="1640"/>
                </a:lnSpc>
              </a:pPr>
              <a:endParaRPr lang="en-US" sz="1000" b="1">
                <a:solidFill>
                  <a:srgbClr val="0E0D3B"/>
                </a:solidFill>
                <a:latin typeface="Century Gothic" panose="020B0502020202020204" pitchFamily="34" charset="0"/>
                <a:cs typeface="Futura Medium" panose="020B0602020204020303" pitchFamily="34" charset="-79"/>
              </a:endParaRPr>
            </a:p>
            <a:p>
              <a:pPr>
                <a:lnSpc>
                  <a:spcPts val="1640"/>
                </a:lnSpc>
              </a:pPr>
              <a:r>
                <a:rPr lang="en-US" sz="1000" b="1">
                  <a:solidFill>
                    <a:srgbClr val="0E0D3B"/>
                  </a:solidFill>
                  <a:latin typeface="Century Gothic" panose="020B0502020202020204" pitchFamily="34" charset="0"/>
                  <a:cs typeface="Futura Medium" panose="020B0602020204020303" pitchFamily="34" charset="-79"/>
                </a:rPr>
                <a:t>Some of this year’s most-awarded creative rebuked those harmful stereotypes and asked audiences to consider the double standards for women. Most notably, </a:t>
              </a:r>
              <a:r>
                <a:rPr lang="en-US" sz="1000" b="1" err="1">
                  <a:solidFill>
                    <a:srgbClr val="0E0D3B"/>
                  </a:solidFill>
                  <a:latin typeface="Century Gothic" panose="020B0502020202020204" pitchFamily="34" charset="0"/>
                  <a:cs typeface="Futura Medium" panose="020B0602020204020303" pitchFamily="34" charset="-79"/>
                </a:rPr>
                <a:t>Wieden+Kennedy</a:t>
              </a:r>
              <a:r>
                <a:rPr lang="en-US" sz="1000" b="1">
                  <a:solidFill>
                    <a:srgbClr val="0E0D3B"/>
                  </a:solidFill>
                  <a:latin typeface="Century Gothic" panose="020B0502020202020204" pitchFamily="34" charset="0"/>
                  <a:cs typeface="Futura Medium" panose="020B0602020204020303" pitchFamily="34" charset="-79"/>
                </a:rPr>
                <a:t> Portland’s </a:t>
              </a:r>
              <a:r>
                <a:rPr lang="en-US" sz="1000" b="1" i="1">
                  <a:solidFill>
                    <a:srgbClr val="0E0D3B"/>
                  </a:solidFill>
                  <a:latin typeface="Century Gothic" panose="020B0502020202020204" pitchFamily="34" charset="0"/>
                  <a:cs typeface="Futura Medium" panose="020B0602020204020303" pitchFamily="34" charset="-79"/>
                </a:rPr>
                <a:t>Dream Crazier </a:t>
              </a:r>
              <a:r>
                <a:rPr lang="en-US" sz="1000" b="1">
                  <a:solidFill>
                    <a:srgbClr val="0E0D3B"/>
                  </a:solidFill>
                  <a:latin typeface="Century Gothic" panose="020B0502020202020204" pitchFamily="34" charset="0"/>
                  <a:cs typeface="Futura Medium" panose="020B0602020204020303" pitchFamily="34" charset="-79"/>
                </a:rPr>
                <a:t>for Nike, which celebrated women athletes for defying the status quo, bringing home 13 awards. </a:t>
              </a:r>
            </a:p>
            <a:p>
              <a:pPr>
                <a:lnSpc>
                  <a:spcPts val="1640"/>
                </a:lnSpc>
              </a:pPr>
              <a:endParaRPr lang="en-US" sz="1000" b="1">
                <a:solidFill>
                  <a:srgbClr val="0E0D3B"/>
                </a:solidFill>
                <a:latin typeface="Century Gothic" panose="020B0502020202020204" pitchFamily="34" charset="0"/>
                <a:cs typeface="Futura Medium" panose="020B0602020204020303" pitchFamily="34" charset="-79"/>
              </a:endParaRPr>
            </a:p>
            <a:p>
              <a:pPr>
                <a:lnSpc>
                  <a:spcPts val="1640"/>
                </a:lnSpc>
              </a:pPr>
              <a:r>
                <a:rPr lang="en-US" sz="1000" b="1">
                  <a:solidFill>
                    <a:srgbClr val="0E0D3B"/>
                  </a:solidFill>
                  <a:latin typeface="Century Gothic" panose="020B0502020202020204" pitchFamily="34" charset="0"/>
                  <a:cs typeface="Futura Medium" panose="020B0602020204020303" pitchFamily="34" charset="-79"/>
                </a:rPr>
                <a:t>Speakers weren’t shy about their calls for equality. Within media, Madeline Di </a:t>
              </a:r>
              <a:r>
                <a:rPr lang="en-US" sz="1000" b="1" err="1">
                  <a:solidFill>
                    <a:srgbClr val="0E0D3B"/>
                  </a:solidFill>
                  <a:latin typeface="Century Gothic" panose="020B0502020202020204" pitchFamily="34" charset="0"/>
                  <a:cs typeface="Futura Medium" panose="020B0602020204020303" pitchFamily="34" charset="-79"/>
                </a:rPr>
                <a:t>Nonno</a:t>
              </a:r>
              <a:r>
                <a:rPr lang="en-US" sz="1000" b="1">
                  <a:solidFill>
                    <a:srgbClr val="0E0D3B"/>
                  </a:solidFill>
                  <a:latin typeface="Century Gothic" panose="020B0502020202020204" pitchFamily="34" charset="0"/>
                  <a:cs typeface="Futura Medium" panose="020B0602020204020303" pitchFamily="34" charset="-79"/>
                </a:rPr>
                <a:t>, CEO of the Geena Davis Institute on Gender in Media, said to a full auditorium on Tuesday, ‘There’s only one industry in the world that can have gender parity overnight, and that’s media.’ </a:t>
              </a:r>
            </a:p>
          </p:txBody>
        </p:sp>
      </p:grpSp>
      <p:sp>
        <p:nvSpPr>
          <p:cNvPr id="12" name="TextBox 11">
            <a:extLst>
              <a:ext uri="{FF2B5EF4-FFF2-40B4-BE49-F238E27FC236}">
                <a16:creationId xmlns:a16="http://schemas.microsoft.com/office/drawing/2014/main" id="{FAE1A80A-8905-A646-92FB-B3EC8846E9BA}"/>
              </a:ext>
            </a:extLst>
          </p:cNvPr>
          <p:cNvSpPr txBox="1"/>
          <p:nvPr/>
        </p:nvSpPr>
        <p:spPr>
          <a:xfrm>
            <a:off x="4358565" y="1038915"/>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Feminism </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4000" b="1">
                <a:solidFill>
                  <a:srgbClr val="0E0D3B"/>
                </a:solidFill>
                <a:latin typeface="Century Gothic" panose="020B0502020202020204" pitchFamily="34" charset="0"/>
                <a:cs typeface="Futura" panose="020B0602020204020303" pitchFamily="34" charset="-79"/>
              </a:rPr>
              <a:t>	</a:t>
            </a:r>
            <a:r>
              <a:rPr lang="en-US" sz="4000" b="1">
                <a:solidFill>
                  <a:schemeClr val="accent6"/>
                </a:solidFill>
                <a:latin typeface="Century Gothic" panose="020B0502020202020204" pitchFamily="34" charset="0"/>
                <a:cs typeface="Futura" panose="020B0602020204020303" pitchFamily="34" charset="-79"/>
              </a:rPr>
              <a:t>to the Front</a:t>
            </a:r>
            <a:endParaRPr kumimoji="0" lang="fr-FR" sz="4000" b="1" i="0" u="none" strike="noStrike" kern="1200" cap="none" spc="0" normalizeH="0" baseline="0" noProof="0">
              <a:ln>
                <a:noFill/>
              </a:ln>
              <a:solidFill>
                <a:schemeClr val="accent6"/>
              </a:solidFill>
              <a:effectLst/>
              <a:uLnTx/>
              <a:uFillTx/>
              <a:latin typeface="Century Gothic" panose="020B0502020202020204" pitchFamily="34" charset="0"/>
              <a:cs typeface="Futura" panose="020B0602020204020303" pitchFamily="34" charset="-79"/>
            </a:endParaRPr>
          </a:p>
        </p:txBody>
      </p:sp>
      <p:pic>
        <p:nvPicPr>
          <p:cNvPr id="26" name="Graphic 25">
            <a:extLst>
              <a:ext uri="{FF2B5EF4-FFF2-40B4-BE49-F238E27FC236}">
                <a16:creationId xmlns:a16="http://schemas.microsoft.com/office/drawing/2014/main" id="{99579CE4-9485-8D49-872F-CA08719CB1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6194" y="6335255"/>
            <a:ext cx="874987" cy="348446"/>
          </a:xfrm>
          <a:prstGeom prst="rect">
            <a:avLst/>
          </a:prstGeom>
        </p:spPr>
      </p:pic>
      <p:sp>
        <p:nvSpPr>
          <p:cNvPr id="24" name="Rectangle 23">
            <a:extLst>
              <a:ext uri="{FF2B5EF4-FFF2-40B4-BE49-F238E27FC236}">
                <a16:creationId xmlns:a16="http://schemas.microsoft.com/office/drawing/2014/main" id="{4F34209D-6440-EE4A-A08C-4FB05F394800}"/>
              </a:ext>
            </a:extLst>
          </p:cNvPr>
          <p:cNvSpPr/>
          <p:nvPr/>
        </p:nvSpPr>
        <p:spPr>
          <a:xfrm>
            <a:off x="546687" y="5415392"/>
            <a:ext cx="3163111" cy="707886"/>
          </a:xfrm>
          <a:prstGeom prst="rect">
            <a:avLst/>
          </a:prstGeom>
        </p:spPr>
        <p:txBody>
          <a:bodyPr wrap="square" anchor="t">
            <a:spAutoFit/>
          </a:bodyPr>
          <a:lstStyle/>
          <a:p>
            <a:r>
              <a:rPr lang="en-US" sz="2000" b="1">
                <a:solidFill>
                  <a:srgbClr val="0E0D3B"/>
                </a:solidFill>
                <a:latin typeface="Century Gothic" panose="020B0502020202020204" pitchFamily="34" charset="0"/>
                <a:cs typeface="Futura Medium" panose="020B0602020204020303" pitchFamily="34" charset="-79"/>
              </a:rPr>
              <a:t>of 2019 Cannes Lions speakers were </a:t>
            </a:r>
            <a:r>
              <a:rPr lang="en-US" sz="2000" b="1">
                <a:solidFill>
                  <a:srgbClr val="FFFFFF"/>
                </a:solidFill>
                <a:latin typeface="Century Gothic" panose="020B0502020202020204" pitchFamily="34" charset="0"/>
                <a:cs typeface="Futura Medium" panose="020B0602020204020303" pitchFamily="34" charset="-79"/>
              </a:rPr>
              <a:t>women. </a:t>
            </a:r>
            <a:endParaRPr lang="en-US"/>
          </a:p>
        </p:txBody>
      </p:sp>
      <p:sp>
        <p:nvSpPr>
          <p:cNvPr id="20" name="TextBox 19">
            <a:extLst>
              <a:ext uri="{FF2B5EF4-FFF2-40B4-BE49-F238E27FC236}">
                <a16:creationId xmlns:a16="http://schemas.microsoft.com/office/drawing/2014/main" id="{D3925D73-2CCD-6D4B-9727-D4722BDAA066}"/>
              </a:ext>
            </a:extLst>
          </p:cNvPr>
          <p:cNvSpPr txBox="1"/>
          <p:nvPr/>
        </p:nvSpPr>
        <p:spPr>
          <a:xfrm>
            <a:off x="2951713" y="3930383"/>
            <a:ext cx="713337" cy="123111"/>
          </a:xfrm>
          <a:prstGeom prst="rect">
            <a:avLst/>
          </a:prstGeom>
          <a:noFill/>
        </p:spPr>
        <p:txBody>
          <a:bodyPr wrap="none" lIns="0" tIns="0" rIns="0" bIns="0" rtlCol="0">
            <a:spAutoFit/>
          </a:bodyPr>
          <a:lstStyle/>
          <a:p>
            <a:pPr algn="r">
              <a:lnSpc>
                <a:spcPct val="80000"/>
              </a:lnSpc>
            </a:pPr>
            <a:r>
              <a:rPr lang="en-US" sz="1000">
                <a:solidFill>
                  <a:schemeClr val="tx2"/>
                </a:solidFill>
              </a:rPr>
              <a:t>Maye Musk</a:t>
            </a:r>
          </a:p>
        </p:txBody>
      </p:sp>
      <p:sp>
        <p:nvSpPr>
          <p:cNvPr id="2" name="Slide Number Placeholder 1">
            <a:extLst>
              <a:ext uri="{FF2B5EF4-FFF2-40B4-BE49-F238E27FC236}">
                <a16:creationId xmlns:a16="http://schemas.microsoft.com/office/drawing/2014/main" id="{47CBEB33-BB10-C046-8E38-417255D30C97}"/>
              </a:ext>
            </a:extLst>
          </p:cNvPr>
          <p:cNvSpPr>
            <a:spLocks noGrp="1"/>
          </p:cNvSpPr>
          <p:nvPr>
            <p:ph type="sldNum" sz="quarter" idx="12"/>
          </p:nvPr>
        </p:nvSpPr>
        <p:spPr/>
        <p:txBody>
          <a:bodyPr/>
          <a:lstStyle/>
          <a:p>
            <a:pPr algn="ctr"/>
            <a:fld id="{0C7B4787-4E7A-BF42-838C-32DA173181A9}" type="slidenum">
              <a:rPr lang="en-US" smtClean="0"/>
              <a:pPr algn="ctr"/>
              <a:t>10</a:t>
            </a:fld>
            <a:endParaRPr lang="en-US"/>
          </a:p>
        </p:txBody>
      </p:sp>
    </p:spTree>
    <p:extLst>
      <p:ext uri="{BB962C8B-B14F-4D97-AF65-F5344CB8AC3E}">
        <p14:creationId xmlns:p14="http://schemas.microsoft.com/office/powerpoint/2010/main" val="286050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B2627F0-C96D-6E42-A4D9-F18A93F75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7989" y="-2003166"/>
            <a:ext cx="1517445" cy="2752228"/>
          </a:xfrm>
          <a:prstGeom prst="rect">
            <a:avLst/>
          </a:prstGeom>
        </p:spPr>
      </p:pic>
      <p:sp>
        <p:nvSpPr>
          <p:cNvPr id="29" name="TextBox 28">
            <a:extLst>
              <a:ext uri="{FF2B5EF4-FFF2-40B4-BE49-F238E27FC236}">
                <a16:creationId xmlns:a16="http://schemas.microsoft.com/office/drawing/2014/main" id="{BBB7E902-3F1D-48B0-BF64-665801A8C3C1}"/>
              </a:ext>
            </a:extLst>
          </p:cNvPr>
          <p:cNvSpPr txBox="1"/>
          <p:nvPr/>
        </p:nvSpPr>
        <p:spPr>
          <a:xfrm>
            <a:off x="383498" y="937995"/>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Reimagining How</a:t>
            </a:r>
            <a:b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	</a:t>
            </a:r>
            <a:r>
              <a:rPr kumimoji="0" lang="en-US" sz="4000" b="1" i="0" u="none" strike="noStrike" kern="1200" cap="none" spc="0" normalizeH="0" baseline="0" noProof="0">
                <a:ln>
                  <a:noFill/>
                </a:ln>
                <a:solidFill>
                  <a:schemeClr val="accent4"/>
                </a:solidFill>
                <a:effectLst/>
                <a:uLnTx/>
                <a:uFillTx/>
                <a:latin typeface="Century Gothic" panose="020B0502020202020204" pitchFamily="34" charset="0"/>
                <a:cs typeface="Futura" panose="020B0602020204020303" pitchFamily="34" charset="-79"/>
              </a:rPr>
              <a:t>Inclusion Looks</a:t>
            </a:r>
            <a:endParaRPr kumimoji="0" lang="fr-FR" sz="4000" b="1" i="0" u="none" strike="noStrike" kern="1200" cap="none" spc="0" normalizeH="0" baseline="0" noProof="0">
              <a:ln>
                <a:noFill/>
              </a:ln>
              <a:solidFill>
                <a:schemeClr val="accent4"/>
              </a:solidFill>
              <a:effectLst/>
              <a:uLnTx/>
              <a:uFillTx/>
              <a:latin typeface="Century Gothic" panose="020B0502020202020204" pitchFamily="34" charset="0"/>
              <a:cs typeface="Futura" panose="020B0602020204020303" pitchFamily="34" charset="-79"/>
            </a:endParaRPr>
          </a:p>
        </p:txBody>
      </p:sp>
      <p:sp>
        <p:nvSpPr>
          <p:cNvPr id="30" name="TextBox 29">
            <a:extLst>
              <a:ext uri="{FF2B5EF4-FFF2-40B4-BE49-F238E27FC236}">
                <a16:creationId xmlns:a16="http://schemas.microsoft.com/office/drawing/2014/main" id="{E02F0CD0-0039-429C-BA6E-A770F6A68E0D}"/>
              </a:ext>
            </a:extLst>
          </p:cNvPr>
          <p:cNvSpPr txBox="1"/>
          <p:nvPr/>
        </p:nvSpPr>
        <p:spPr>
          <a:xfrm>
            <a:off x="432722" y="51312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05</a:t>
            </a:r>
          </a:p>
        </p:txBody>
      </p:sp>
      <p:grpSp>
        <p:nvGrpSpPr>
          <p:cNvPr id="4" name="Group 3">
            <a:extLst>
              <a:ext uri="{FF2B5EF4-FFF2-40B4-BE49-F238E27FC236}">
                <a16:creationId xmlns:a16="http://schemas.microsoft.com/office/drawing/2014/main" id="{BAB6B71F-2321-D74C-A098-25CCEBDAEE20}"/>
              </a:ext>
            </a:extLst>
          </p:cNvPr>
          <p:cNvGrpSpPr/>
          <p:nvPr/>
        </p:nvGrpSpPr>
        <p:grpSpPr>
          <a:xfrm>
            <a:off x="1295400" y="2233325"/>
            <a:ext cx="10330102" cy="3898503"/>
            <a:chOff x="3599639" y="2233325"/>
            <a:chExt cx="8101498" cy="3898503"/>
          </a:xfrm>
        </p:grpSpPr>
        <p:sp>
          <p:nvSpPr>
            <p:cNvPr id="19" name="TextBox 18">
              <a:extLst>
                <a:ext uri="{FF2B5EF4-FFF2-40B4-BE49-F238E27FC236}">
                  <a16:creationId xmlns:a16="http://schemas.microsoft.com/office/drawing/2014/main" id="{7533B45D-62EC-8743-B0CD-E54019D99050}"/>
                </a:ext>
              </a:extLst>
            </p:cNvPr>
            <p:cNvSpPr txBox="1"/>
            <p:nvPr/>
          </p:nvSpPr>
          <p:spPr>
            <a:xfrm>
              <a:off x="3599639" y="2233325"/>
              <a:ext cx="2538623" cy="3465244"/>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R="0" lvl="0" algn="l" defTabSz="914400" rtl="0" eaLnBrk="1" fontAlgn="auto" latinLnBrk="0" hangingPunct="1">
                <a:lnSpc>
                  <a:spcPts val="1640"/>
                </a:lnSpc>
                <a:spcBef>
                  <a:spcPts val="0"/>
                </a:spcBef>
                <a:spcAft>
                  <a:spcPts val="0"/>
                </a:spcAft>
                <a:buClrTx/>
                <a:buSzTx/>
                <a:tabLst/>
                <a:defRPr/>
              </a:pPr>
              <a:r>
                <a:rPr lang="en-US" sz="1000" b="1">
                  <a:solidFill>
                    <a:srgbClr val="0E0D3B"/>
                  </a:solidFill>
                  <a:latin typeface="Century Gothic" panose="020B0502020202020204" pitchFamily="34" charset="0"/>
                  <a:cs typeface="Futura Medium" panose="020B0602020204020303" pitchFamily="34" charset="-79"/>
                </a:rPr>
                <a:t>Especially with intersectionality in mind, speakers expressed how diversity shouldn’t just be addressed by </a:t>
              </a:r>
              <a:r>
                <a:rPr lang="en-US" sz="1000" b="1" err="1">
                  <a:solidFill>
                    <a:srgbClr val="0E0D3B"/>
                  </a:solidFill>
                  <a:latin typeface="Century Gothic" panose="020B0502020202020204" pitchFamily="34" charset="0"/>
                  <a:cs typeface="Futura Medium" panose="020B0602020204020303" pitchFamily="34" charset="-79"/>
                </a:rPr>
                <a:t>colour</a:t>
              </a:r>
              <a:r>
                <a:rPr lang="en-US" sz="1000" b="1">
                  <a:solidFill>
                    <a:srgbClr val="0E0D3B"/>
                  </a:solidFill>
                  <a:latin typeface="Century Gothic" panose="020B0502020202020204" pitchFamily="34" charset="0"/>
                  <a:cs typeface="Futura Medium" panose="020B0602020204020303" pitchFamily="34" charset="-79"/>
                </a:rPr>
                <a:t> and identity—age and accessibility, spoken about less frequently, are great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examples of this. </a:t>
              </a:r>
            </a:p>
            <a:p>
              <a:pPr marR="0" lvl="0" algn="l" defTabSz="914400" rtl="0" eaLnBrk="1" fontAlgn="auto" latinLnBrk="0" hangingPunct="1">
                <a:lnSpc>
                  <a:spcPts val="1640"/>
                </a:lnSpc>
                <a:spcBef>
                  <a:spcPts val="0"/>
                </a:spcBef>
                <a:spcAft>
                  <a:spcPts val="0"/>
                </a:spcAft>
                <a:buClrTx/>
                <a:buSzTx/>
                <a:tabLst/>
                <a:defRPr/>
              </a:pPr>
              <a:endParaRPr lang="en-US" sz="1000" b="1">
                <a:solidFill>
                  <a:srgbClr val="0E0D3B"/>
                </a:solidFill>
                <a:latin typeface="Century Gothic" panose="020B0502020202020204" pitchFamily="34" charset="0"/>
                <a:cs typeface="Futura Medium" panose="020B0602020204020303" pitchFamily="34" charset="-79"/>
              </a:endParaRP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In Thursday’s </a:t>
              </a:r>
              <a:r>
                <a:rPr lang="en-US" sz="1000" b="1" i="1">
                  <a:solidFill>
                    <a:srgbClr val="0E0D3B"/>
                  </a:solidFill>
                  <a:latin typeface="Century Gothic" panose="020B0502020202020204" pitchFamily="34" charset="0"/>
                  <a:cs typeface="Futura Medium" panose="020B0602020204020303" pitchFamily="34" charset="-79"/>
                </a:rPr>
                <a:t>The 50+ Goldmine: Sparking Creativity's Coming of Age</a:t>
              </a:r>
              <a:r>
                <a:rPr lang="en-US" sz="1000" b="1">
                  <a:solidFill>
                    <a:srgbClr val="0E0D3B"/>
                  </a:solidFill>
                  <a:latin typeface="Century Gothic" panose="020B0502020202020204" pitchFamily="34" charset="0"/>
                  <a:cs typeface="Futura Medium" panose="020B0602020204020303" pitchFamily="34" charset="-79"/>
                </a:rPr>
                <a:t> by AARP, they discussed how age diversity is seldom addressed, but presents such huge business potential. The ‘longevity economy,’ a pithy way describing the opportunity to access ageing populations, is used to express this; Baby Boomers account for half of consumer spending worldwide and hold majority control of disposable income in western countries. And, maybe not surprisingly, many of our leaders felt like this macro-age segment often goes ignored. </a:t>
              </a:r>
            </a:p>
          </p:txBody>
        </p:sp>
        <p:sp>
          <p:nvSpPr>
            <p:cNvPr id="7" name="Rectangle 6">
              <a:extLst>
                <a:ext uri="{FF2B5EF4-FFF2-40B4-BE49-F238E27FC236}">
                  <a16:creationId xmlns:a16="http://schemas.microsoft.com/office/drawing/2014/main" id="{7B08094E-6A1C-451E-84AB-EF906D31EBE2}"/>
                </a:ext>
              </a:extLst>
            </p:cNvPr>
            <p:cNvSpPr/>
            <p:nvPr/>
          </p:nvSpPr>
          <p:spPr>
            <a:xfrm>
              <a:off x="6414593" y="2233325"/>
              <a:ext cx="2538623" cy="3898503"/>
            </a:xfrm>
            <a:prstGeom prst="rect">
              <a:avLst/>
            </a:prstGeom>
          </p:spPr>
          <p:txBody>
            <a:bodyPr wrap="square" lIns="0" tIns="0" rIns="0" bIns="0">
              <a:spAutoFit/>
            </a:bodyPr>
            <a:lstStyle/>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This year’s winners addressed this too. L’Oréal’s </a:t>
              </a:r>
              <a:br>
                <a:rPr lang="en-US" sz="1000" b="1" dirty="0">
                  <a:solidFill>
                    <a:srgbClr val="0E0D3B"/>
                  </a:solidFill>
                  <a:latin typeface="Century Gothic" panose="020B0502020202020204" pitchFamily="34" charset="0"/>
                  <a:cs typeface="Futura Medium" panose="020B0602020204020303" pitchFamily="34" charset="-79"/>
                </a:rPr>
              </a:br>
              <a:r>
                <a:rPr lang="en-US" sz="1000" b="1" i="1" dirty="0">
                  <a:solidFill>
                    <a:srgbClr val="0E0D3B"/>
                  </a:solidFill>
                  <a:latin typeface="Century Gothic" panose="020B0502020202020204" pitchFamily="34" charset="0"/>
                  <a:cs typeface="Futura Medium" panose="020B0602020204020303" pitchFamily="34" charset="-79"/>
                </a:rPr>
                <a:t>Non-Issue</a:t>
              </a:r>
              <a:r>
                <a:rPr lang="en-US" sz="1000" b="1" dirty="0">
                  <a:solidFill>
                    <a:srgbClr val="0E0D3B"/>
                  </a:solidFill>
                  <a:latin typeface="Century Gothic" panose="020B0502020202020204" pitchFamily="34" charset="0"/>
                  <a:cs typeface="Futura Medium" panose="020B0602020204020303" pitchFamily="34" charset="-79"/>
                </a:rPr>
                <a:t>, which raked in nine awards this year,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told us that 40 percent of women are over 50, but are shown only 15 percent of the time in popular media. </a:t>
              </a:r>
            </a:p>
            <a:p>
              <a:pPr lvl="0">
                <a:lnSpc>
                  <a:spcPts val="1640"/>
                </a:lnSpc>
                <a:defRPr/>
              </a:pPr>
              <a:endParaRPr lang="en-US" sz="1000" b="1" dirty="0">
                <a:solidFill>
                  <a:srgbClr val="0E0D3B"/>
                </a:solidFill>
                <a:latin typeface="Century Gothic" panose="020B0502020202020204" pitchFamily="34" charset="0"/>
                <a:cs typeface="Futura Medium" panose="020B0602020204020303" pitchFamily="34" charset="-79"/>
              </a:endParaRPr>
            </a:p>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Accessibility is a similarly oft-ignored idea—one that </a:t>
              </a:r>
              <a:r>
                <a:rPr lang="en-US" sz="1000" b="1" dirty="0" err="1">
                  <a:solidFill>
                    <a:srgbClr val="0E0D3B"/>
                  </a:solidFill>
                  <a:latin typeface="Century Gothic" panose="020B0502020202020204" pitchFamily="34" charset="0"/>
                  <a:cs typeface="Futura Medium" panose="020B0602020204020303" pitchFamily="34" charset="-79"/>
                </a:rPr>
                <a:t>marginalises</a:t>
              </a:r>
              <a:r>
                <a:rPr lang="en-US" sz="1000" b="1" dirty="0">
                  <a:solidFill>
                    <a:srgbClr val="0E0D3B"/>
                  </a:solidFill>
                  <a:latin typeface="Century Gothic" panose="020B0502020202020204" pitchFamily="34" charset="0"/>
                  <a:cs typeface="Futura Medium" panose="020B0602020204020303" pitchFamily="34" charset="-79"/>
                </a:rPr>
                <a:t> people of different ability. Only 0.8 percent of Hollywood’s 100 top-grossing family films depict a person of different ability, and 95 percent of those depictions are by non-disabled actors. </a:t>
              </a:r>
            </a:p>
            <a:p>
              <a:pPr lvl="0">
                <a:lnSpc>
                  <a:spcPts val="1640"/>
                </a:lnSpc>
                <a:defRPr/>
              </a:pP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Microsoft won the Brand Experience &amp; Activation Grand Prix on Thursday for its Xbox Adaptive Controller, for providing the best ‘end-to-end experience.’ </a:t>
              </a:r>
            </a:p>
            <a:p>
              <a:pPr lvl="0">
                <a:lnSpc>
                  <a:spcPts val="1640"/>
                </a:lnSpc>
                <a:defRPr/>
              </a:pPr>
              <a:endParaRPr lang="en-US" sz="1000" b="1" dirty="0">
                <a:solidFill>
                  <a:srgbClr val="0E0D3B"/>
                </a:solidFill>
                <a:latin typeface="Century Gothic" panose="020B0502020202020204" pitchFamily="34" charset="0"/>
                <a:cs typeface="Futura Medium" panose="020B0602020204020303" pitchFamily="34" charset="-79"/>
              </a:endParaRPr>
            </a:p>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Microsoft wasn’t alone in focusing efforts on accessibility—Huawei and FCB Inferno also won</a:t>
              </a:r>
            </a:p>
          </p:txBody>
        </p:sp>
        <p:sp>
          <p:nvSpPr>
            <p:cNvPr id="12" name="Rectangle 11">
              <a:extLst>
                <a:ext uri="{FF2B5EF4-FFF2-40B4-BE49-F238E27FC236}">
                  <a16:creationId xmlns:a16="http://schemas.microsoft.com/office/drawing/2014/main" id="{D245BA67-D3CF-4153-B932-46DA259506BE}"/>
                </a:ext>
              </a:extLst>
            </p:cNvPr>
            <p:cNvSpPr/>
            <p:nvPr/>
          </p:nvSpPr>
          <p:spPr>
            <a:xfrm>
              <a:off x="9228162" y="2233325"/>
              <a:ext cx="2472975" cy="3875613"/>
            </a:xfrm>
            <a:prstGeom prst="rect">
              <a:avLst/>
            </a:prstGeom>
          </p:spPr>
          <p:txBody>
            <a:bodyPr wrap="square" lIns="0" tIns="0" rIns="0" bIns="0">
              <a:spAutoFit/>
            </a:bodyPr>
            <a:lstStyle/>
            <a:p>
              <a:pPr>
                <a:lnSpc>
                  <a:spcPts val="1640"/>
                </a:lnSpc>
              </a:pPr>
              <a:r>
                <a:rPr lang="en-US" sz="1000" b="1">
                  <a:solidFill>
                    <a:srgbClr val="0E0D3B"/>
                  </a:solidFill>
                  <a:latin typeface="Century Gothic" panose="020B0502020202020204" pitchFamily="34" charset="0"/>
                  <a:cs typeface="Futura Medium" panose="020B0602020204020303" pitchFamily="34" charset="-79"/>
                </a:rPr>
                <a:t>for </a:t>
              </a:r>
              <a:r>
                <a:rPr lang="en-US" sz="1000" b="1" err="1">
                  <a:solidFill>
                    <a:srgbClr val="0E0D3B"/>
                  </a:solidFill>
                  <a:latin typeface="Century Gothic" panose="020B0502020202020204" pitchFamily="34" charset="0"/>
                  <a:cs typeface="Futura Medium" panose="020B0602020204020303" pitchFamily="34" charset="-79"/>
                </a:rPr>
                <a:t>StorySign</a:t>
              </a:r>
              <a:r>
                <a:rPr lang="en-US" sz="1000" b="1">
                  <a:solidFill>
                    <a:srgbClr val="0E0D3B"/>
                  </a:solidFill>
                  <a:latin typeface="Century Gothic" panose="020B0502020202020204" pitchFamily="34" charset="0"/>
                  <a:cs typeface="Futura Medium" panose="020B0602020204020303" pitchFamily="34" charset="-79"/>
                </a:rPr>
                <a:t>, addressing deaf audiences,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and IKEA with McCann Tel Aviv for </a:t>
              </a:r>
              <a:r>
                <a:rPr lang="en-US" sz="1000" b="1" err="1">
                  <a:solidFill>
                    <a:srgbClr val="0E0D3B"/>
                  </a:solidFill>
                  <a:latin typeface="Century Gothic" panose="020B0502020202020204" pitchFamily="34" charset="0"/>
                  <a:cs typeface="Futura Medium" panose="020B0602020204020303" pitchFamily="34" charset="-79"/>
                </a:rPr>
                <a:t>ThisAbles</a:t>
              </a:r>
              <a:r>
                <a:rPr lang="en-US" sz="1000" b="1">
                  <a:solidFill>
                    <a:srgbClr val="0E0D3B"/>
                  </a:solidFill>
                  <a:latin typeface="Century Gothic" panose="020B0502020202020204" pitchFamily="34" charset="0"/>
                  <a:cs typeface="Futura Medium" panose="020B0602020204020303" pitchFamily="34" charset="-79"/>
                </a:rPr>
                <a:t>,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add-on products and a campaign for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accessible furnishings. </a:t>
              </a:r>
            </a:p>
            <a:p>
              <a:pPr>
                <a:lnSpc>
                  <a:spcPts val="1640"/>
                </a:lnSpc>
              </a:pPr>
              <a:endParaRPr lang="en-US" sz="1000" b="1">
                <a:solidFill>
                  <a:srgbClr val="0E0D3B"/>
                </a:solidFill>
                <a:latin typeface="Century Gothic" panose="020B0502020202020204" pitchFamily="34" charset="0"/>
                <a:cs typeface="Futura Medium" panose="020B0602020204020303" pitchFamily="34" charset="-79"/>
              </a:endParaRPr>
            </a:p>
            <a:p>
              <a:pPr>
                <a:lnSpc>
                  <a:spcPts val="1640"/>
                </a:lnSpc>
              </a:pPr>
              <a:r>
                <a:rPr lang="en-US" sz="1000" b="1">
                  <a:solidFill>
                    <a:srgbClr val="0E0D3B"/>
                  </a:solidFill>
                  <a:latin typeface="Century Gothic" panose="020B0502020202020204" pitchFamily="34" charset="0"/>
                  <a:cs typeface="Futura Medium" panose="020B0602020204020303" pitchFamily="34" charset="-79"/>
                </a:rPr>
                <a:t>There’s little commonality between age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and ability, but they both highlight huge opportunities for business. Aside from leaving money on the table, many brands and creatives have also viewed the address of this gap to be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a values imperative. </a:t>
              </a:r>
            </a:p>
            <a:p>
              <a:pPr>
                <a:lnSpc>
                  <a:spcPts val="1640"/>
                </a:lnSpc>
              </a:pPr>
              <a:endParaRPr lang="en-US" sz="1000" b="1">
                <a:solidFill>
                  <a:srgbClr val="0E0D3B"/>
                </a:solidFill>
                <a:latin typeface="Century Gothic" panose="020B0502020202020204" pitchFamily="34" charset="0"/>
                <a:cs typeface="Futura Medium" panose="020B0602020204020303" pitchFamily="34" charset="-79"/>
              </a:endParaRPr>
            </a:p>
            <a:p>
              <a:pPr>
                <a:lnSpc>
                  <a:spcPts val="1640"/>
                </a:lnSpc>
              </a:pPr>
              <a:r>
                <a:rPr lang="en-US" sz="1000" b="1">
                  <a:solidFill>
                    <a:srgbClr val="0E0D3B"/>
                  </a:solidFill>
                  <a:latin typeface="Century Gothic" panose="020B0502020202020204" pitchFamily="34" charset="0"/>
                  <a:cs typeface="Futura Medium" panose="020B0602020204020303" pitchFamily="34" charset="-79"/>
                </a:rPr>
                <a:t>Cannes Lions Jury President Jaime Mandelbaum, Chief Creative Officer of VMLY&amp;R Europe, told </a:t>
              </a:r>
              <a:br>
                <a:rPr lang="en-US" sz="1000" b="1">
                  <a:solidFill>
                    <a:srgbClr val="0E0D3B"/>
                  </a:solidFill>
                  <a:latin typeface="Century Gothic" panose="020B0502020202020204" pitchFamily="34" charset="0"/>
                  <a:cs typeface="Futura Medium" panose="020B0602020204020303" pitchFamily="34" charset="-79"/>
                </a:rPr>
              </a:br>
              <a:r>
                <a:rPr lang="en-US" sz="1000" b="1" i="1">
                  <a:solidFill>
                    <a:srgbClr val="0E0D3B"/>
                  </a:solidFill>
                  <a:latin typeface="Century Gothic" panose="020B0502020202020204" pitchFamily="34" charset="0"/>
                  <a:cs typeface="Futura Medium" panose="020B0602020204020303" pitchFamily="34" charset="-79"/>
                </a:rPr>
                <a:t>Ad Age</a:t>
              </a:r>
              <a:r>
                <a:rPr lang="en-US" sz="1000" b="1">
                  <a:solidFill>
                    <a:srgbClr val="0E0D3B"/>
                  </a:solidFill>
                  <a:latin typeface="Century Gothic" panose="020B0502020202020204" pitchFamily="34" charset="0"/>
                  <a:cs typeface="Futura Medium" panose="020B0602020204020303" pitchFamily="34" charset="-79"/>
                </a:rPr>
                <a:t>, ‘We are past the point of inclusion being done for the sake of awareness alone. Brands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are really taking action and being part of the solution, not just talking about it: it’s almost the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cost of entry for brands.’</a:t>
              </a:r>
            </a:p>
          </p:txBody>
        </p:sp>
      </p:grpSp>
      <p:pic>
        <p:nvPicPr>
          <p:cNvPr id="35" name="Graphic 34">
            <a:extLst>
              <a:ext uri="{FF2B5EF4-FFF2-40B4-BE49-F238E27FC236}">
                <a16:creationId xmlns:a16="http://schemas.microsoft.com/office/drawing/2014/main" id="{8F0B0536-9FBA-DB49-B94F-08A48AC0A5B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21668" y="6470030"/>
            <a:ext cx="3854413" cy="181242"/>
          </a:xfrm>
          <a:prstGeom prst="rect">
            <a:avLst/>
          </a:prstGeom>
        </p:spPr>
      </p:pic>
      <p:sp>
        <p:nvSpPr>
          <p:cNvPr id="6" name="TextBox 5">
            <a:extLst>
              <a:ext uri="{FF2B5EF4-FFF2-40B4-BE49-F238E27FC236}">
                <a16:creationId xmlns:a16="http://schemas.microsoft.com/office/drawing/2014/main" id="{DA9444BD-94C3-734A-932F-D3992AB5346D}"/>
              </a:ext>
            </a:extLst>
          </p:cNvPr>
          <p:cNvSpPr txBox="1"/>
          <p:nvPr/>
        </p:nvSpPr>
        <p:spPr>
          <a:xfrm>
            <a:off x="7687989" y="777814"/>
            <a:ext cx="3493584" cy="1015663"/>
          </a:xfrm>
          <a:prstGeom prst="rect">
            <a:avLst/>
          </a:prstGeom>
          <a:noFill/>
        </p:spPr>
        <p:txBody>
          <a:bodyPr wrap="square" lIns="0" tIns="91440" r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solidFill>
                <a:effectLst/>
                <a:uLnTx/>
                <a:uFillTx/>
                <a:latin typeface="Century Gothic" panose="020B0502020202020204" pitchFamily="34" charset="0"/>
                <a:ea typeface="+mn-ea"/>
                <a:cs typeface="Futura Medium" panose="020B0602020204020303" pitchFamily="34" charset="-79"/>
              </a:rPr>
              <a:t>People over 50 in the UK control 80% of disposable income, and 70% in the US</a:t>
            </a:r>
          </a:p>
        </p:txBody>
      </p:sp>
      <p:sp>
        <p:nvSpPr>
          <p:cNvPr id="2" name="Slide Number Placeholder 1">
            <a:extLst>
              <a:ext uri="{FF2B5EF4-FFF2-40B4-BE49-F238E27FC236}">
                <a16:creationId xmlns:a16="http://schemas.microsoft.com/office/drawing/2014/main" id="{AA44502D-3547-F44B-9E5F-DBB67B2C0A25}"/>
              </a:ext>
            </a:extLst>
          </p:cNvPr>
          <p:cNvSpPr>
            <a:spLocks noGrp="1"/>
          </p:cNvSpPr>
          <p:nvPr>
            <p:ph type="sldNum" sz="quarter" idx="12"/>
          </p:nvPr>
        </p:nvSpPr>
        <p:spPr/>
        <p:txBody>
          <a:bodyPr/>
          <a:lstStyle/>
          <a:p>
            <a:pPr algn="ctr"/>
            <a:fld id="{0C7B4787-4E7A-BF42-838C-32DA173181A9}" type="slidenum">
              <a:rPr lang="en-US" smtClean="0"/>
              <a:pPr algn="ctr"/>
              <a:t>11</a:t>
            </a:fld>
            <a:endParaRPr lang="en-US"/>
          </a:p>
        </p:txBody>
      </p:sp>
    </p:spTree>
    <p:extLst>
      <p:ext uri="{BB962C8B-B14F-4D97-AF65-F5344CB8AC3E}">
        <p14:creationId xmlns:p14="http://schemas.microsoft.com/office/powerpoint/2010/main" val="2542915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CA9B9D-903E-1840-A332-A62E6852450F}"/>
              </a:ext>
            </a:extLst>
          </p:cNvPr>
          <p:cNvSpPr txBox="1"/>
          <p:nvPr/>
        </p:nvSpPr>
        <p:spPr>
          <a:xfrm>
            <a:off x="507351" y="628438"/>
            <a:ext cx="5258436"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Takeaways</a:t>
            </a:r>
            <a:endParaRPr kumimoji="0" lang="fr-FR" sz="4000" b="1" i="0" u="none" strike="noStrike" kern="1200" cap="none" spc="0" normalizeH="0" baseline="0" noProof="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pic>
        <p:nvPicPr>
          <p:cNvPr id="6" name="Graphic 5">
            <a:extLst>
              <a:ext uri="{FF2B5EF4-FFF2-40B4-BE49-F238E27FC236}">
                <a16:creationId xmlns:a16="http://schemas.microsoft.com/office/drawing/2014/main" id="{F6D3316B-FD5F-2144-B562-7EC174E2BFE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121658" y="6470030"/>
            <a:ext cx="3854434" cy="181243"/>
          </a:xfrm>
          <a:prstGeom prst="rect">
            <a:avLst/>
          </a:prstGeom>
        </p:spPr>
      </p:pic>
      <p:grpSp>
        <p:nvGrpSpPr>
          <p:cNvPr id="3" name="Group 2">
            <a:extLst>
              <a:ext uri="{FF2B5EF4-FFF2-40B4-BE49-F238E27FC236}">
                <a16:creationId xmlns:a16="http://schemas.microsoft.com/office/drawing/2014/main" id="{FDC40894-E391-5D40-B28C-435ADD526AB9}"/>
              </a:ext>
            </a:extLst>
          </p:cNvPr>
          <p:cNvGrpSpPr/>
          <p:nvPr/>
        </p:nvGrpSpPr>
        <p:grpSpPr>
          <a:xfrm>
            <a:off x="520130" y="1670082"/>
            <a:ext cx="11455962" cy="4458779"/>
            <a:chOff x="520130" y="1352582"/>
            <a:chExt cx="9584276" cy="4458779"/>
          </a:xfrm>
        </p:grpSpPr>
        <p:sp>
          <p:nvSpPr>
            <p:cNvPr id="10" name="TextBox 9">
              <a:extLst>
                <a:ext uri="{FF2B5EF4-FFF2-40B4-BE49-F238E27FC236}">
                  <a16:creationId xmlns:a16="http://schemas.microsoft.com/office/drawing/2014/main" id="{604B54A3-6A03-C047-ADD1-2F9A035ED036}"/>
                </a:ext>
              </a:extLst>
            </p:cNvPr>
            <p:cNvSpPr txBox="1"/>
            <p:nvPr/>
          </p:nvSpPr>
          <p:spPr>
            <a:xfrm>
              <a:off x="2989650" y="1356470"/>
              <a:ext cx="2133862"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Find Connection </a:t>
              </a:r>
              <a:b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b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with Your Purpose</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endParaRPr>
            </a:p>
          </p:txBody>
        </p:sp>
        <p:sp>
          <p:nvSpPr>
            <p:cNvPr id="12" name="TextBox 11">
              <a:extLst>
                <a:ext uri="{FF2B5EF4-FFF2-40B4-BE49-F238E27FC236}">
                  <a16:creationId xmlns:a16="http://schemas.microsoft.com/office/drawing/2014/main" id="{8047E28E-6A3B-7F45-B454-F3556F2A82A8}"/>
                </a:ext>
              </a:extLst>
            </p:cNvPr>
            <p:cNvSpPr txBox="1"/>
            <p:nvPr/>
          </p:nvSpPr>
          <p:spPr>
            <a:xfrm>
              <a:off x="2996634" y="2140933"/>
              <a:ext cx="2133861" cy="3054875"/>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Diversity can’t just be expressed in casting and hiring, it must be meaningfully and carefully integrated into a brand’s core values. And when done correctly, the stake brands and </a:t>
              </a:r>
              <a:r>
                <a:rPr kumimoji="0" lang="en-US" sz="1000" b="1" i="0" u="none" strike="noStrike" kern="1200" cap="none" spc="0" normalizeH="0" baseline="0" noProof="0" err="1">
                  <a:ln>
                    <a:noFill/>
                  </a:ln>
                  <a:solidFill>
                    <a:srgbClr val="0E0D3B"/>
                  </a:solidFill>
                  <a:effectLst/>
                  <a:uLnTx/>
                  <a:uFillTx/>
                  <a:latin typeface="Century Gothic" panose="020B0502020202020204" pitchFamily="34" charset="0"/>
                  <a:ea typeface="+mn-ea"/>
                  <a:cs typeface="Futura Medium" panose="020B0602020204020303" pitchFamily="34" charset="-79"/>
                </a:rPr>
                <a:t>organisations</a:t>
              </a: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 take in diversity will make it immutable from the wealth of its talent, its work, and its perception in the market. Tackle the challenge like you would a client or brand imperative—find the white space, make strategic connections to your mission, and use your creativity to help your teams and business partners rally behind the evolution of your position in the market.</a:t>
              </a:r>
            </a:p>
          </p:txBody>
        </p:sp>
        <p:sp>
          <p:nvSpPr>
            <p:cNvPr id="13" name="TextBox 12">
              <a:extLst>
                <a:ext uri="{FF2B5EF4-FFF2-40B4-BE49-F238E27FC236}">
                  <a16:creationId xmlns:a16="http://schemas.microsoft.com/office/drawing/2014/main" id="{9BB55D6D-9B3E-4340-99E7-3C6B6AB53188}"/>
                </a:ext>
              </a:extLst>
            </p:cNvPr>
            <p:cNvSpPr txBox="1"/>
            <p:nvPr/>
          </p:nvSpPr>
          <p:spPr>
            <a:xfrm>
              <a:off x="5473138" y="2140933"/>
              <a:ext cx="2133861" cy="3670428"/>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Blind casting doesn’t do the job. If we’re to combat the innumerous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ways that our professional and educational systems thwart efforts of underrepresented communities to thrive, we have to intentionally build strategies to sourcing diverse talent. Consider how you can look outside of traditional agency or creative funnels. We heard several creative thought-leaders this week espouse the quality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of work coming from unexpected experience—beyond thinking about diversity from an identity perspective—and extending to life and prior work experience. Add another layer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of richness to your teams and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partners this year.</a:t>
              </a:r>
            </a:p>
          </p:txBody>
        </p:sp>
        <p:sp>
          <p:nvSpPr>
            <p:cNvPr id="14" name="TextBox 13">
              <a:extLst>
                <a:ext uri="{FF2B5EF4-FFF2-40B4-BE49-F238E27FC236}">
                  <a16:creationId xmlns:a16="http://schemas.microsoft.com/office/drawing/2014/main" id="{BFBC163D-E907-9248-B82D-679154F5CA55}"/>
                </a:ext>
              </a:extLst>
            </p:cNvPr>
            <p:cNvSpPr txBox="1"/>
            <p:nvPr/>
          </p:nvSpPr>
          <p:spPr>
            <a:xfrm>
              <a:off x="5473138" y="1352582"/>
              <a:ext cx="2133861"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Intentionally </a:t>
              </a:r>
              <a:b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b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Hire Diversely </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endParaRPr>
            </a:p>
          </p:txBody>
        </p:sp>
        <p:sp>
          <p:nvSpPr>
            <p:cNvPr id="16" name="TextBox 15">
              <a:extLst>
                <a:ext uri="{FF2B5EF4-FFF2-40B4-BE49-F238E27FC236}">
                  <a16:creationId xmlns:a16="http://schemas.microsoft.com/office/drawing/2014/main" id="{7214D421-0126-4A92-9275-339DDC63C9BB}"/>
                </a:ext>
              </a:extLst>
            </p:cNvPr>
            <p:cNvSpPr txBox="1"/>
            <p:nvPr/>
          </p:nvSpPr>
          <p:spPr>
            <a:xfrm>
              <a:off x="7949642" y="1598804"/>
              <a:ext cx="2154763"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Measure Differently</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endParaRPr>
            </a:p>
          </p:txBody>
        </p:sp>
        <p:sp>
          <p:nvSpPr>
            <p:cNvPr id="17" name="TextBox 16">
              <a:extLst>
                <a:ext uri="{FF2B5EF4-FFF2-40B4-BE49-F238E27FC236}">
                  <a16:creationId xmlns:a16="http://schemas.microsoft.com/office/drawing/2014/main" id="{D4DEB75A-E395-44CF-B59B-945172CAB311}"/>
                </a:ext>
              </a:extLst>
            </p:cNvPr>
            <p:cNvSpPr txBox="1"/>
            <p:nvPr/>
          </p:nvSpPr>
          <p:spPr>
            <a:xfrm>
              <a:off x="7949643" y="2140933"/>
              <a:ext cx="2154763" cy="3670428"/>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Consider new key performance indicators for your efforts, ones that delineate internal and </a:t>
              </a:r>
              <a:r>
                <a:rPr lang="en-US" sz="1000" b="1" dirty="0">
                  <a:solidFill>
                    <a:srgbClr val="0E0D3B"/>
                  </a:solidFill>
                  <a:latin typeface="Century Gothic" panose="020B0502020202020204" pitchFamily="34" charset="0"/>
                  <a:cs typeface="Futura Medium" panose="020B0602020204020303" pitchFamily="34" charset="-79"/>
                </a:rPr>
                <a:t>market-facing efforts across your diversification imperatives. For example, building</a:t>
              </a: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 nonfinancial goals specific to </a:t>
              </a:r>
              <a:r>
                <a:rPr lang="en-US" sz="1000" b="1" dirty="0">
                  <a:solidFill>
                    <a:srgbClr val="0E0D3B"/>
                  </a:solidFill>
                  <a:latin typeface="Century Gothic" panose="020B0502020202020204" pitchFamily="34" charset="0"/>
                  <a:cs typeface="Futura Medium" panose="020B0602020204020303" pitchFamily="34" charset="-79"/>
                </a:rPr>
                <a:t>diversity and inclusion of internal talent, of your opportunity pipeline and of your community contributions may hold your </a:t>
              </a:r>
              <a:r>
                <a:rPr lang="en-US" sz="1000" b="1" dirty="0" err="1">
                  <a:solidFill>
                    <a:srgbClr val="0E0D3B"/>
                  </a:solidFill>
                  <a:latin typeface="Century Gothic" panose="020B0502020202020204" pitchFamily="34" charset="0"/>
                  <a:cs typeface="Futura Medium" panose="020B0602020204020303" pitchFamily="34" charset="-79"/>
                </a:rPr>
                <a:t>organisation</a:t>
              </a:r>
              <a:r>
                <a:rPr lang="en-US" sz="1000" b="1" dirty="0">
                  <a:solidFill>
                    <a:srgbClr val="0E0D3B"/>
                  </a:solidFill>
                  <a:latin typeface="Century Gothic" panose="020B0502020202020204" pitchFamily="34" charset="0"/>
                  <a:cs typeface="Futura Medium" panose="020B0602020204020303" pitchFamily="34" charset="-79"/>
                </a:rPr>
                <a:t> to a different standard of quality for those activities. With respect to business and market-facing efforts, craft aggressive benchmarks that require leadership dedication to achieve measurable results within a year. </a:t>
              </a:r>
              <a:r>
                <a:rPr lang="en-US" sz="1000" b="1" dirty="0">
                  <a:latin typeface="Century Gothic" panose="020B0502020202020204" pitchFamily="34" charset="0"/>
                  <a:cs typeface="Futura Medium" panose="020B0602020204020303" pitchFamily="34" charset="-79"/>
                </a:rPr>
                <a:t>Lastly, when you hit those marks, congratulate each other quietly in the boardroom, then get to work.</a:t>
              </a:r>
              <a:endParaRPr kumimoji="0" lang="en-US" sz="1000" b="1" i="0" u="none" strike="noStrike" kern="1200" cap="none" spc="0" normalizeH="0" baseline="0" noProof="0" dirty="0">
                <a:ln>
                  <a:noFill/>
                </a:ln>
                <a:effectLst/>
                <a:uLnTx/>
                <a:uFillTx/>
                <a:latin typeface="Century Gothic" panose="020B0502020202020204" pitchFamily="34" charset="0"/>
                <a:cs typeface="Futura Medium" panose="020B0602020204020303" pitchFamily="34" charset="-79"/>
              </a:endParaRPr>
            </a:p>
          </p:txBody>
        </p:sp>
        <p:sp>
          <p:nvSpPr>
            <p:cNvPr id="18" name="TextBox 17">
              <a:extLst>
                <a:ext uri="{FF2B5EF4-FFF2-40B4-BE49-F238E27FC236}">
                  <a16:creationId xmlns:a16="http://schemas.microsoft.com/office/drawing/2014/main" id="{723E8699-78FA-464C-AE6A-2F1B9F9B3CD7}"/>
                </a:ext>
              </a:extLst>
            </p:cNvPr>
            <p:cNvSpPr txBox="1"/>
            <p:nvPr/>
          </p:nvSpPr>
          <p:spPr>
            <a:xfrm>
              <a:off x="522852" y="1598804"/>
              <a:ext cx="2133862"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latin typeface="Century Gothic" panose="020B0502020202020204" pitchFamily="34" charset="0"/>
                  <a:cs typeface="Futura Medium" panose="020B0602020204020303" pitchFamily="34" charset="-79"/>
                </a:rPr>
                <a:t>Mind the Gaps</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cs typeface="Futura Medium" panose="020B0602020204020303" pitchFamily="34" charset="-79"/>
              </a:endParaRPr>
            </a:p>
          </p:txBody>
        </p:sp>
        <p:sp>
          <p:nvSpPr>
            <p:cNvPr id="19" name="TextBox 18">
              <a:extLst>
                <a:ext uri="{FF2B5EF4-FFF2-40B4-BE49-F238E27FC236}">
                  <a16:creationId xmlns:a16="http://schemas.microsoft.com/office/drawing/2014/main" id="{50EC04CB-DDA9-40C0-839F-54901710CE39}"/>
                </a:ext>
              </a:extLst>
            </p:cNvPr>
            <p:cNvSpPr txBox="1"/>
            <p:nvPr/>
          </p:nvSpPr>
          <p:spPr>
            <a:xfrm>
              <a:off x="520130" y="2140933"/>
              <a:ext cx="2133861" cy="3260060"/>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If this week showed us anything, it’s that after years of </a:t>
              </a:r>
              <a:r>
                <a:rPr kumimoji="0" lang="en-US" sz="1000" b="1"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diversity</a:t>
              </a:r>
              <a:r>
                <a:rPr kumimoji="0" lang="en-US" sz="1000" b="1" i="1"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 </a:t>
              </a:r>
              <a:r>
                <a:rPr kumimoji="0" lang="en-US" sz="1000" b="1"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being a topic, measurable change to the industry’s paradigm still requires major commitments from our leaders. In particular, we saw the numerous ways in which we’re ignoring large market segments, especially those 50 years and older and those differently abled. Whether out of fear for addressing these people incorrectly, or the risk associated with big investments, one thing is clear—they’re not going anywhere, they have needs too, and they present a big creative, economic, and strategic opportunity.</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grpSp>
      <p:grpSp>
        <p:nvGrpSpPr>
          <p:cNvPr id="5" name="Group 4">
            <a:extLst>
              <a:ext uri="{FF2B5EF4-FFF2-40B4-BE49-F238E27FC236}">
                <a16:creationId xmlns:a16="http://schemas.microsoft.com/office/drawing/2014/main" id="{68A9D7A6-D1B0-004A-8781-EC39E70220E5}"/>
              </a:ext>
            </a:extLst>
          </p:cNvPr>
          <p:cNvGrpSpPr/>
          <p:nvPr/>
        </p:nvGrpSpPr>
        <p:grpSpPr>
          <a:xfrm>
            <a:off x="10511291" y="0"/>
            <a:ext cx="1680704" cy="1669642"/>
            <a:chOff x="11023901" y="-1"/>
            <a:chExt cx="1168099" cy="1160410"/>
          </a:xfrm>
        </p:grpSpPr>
        <p:pic>
          <p:nvPicPr>
            <p:cNvPr id="20" name="Graphic 19">
              <a:extLst>
                <a:ext uri="{FF2B5EF4-FFF2-40B4-BE49-F238E27FC236}">
                  <a16:creationId xmlns:a16="http://schemas.microsoft.com/office/drawing/2014/main" id="{D7662A82-5FCC-DE46-9DFB-C13FB1B11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607797" y="576208"/>
              <a:ext cx="584202" cy="584201"/>
            </a:xfrm>
            <a:prstGeom prst="rect">
              <a:avLst/>
            </a:prstGeom>
          </p:spPr>
        </p:pic>
        <p:pic>
          <p:nvPicPr>
            <p:cNvPr id="21" name="Graphic 20">
              <a:extLst>
                <a:ext uri="{FF2B5EF4-FFF2-40B4-BE49-F238E27FC236}">
                  <a16:creationId xmlns:a16="http://schemas.microsoft.com/office/drawing/2014/main" id="{23D2014B-ADA6-454E-9D1F-75B8263BEE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07800" y="0"/>
              <a:ext cx="584200" cy="584200"/>
            </a:xfrm>
            <a:prstGeom prst="rect">
              <a:avLst/>
            </a:prstGeom>
          </p:spPr>
        </p:pic>
        <p:pic>
          <p:nvPicPr>
            <p:cNvPr id="22" name="Graphic 21">
              <a:extLst>
                <a:ext uri="{FF2B5EF4-FFF2-40B4-BE49-F238E27FC236}">
                  <a16:creationId xmlns:a16="http://schemas.microsoft.com/office/drawing/2014/main" id="{E83F1F1D-42F3-5F49-AC59-A284EC3969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023901" y="-1"/>
              <a:ext cx="584200" cy="584200"/>
            </a:xfrm>
            <a:prstGeom prst="rect">
              <a:avLst/>
            </a:prstGeom>
          </p:spPr>
        </p:pic>
      </p:grpSp>
      <p:sp>
        <p:nvSpPr>
          <p:cNvPr id="2" name="Slide Number Placeholder 1">
            <a:extLst>
              <a:ext uri="{FF2B5EF4-FFF2-40B4-BE49-F238E27FC236}">
                <a16:creationId xmlns:a16="http://schemas.microsoft.com/office/drawing/2014/main" id="{74F8376A-5893-3D40-AECC-0789C9590C53}"/>
              </a:ext>
            </a:extLst>
          </p:cNvPr>
          <p:cNvSpPr>
            <a:spLocks noGrp="1"/>
          </p:cNvSpPr>
          <p:nvPr>
            <p:ph type="sldNum" sz="quarter" idx="12"/>
          </p:nvPr>
        </p:nvSpPr>
        <p:spPr/>
        <p:txBody>
          <a:bodyPr/>
          <a:lstStyle/>
          <a:p>
            <a:pPr algn="ctr"/>
            <a:fld id="{0C7B4787-4E7A-BF42-838C-32DA173181A9}" type="slidenum">
              <a:rPr lang="en-US" smtClean="0"/>
              <a:pPr algn="ctr"/>
              <a:t>12</a:t>
            </a:fld>
            <a:endParaRPr lang="en-US"/>
          </a:p>
        </p:txBody>
      </p:sp>
    </p:spTree>
    <p:extLst>
      <p:ext uri="{BB962C8B-B14F-4D97-AF65-F5344CB8AC3E}">
        <p14:creationId xmlns:p14="http://schemas.microsoft.com/office/powerpoint/2010/main" val="245965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EFE46691-F0FD-6D47-80A0-7DBADD5DD0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1532735" y="869085"/>
            <a:ext cx="3005243" cy="5450688"/>
          </a:xfrm>
          <a:prstGeom prst="rect">
            <a:avLst/>
          </a:prstGeom>
        </p:spPr>
      </p:pic>
      <p:sp>
        <p:nvSpPr>
          <p:cNvPr id="13" name="TextBox 12">
            <a:extLst>
              <a:ext uri="{FF2B5EF4-FFF2-40B4-BE49-F238E27FC236}">
                <a16:creationId xmlns:a16="http://schemas.microsoft.com/office/drawing/2014/main" id="{2CCDCF56-1F59-C548-ADB6-E4D480B0873F}"/>
              </a:ext>
            </a:extLst>
          </p:cNvPr>
          <p:cNvSpPr txBox="1"/>
          <p:nvPr/>
        </p:nvSpPr>
        <p:spPr>
          <a:xfrm>
            <a:off x="1818959" y="3055051"/>
            <a:ext cx="5139055" cy="747897"/>
          </a:xfrm>
          <a:prstGeom prst="rect">
            <a:avLst/>
          </a:prstGeom>
          <a:noFill/>
        </p:spPr>
        <p:txBody>
          <a:bodyPr wrap="square" lIns="0" tIns="0" rIns="0" bIns="0" rtlCol="0" anchor="b">
            <a:spAutoFit/>
          </a:bodyPr>
          <a:lstStyle/>
          <a:p>
            <a:pPr lvl="0" algn="r">
              <a:lnSpc>
                <a:spcPct val="90000"/>
              </a:lnSpc>
              <a:defRPr/>
            </a:pPr>
            <a:r>
              <a:rPr lang="fr-FR" sz="5400" b="1" err="1">
                <a:solidFill>
                  <a:schemeClr val="bg1"/>
                </a:solidFill>
                <a:latin typeface="Century Gothic" panose="020B0502020202020204" pitchFamily="34" charset="0"/>
                <a:cs typeface="Futura Medium" panose="020B0602020204020303" pitchFamily="34" charset="-79"/>
              </a:rPr>
              <a:t>Thank</a:t>
            </a:r>
            <a:r>
              <a:rPr lang="fr-FR" sz="5400" b="1">
                <a:solidFill>
                  <a:schemeClr val="bg1"/>
                </a:solidFill>
                <a:latin typeface="Century Gothic" panose="020B0502020202020204" pitchFamily="34" charset="0"/>
                <a:cs typeface="Futura Medium" panose="020B0602020204020303" pitchFamily="34" charset="-79"/>
              </a:rPr>
              <a:t> You</a:t>
            </a:r>
            <a:endParaRPr kumimoji="0" lang="fr-FR" sz="5400"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pic>
        <p:nvPicPr>
          <p:cNvPr id="16" name="Graphic 15">
            <a:extLst>
              <a:ext uri="{FF2B5EF4-FFF2-40B4-BE49-F238E27FC236}">
                <a16:creationId xmlns:a16="http://schemas.microsoft.com/office/drawing/2014/main" id="{25745B01-A223-FC42-AAF0-9288E8A9B2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pic>
        <p:nvPicPr>
          <p:cNvPr id="15" name="Graphic 14">
            <a:extLst>
              <a:ext uri="{FF2B5EF4-FFF2-40B4-BE49-F238E27FC236}">
                <a16:creationId xmlns:a16="http://schemas.microsoft.com/office/drawing/2014/main" id="{BF3BFCD8-97B3-984B-8A5E-F5150F184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pic>
        <p:nvPicPr>
          <p:cNvPr id="22" name="Graphic 21">
            <a:extLst>
              <a:ext uri="{FF2B5EF4-FFF2-40B4-BE49-F238E27FC236}">
                <a16:creationId xmlns:a16="http://schemas.microsoft.com/office/drawing/2014/main" id="{E15C7CBD-24D4-E341-A59E-F7705AD5FB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8591" y="5319181"/>
            <a:ext cx="1024204" cy="1024204"/>
          </a:xfrm>
          <a:prstGeom prst="rect">
            <a:avLst/>
          </a:prstGeom>
        </p:spPr>
      </p:pic>
      <p:pic>
        <p:nvPicPr>
          <p:cNvPr id="17" name="Graphic 16">
            <a:extLst>
              <a:ext uri="{FF2B5EF4-FFF2-40B4-BE49-F238E27FC236}">
                <a16:creationId xmlns:a16="http://schemas.microsoft.com/office/drawing/2014/main" id="{067BC2B8-80A6-F14D-882B-A5D383270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0" y="1634035"/>
            <a:ext cx="1540322" cy="1540322"/>
          </a:xfrm>
          <a:prstGeom prst="rect">
            <a:avLst/>
          </a:prstGeom>
        </p:spPr>
      </p:pic>
      <p:pic>
        <p:nvPicPr>
          <p:cNvPr id="21" name="Graphic 20">
            <a:extLst>
              <a:ext uri="{FF2B5EF4-FFF2-40B4-BE49-F238E27FC236}">
                <a16:creationId xmlns:a16="http://schemas.microsoft.com/office/drawing/2014/main" id="{3465D4A6-F4DE-584A-806C-D176DC559E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100000">
            <a:off x="-157904" y="-20974"/>
            <a:ext cx="3340126" cy="1670063"/>
          </a:xfrm>
          <a:prstGeom prst="rect">
            <a:avLst/>
          </a:prstGeom>
        </p:spPr>
      </p:pic>
      <p:grpSp>
        <p:nvGrpSpPr>
          <p:cNvPr id="18" name="Group 17">
            <a:extLst>
              <a:ext uri="{FF2B5EF4-FFF2-40B4-BE49-F238E27FC236}">
                <a16:creationId xmlns:a16="http://schemas.microsoft.com/office/drawing/2014/main" id="{9B8AE461-F0B4-054C-AD30-63224259E736}"/>
              </a:ext>
            </a:extLst>
          </p:cNvPr>
          <p:cNvGrpSpPr/>
          <p:nvPr/>
        </p:nvGrpSpPr>
        <p:grpSpPr>
          <a:xfrm>
            <a:off x="14855" y="3174357"/>
            <a:ext cx="1525467" cy="3683643"/>
            <a:chOff x="3316321" y="6378189"/>
            <a:chExt cx="888977" cy="222251"/>
          </a:xfrm>
        </p:grpSpPr>
        <p:sp>
          <p:nvSpPr>
            <p:cNvPr id="19" name="Rectangle 18">
              <a:extLst>
                <a:ext uri="{FF2B5EF4-FFF2-40B4-BE49-F238E27FC236}">
                  <a16:creationId xmlns:a16="http://schemas.microsoft.com/office/drawing/2014/main" id="{C1D12652-DD43-F84B-AB9E-88B2A9884D2D}"/>
                </a:ext>
              </a:extLst>
            </p:cNvPr>
            <p:cNvSpPr/>
            <p:nvPr/>
          </p:nvSpPr>
          <p:spPr>
            <a:xfrm>
              <a:off x="331632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E42E96A3-6D7A-3E4B-B79A-DB730F32A6C0}"/>
                </a:ext>
              </a:extLst>
            </p:cNvPr>
            <p:cNvSpPr/>
            <p:nvPr/>
          </p:nvSpPr>
          <p:spPr>
            <a:xfrm>
              <a:off x="351317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081084E4-5F53-5F42-B480-0E1FF4D54FDE}"/>
                </a:ext>
              </a:extLst>
            </p:cNvPr>
            <p:cNvSpPr/>
            <p:nvPr/>
          </p:nvSpPr>
          <p:spPr>
            <a:xfrm>
              <a:off x="37131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2366A824-194D-FA44-8290-B83584BD7615}"/>
                </a:ext>
              </a:extLst>
            </p:cNvPr>
            <p:cNvSpPr/>
            <p:nvPr/>
          </p:nvSpPr>
          <p:spPr>
            <a:xfrm>
              <a:off x="391004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50B11E6D-A6DE-AF4B-95E4-B95BDD8E065D}"/>
                </a:ext>
              </a:extLst>
            </p:cNvPr>
            <p:cNvSpPr/>
            <p:nvPr/>
          </p:nvSpPr>
          <p:spPr>
            <a:xfrm>
              <a:off x="41068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8417AA4E-2742-B24E-98FC-7F32BFC675C5}"/>
              </a:ext>
            </a:extLst>
          </p:cNvPr>
          <p:cNvGrpSpPr/>
          <p:nvPr/>
        </p:nvGrpSpPr>
        <p:grpSpPr>
          <a:xfrm>
            <a:off x="5222627" y="5319181"/>
            <a:ext cx="1735387" cy="203195"/>
            <a:chOff x="4360613" y="5522146"/>
            <a:chExt cx="1301571" cy="152400"/>
          </a:xfrm>
        </p:grpSpPr>
        <p:sp>
          <p:nvSpPr>
            <p:cNvPr id="32" name="Donut 31">
              <a:extLst>
                <a:ext uri="{FF2B5EF4-FFF2-40B4-BE49-F238E27FC236}">
                  <a16:creationId xmlns:a16="http://schemas.microsoft.com/office/drawing/2014/main" id="{B07F3722-F5BC-3740-8459-464AA90A1B44}"/>
                </a:ext>
              </a:extLst>
            </p:cNvPr>
            <p:cNvSpPr/>
            <p:nvPr/>
          </p:nvSpPr>
          <p:spPr>
            <a:xfrm>
              <a:off x="4360613" y="552214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6BD3A2BF-A920-894E-9597-65AB3A972B8F}"/>
                </a:ext>
              </a:extLst>
            </p:cNvPr>
            <p:cNvSpPr/>
            <p:nvPr/>
          </p:nvSpPr>
          <p:spPr>
            <a:xfrm>
              <a:off x="4745045" y="5523178"/>
              <a:ext cx="150337" cy="1503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Donut 34">
              <a:extLst>
                <a:ext uri="{FF2B5EF4-FFF2-40B4-BE49-F238E27FC236}">
                  <a16:creationId xmlns:a16="http://schemas.microsoft.com/office/drawing/2014/main" id="{C1446D93-A228-8945-B7E1-4258E435B709}"/>
                </a:ext>
              </a:extLst>
            </p:cNvPr>
            <p:cNvSpPr/>
            <p:nvPr/>
          </p:nvSpPr>
          <p:spPr>
            <a:xfrm>
              <a:off x="5127414" y="552214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Oval 35">
              <a:extLst>
                <a:ext uri="{FF2B5EF4-FFF2-40B4-BE49-F238E27FC236}">
                  <a16:creationId xmlns:a16="http://schemas.microsoft.com/office/drawing/2014/main" id="{C395632C-AF65-4647-8E64-BFEDFA38B1B1}"/>
                </a:ext>
              </a:extLst>
            </p:cNvPr>
            <p:cNvSpPr/>
            <p:nvPr/>
          </p:nvSpPr>
          <p:spPr>
            <a:xfrm>
              <a:off x="5511847" y="5523178"/>
              <a:ext cx="150337" cy="1503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Graphic 3">
            <a:extLst>
              <a:ext uri="{FF2B5EF4-FFF2-40B4-BE49-F238E27FC236}">
                <a16:creationId xmlns:a16="http://schemas.microsoft.com/office/drawing/2014/main" id="{74229A55-FF2B-0240-81FF-29688B18B8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05327" y="-1"/>
            <a:ext cx="1886673" cy="1886673"/>
          </a:xfrm>
          <a:prstGeom prst="rect">
            <a:avLst/>
          </a:prstGeom>
        </p:spPr>
      </p:pic>
      <p:pic>
        <p:nvPicPr>
          <p:cNvPr id="37" name="Graphic 36">
            <a:extLst>
              <a:ext uri="{FF2B5EF4-FFF2-40B4-BE49-F238E27FC236}">
                <a16:creationId xmlns:a16="http://schemas.microsoft.com/office/drawing/2014/main" id="{84FDB59B-172E-9748-82ED-D759A915F2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6194" y="159311"/>
            <a:ext cx="1435100" cy="571500"/>
          </a:xfrm>
          <a:prstGeom prst="rect">
            <a:avLst/>
          </a:prstGeom>
        </p:spPr>
      </p:pic>
      <p:sp>
        <p:nvSpPr>
          <p:cNvPr id="24" name="TextBox 23">
            <a:extLst>
              <a:ext uri="{FF2B5EF4-FFF2-40B4-BE49-F238E27FC236}">
                <a16:creationId xmlns:a16="http://schemas.microsoft.com/office/drawing/2014/main" id="{A31D790E-1A65-9A42-94CD-D2102F8D7D26}"/>
              </a:ext>
            </a:extLst>
          </p:cNvPr>
          <p:cNvSpPr txBox="1"/>
          <p:nvPr/>
        </p:nvSpPr>
        <p:spPr>
          <a:xfrm>
            <a:off x="4371614" y="4045497"/>
            <a:ext cx="5450688" cy="43088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Your Name &amp; Title Goes Here</a:t>
            </a:r>
          </a:p>
        </p:txBody>
      </p:sp>
    </p:spTree>
    <p:extLst>
      <p:ext uri="{BB962C8B-B14F-4D97-AF65-F5344CB8AC3E}">
        <p14:creationId xmlns:p14="http://schemas.microsoft.com/office/powerpoint/2010/main" val="1107808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9F76ED-5D18-3A4B-A81B-D67FB1F2B6F1}"/>
              </a:ext>
            </a:extLst>
          </p:cNvPr>
          <p:cNvSpPr txBox="1"/>
          <p:nvPr/>
        </p:nvSpPr>
        <p:spPr>
          <a:xfrm>
            <a:off x="1790178" y="3244334"/>
            <a:ext cx="3879102" cy="589841"/>
          </a:xfrm>
          <a:prstGeom prst="rect">
            <a:avLst/>
          </a:prstGeom>
          <a:noFill/>
        </p:spPr>
        <p:txBody>
          <a:bodyPr wrap="square" lIns="0" tIns="0" rIns="0" bIns="0" rtlCol="0">
            <a:spAutoFit/>
          </a:bodyPr>
          <a:lstStyle/>
          <a:p>
            <a:pPr>
              <a:lnSpc>
                <a:spcPts val="2350"/>
              </a:lnSpc>
            </a:pPr>
            <a:r>
              <a:rPr lang="en-US"/>
              <a:t>Click the icon in the lower left corner box to add your logo</a:t>
            </a:r>
          </a:p>
        </p:txBody>
      </p:sp>
      <p:sp>
        <p:nvSpPr>
          <p:cNvPr id="12" name="TextBox 11">
            <a:extLst>
              <a:ext uri="{FF2B5EF4-FFF2-40B4-BE49-F238E27FC236}">
                <a16:creationId xmlns:a16="http://schemas.microsoft.com/office/drawing/2014/main" id="{2D9A50BD-0399-6B40-84FC-5A3C80520247}"/>
              </a:ext>
            </a:extLst>
          </p:cNvPr>
          <p:cNvSpPr txBox="1"/>
          <p:nvPr/>
        </p:nvSpPr>
        <p:spPr>
          <a:xfrm>
            <a:off x="5919055" y="3244334"/>
            <a:ext cx="2739078" cy="589841"/>
          </a:xfrm>
          <a:prstGeom prst="rect">
            <a:avLst/>
          </a:prstGeom>
          <a:noFill/>
        </p:spPr>
        <p:txBody>
          <a:bodyPr wrap="square" lIns="0" tIns="0" rIns="0" bIns="0" rtlCol="0">
            <a:spAutoFit/>
          </a:bodyPr>
          <a:lstStyle>
            <a:defPPr>
              <a:defRPr lang="fr-FR"/>
            </a:defPPr>
            <a:lvl1pPr>
              <a:lnSpc>
                <a:spcPts val="2350"/>
              </a:lnSpc>
            </a:lvl1pPr>
          </a:lstStyle>
          <a:p>
            <a:r>
              <a:rPr lang="en-US"/>
              <a:t>Copy + paste your logo onto each of the slides</a:t>
            </a:r>
          </a:p>
        </p:txBody>
      </p:sp>
      <p:sp>
        <p:nvSpPr>
          <p:cNvPr id="14" name="TextBox 13">
            <a:extLst>
              <a:ext uri="{FF2B5EF4-FFF2-40B4-BE49-F238E27FC236}">
                <a16:creationId xmlns:a16="http://schemas.microsoft.com/office/drawing/2014/main" id="{0701A570-8AE8-B449-9F90-58BBDEB47D24}"/>
              </a:ext>
            </a:extLst>
          </p:cNvPr>
          <p:cNvSpPr txBox="1"/>
          <p:nvPr/>
        </p:nvSpPr>
        <p:spPr>
          <a:xfrm>
            <a:off x="2099668" y="4017065"/>
            <a:ext cx="3317188" cy="886205"/>
          </a:xfrm>
          <a:prstGeom prst="rect">
            <a:avLst/>
          </a:prstGeom>
          <a:noFill/>
        </p:spPr>
        <p:txBody>
          <a:bodyPr wrap="square" lIns="0" tIns="0" rIns="0" bIns="0" rtlCol="0">
            <a:spAutoFit/>
          </a:bodyPr>
          <a:lstStyle/>
          <a:p>
            <a:pPr>
              <a:lnSpc>
                <a:spcPts val="2350"/>
              </a:lnSpc>
            </a:pPr>
            <a:r>
              <a:rPr lang="en-US" sz="1400" i="1">
                <a:solidFill>
                  <a:schemeClr val="tx2"/>
                </a:solidFill>
              </a:rPr>
              <a:t>You can delete the “Experience Created by Accenture Interactive” part—we’ll keep that just between us!</a:t>
            </a:r>
          </a:p>
        </p:txBody>
      </p:sp>
      <p:sp>
        <p:nvSpPr>
          <p:cNvPr id="2" name="TextBox 1">
            <a:extLst>
              <a:ext uri="{FF2B5EF4-FFF2-40B4-BE49-F238E27FC236}">
                <a16:creationId xmlns:a16="http://schemas.microsoft.com/office/drawing/2014/main" id="{E8D3AF7C-4AC5-2E48-860A-1EFADDD25D1A}"/>
              </a:ext>
            </a:extLst>
          </p:cNvPr>
          <p:cNvSpPr txBox="1"/>
          <p:nvPr/>
        </p:nvSpPr>
        <p:spPr>
          <a:xfrm>
            <a:off x="1790179" y="2567801"/>
            <a:ext cx="387927" cy="553998"/>
          </a:xfrm>
          <a:prstGeom prst="rect">
            <a:avLst/>
          </a:prstGeom>
          <a:noFill/>
        </p:spPr>
        <p:txBody>
          <a:bodyPr wrap="none" lIns="0" tIns="0" rIns="0" bIns="0" rtlCol="0" anchor="b">
            <a:spAutoFit/>
          </a:bodyPr>
          <a:lstStyle/>
          <a:p>
            <a:r>
              <a:rPr lang="en-US" sz="3600" b="1">
                <a:solidFill>
                  <a:schemeClr val="accent1"/>
                </a:solidFill>
              </a:rPr>
              <a:t>1.</a:t>
            </a:r>
          </a:p>
        </p:txBody>
      </p:sp>
      <p:sp>
        <p:nvSpPr>
          <p:cNvPr id="18" name="TextBox 17">
            <a:extLst>
              <a:ext uri="{FF2B5EF4-FFF2-40B4-BE49-F238E27FC236}">
                <a16:creationId xmlns:a16="http://schemas.microsoft.com/office/drawing/2014/main" id="{1B08A122-8004-C846-B799-19C63757019E}"/>
              </a:ext>
            </a:extLst>
          </p:cNvPr>
          <p:cNvSpPr txBox="1"/>
          <p:nvPr/>
        </p:nvSpPr>
        <p:spPr>
          <a:xfrm>
            <a:off x="5941363" y="2567801"/>
            <a:ext cx="387927" cy="553998"/>
          </a:xfrm>
          <a:prstGeom prst="rect">
            <a:avLst/>
          </a:prstGeom>
          <a:noFill/>
        </p:spPr>
        <p:txBody>
          <a:bodyPr wrap="none" lIns="0" tIns="0" rIns="0" bIns="0" rtlCol="0" anchor="b">
            <a:spAutoFit/>
          </a:bodyPr>
          <a:lstStyle/>
          <a:p>
            <a:r>
              <a:rPr lang="en-US" sz="3600" b="1">
                <a:solidFill>
                  <a:schemeClr val="accent1"/>
                </a:solidFill>
              </a:rPr>
              <a:t>2.</a:t>
            </a:r>
          </a:p>
        </p:txBody>
      </p:sp>
      <p:sp>
        <p:nvSpPr>
          <p:cNvPr id="4" name="Picture Placeholder 3">
            <a:extLst>
              <a:ext uri="{FF2B5EF4-FFF2-40B4-BE49-F238E27FC236}">
                <a16:creationId xmlns:a16="http://schemas.microsoft.com/office/drawing/2014/main" id="{48E143FA-A8D4-CC46-BD6F-B2D527323E48}"/>
              </a:ext>
            </a:extLst>
          </p:cNvPr>
          <p:cNvSpPr>
            <a:spLocks noGrp="1"/>
          </p:cNvSpPr>
          <p:nvPr>
            <p:ph type="pic" sz="quarter" idx="18"/>
          </p:nvPr>
        </p:nvSpPr>
        <p:spPr>
          <a:xfrm>
            <a:off x="10440063" y="6122936"/>
            <a:ext cx="1523337" cy="598537"/>
          </a:xfrm>
        </p:spPr>
      </p:sp>
      <p:sp>
        <p:nvSpPr>
          <p:cNvPr id="20" name="Freeform 19">
            <a:extLst>
              <a:ext uri="{FF2B5EF4-FFF2-40B4-BE49-F238E27FC236}">
                <a16:creationId xmlns:a16="http://schemas.microsoft.com/office/drawing/2014/main" id="{D2AC22B5-42C3-644A-85B8-C98FF0F0738F}"/>
              </a:ext>
            </a:extLst>
          </p:cNvPr>
          <p:cNvSpPr/>
          <p:nvPr/>
        </p:nvSpPr>
        <p:spPr>
          <a:xfrm rot="19780943" flipH="1">
            <a:off x="6258577" y="6224819"/>
            <a:ext cx="3150002" cy="4788645"/>
          </a:xfrm>
          <a:custGeom>
            <a:avLst/>
            <a:gdLst>
              <a:gd name="connsiteX0" fmla="*/ 457200 w 615719"/>
              <a:gd name="connsiteY0" fmla="*/ 0 h 986589"/>
              <a:gd name="connsiteX1" fmla="*/ 589547 w 615719"/>
              <a:gd name="connsiteY1" fmla="*/ 300789 h 986589"/>
              <a:gd name="connsiteX2" fmla="*/ 0 w 615719"/>
              <a:gd name="connsiteY2" fmla="*/ 986589 h 986589"/>
              <a:gd name="connsiteX0" fmla="*/ 457200 w 605544"/>
              <a:gd name="connsiteY0" fmla="*/ 0 h 986589"/>
              <a:gd name="connsiteX1" fmla="*/ 577516 w 605544"/>
              <a:gd name="connsiteY1" fmla="*/ 553452 h 986589"/>
              <a:gd name="connsiteX2" fmla="*/ 0 w 605544"/>
              <a:gd name="connsiteY2" fmla="*/ 986589 h 986589"/>
              <a:gd name="connsiteX0" fmla="*/ 457200 w 605544"/>
              <a:gd name="connsiteY0" fmla="*/ 0 h 986589"/>
              <a:gd name="connsiteX1" fmla="*/ 577516 w 605544"/>
              <a:gd name="connsiteY1" fmla="*/ 553452 h 986589"/>
              <a:gd name="connsiteX2" fmla="*/ 0 w 605544"/>
              <a:gd name="connsiteY2" fmla="*/ 986589 h 986589"/>
              <a:gd name="connsiteX0" fmla="*/ 577516 w 652743"/>
              <a:gd name="connsiteY0" fmla="*/ 0 h 1167063"/>
              <a:gd name="connsiteX1" fmla="*/ 577516 w 652743"/>
              <a:gd name="connsiteY1" fmla="*/ 733926 h 1167063"/>
              <a:gd name="connsiteX2" fmla="*/ 0 w 652743"/>
              <a:gd name="connsiteY2" fmla="*/ 1167063 h 1167063"/>
              <a:gd name="connsiteX0" fmla="*/ 577516 w 577515"/>
              <a:gd name="connsiteY0" fmla="*/ 0 h 1167063"/>
              <a:gd name="connsiteX1" fmla="*/ 0 w 577515"/>
              <a:gd name="connsiteY1" fmla="*/ 1167063 h 1167063"/>
              <a:gd name="connsiteX0" fmla="*/ 8636404 w 8636404"/>
              <a:gd name="connsiteY0" fmla="*/ 0 h 5222027"/>
              <a:gd name="connsiteX1" fmla="*/ 1 w 8636404"/>
              <a:gd name="connsiteY1" fmla="*/ 5222027 h 5222027"/>
              <a:gd name="connsiteX0" fmla="*/ 8636403 w 8636403"/>
              <a:gd name="connsiteY0" fmla="*/ 0 h 5222027"/>
              <a:gd name="connsiteX1" fmla="*/ 0 w 8636403"/>
              <a:gd name="connsiteY1" fmla="*/ 5222027 h 5222027"/>
              <a:gd name="connsiteX0" fmla="*/ 8636403 w 8668285"/>
              <a:gd name="connsiteY0" fmla="*/ 0 h 5222027"/>
              <a:gd name="connsiteX1" fmla="*/ 0 w 8668285"/>
              <a:gd name="connsiteY1" fmla="*/ 5222027 h 5222027"/>
              <a:gd name="connsiteX0" fmla="*/ 8636403 w 8687628"/>
              <a:gd name="connsiteY0" fmla="*/ 0 h 5222027"/>
              <a:gd name="connsiteX1" fmla="*/ 0 w 8687628"/>
              <a:gd name="connsiteY1" fmla="*/ 5222027 h 5222027"/>
              <a:gd name="connsiteX0" fmla="*/ 8476223 w 8529536"/>
              <a:gd name="connsiteY0" fmla="*/ 0 h 5841388"/>
              <a:gd name="connsiteX1" fmla="*/ 0 w 8529536"/>
              <a:gd name="connsiteY1" fmla="*/ 5841388 h 5841388"/>
              <a:gd name="connsiteX0" fmla="*/ 8476223 w 8617109"/>
              <a:gd name="connsiteY0" fmla="*/ 0 h 5841388"/>
              <a:gd name="connsiteX1" fmla="*/ 0 w 8617109"/>
              <a:gd name="connsiteY1" fmla="*/ 5841388 h 5841388"/>
              <a:gd name="connsiteX0" fmla="*/ 8476223 w 8476222"/>
              <a:gd name="connsiteY0" fmla="*/ 0 h 5841388"/>
              <a:gd name="connsiteX1" fmla="*/ 0 w 8476222"/>
              <a:gd name="connsiteY1" fmla="*/ 5841388 h 5841388"/>
              <a:gd name="connsiteX0" fmla="*/ 9914089 w 9914090"/>
              <a:gd name="connsiteY0" fmla="*/ 0 h 6078900"/>
              <a:gd name="connsiteX1" fmla="*/ 0 w 9914090"/>
              <a:gd name="connsiteY1" fmla="*/ 6078900 h 6078900"/>
              <a:gd name="connsiteX0" fmla="*/ 9914089 w 9914088"/>
              <a:gd name="connsiteY0" fmla="*/ 0 h 6078900"/>
              <a:gd name="connsiteX1" fmla="*/ 0 w 9914088"/>
              <a:gd name="connsiteY1" fmla="*/ 6078900 h 6078900"/>
              <a:gd name="connsiteX0" fmla="*/ 10066924 w 10066924"/>
              <a:gd name="connsiteY0" fmla="*/ 0 h 6062892"/>
              <a:gd name="connsiteX1" fmla="*/ 0 w 10066924"/>
              <a:gd name="connsiteY1" fmla="*/ 6062892 h 6062892"/>
              <a:gd name="connsiteX0" fmla="*/ 10066924 w 10066924"/>
              <a:gd name="connsiteY0" fmla="*/ 0 h 6062892"/>
              <a:gd name="connsiteX1" fmla="*/ 0 w 10066924"/>
              <a:gd name="connsiteY1" fmla="*/ 6062892 h 6062892"/>
              <a:gd name="connsiteX0" fmla="*/ 9979055 w 9979054"/>
              <a:gd name="connsiteY0" fmla="*/ 0 h 5706501"/>
              <a:gd name="connsiteX1" fmla="*/ 0 w 9979054"/>
              <a:gd name="connsiteY1" fmla="*/ 5706501 h 5706501"/>
              <a:gd name="connsiteX0" fmla="*/ 9979055 w 9979056"/>
              <a:gd name="connsiteY0" fmla="*/ 0 h 5706501"/>
              <a:gd name="connsiteX1" fmla="*/ 7397411 w 9979056"/>
              <a:gd name="connsiteY1" fmla="*/ 2665343 h 5706501"/>
              <a:gd name="connsiteX2" fmla="*/ 0 w 9979056"/>
              <a:gd name="connsiteY2" fmla="*/ 5706501 h 5706501"/>
              <a:gd name="connsiteX0" fmla="*/ 9465202 w 9465202"/>
              <a:gd name="connsiteY0" fmla="*/ 0 h 6175233"/>
              <a:gd name="connsiteX1" fmla="*/ 7397411 w 9465202"/>
              <a:gd name="connsiteY1" fmla="*/ 3134075 h 6175233"/>
              <a:gd name="connsiteX2" fmla="*/ 0 w 9465202"/>
              <a:gd name="connsiteY2" fmla="*/ 6175233 h 6175233"/>
              <a:gd name="connsiteX0" fmla="*/ 9465202 w 10175169"/>
              <a:gd name="connsiteY0" fmla="*/ 0 h 6175233"/>
              <a:gd name="connsiteX1" fmla="*/ 7397411 w 10175169"/>
              <a:gd name="connsiteY1" fmla="*/ 3134075 h 6175233"/>
              <a:gd name="connsiteX2" fmla="*/ 0 w 10175169"/>
              <a:gd name="connsiteY2" fmla="*/ 6175233 h 6175233"/>
              <a:gd name="connsiteX0" fmla="*/ 9465202 w 9985893"/>
              <a:gd name="connsiteY0" fmla="*/ 0 h 6175233"/>
              <a:gd name="connsiteX1" fmla="*/ 7397411 w 9985893"/>
              <a:gd name="connsiteY1" fmla="*/ 3134075 h 6175233"/>
              <a:gd name="connsiteX2" fmla="*/ 0 w 9985893"/>
              <a:gd name="connsiteY2" fmla="*/ 6175233 h 6175233"/>
              <a:gd name="connsiteX0" fmla="*/ 9465202 w 9985895"/>
              <a:gd name="connsiteY0" fmla="*/ 0 h 6175233"/>
              <a:gd name="connsiteX1" fmla="*/ 7397411 w 9985895"/>
              <a:gd name="connsiteY1" fmla="*/ 3134075 h 6175233"/>
              <a:gd name="connsiteX2" fmla="*/ 0 w 9985895"/>
              <a:gd name="connsiteY2" fmla="*/ 6175233 h 6175233"/>
              <a:gd name="connsiteX0" fmla="*/ 9465202 w 10256784"/>
              <a:gd name="connsiteY0" fmla="*/ 0 h 6175233"/>
              <a:gd name="connsiteX1" fmla="*/ 9755858 w 10256784"/>
              <a:gd name="connsiteY1" fmla="*/ 2957602 h 6175233"/>
              <a:gd name="connsiteX2" fmla="*/ 0 w 10256784"/>
              <a:gd name="connsiteY2" fmla="*/ 6175233 h 6175233"/>
              <a:gd name="connsiteX0" fmla="*/ 9465202 w 10916860"/>
              <a:gd name="connsiteY0" fmla="*/ 0 h 6175233"/>
              <a:gd name="connsiteX1" fmla="*/ 9755858 w 10916860"/>
              <a:gd name="connsiteY1" fmla="*/ 2957602 h 6175233"/>
              <a:gd name="connsiteX2" fmla="*/ 0 w 10916860"/>
              <a:gd name="connsiteY2" fmla="*/ 6175233 h 6175233"/>
              <a:gd name="connsiteX0" fmla="*/ 9465202 w 10444047"/>
              <a:gd name="connsiteY0" fmla="*/ 0 h 6175233"/>
              <a:gd name="connsiteX1" fmla="*/ 9755858 w 10444047"/>
              <a:gd name="connsiteY1" fmla="*/ 2957602 h 6175233"/>
              <a:gd name="connsiteX2" fmla="*/ 0 w 10444047"/>
              <a:gd name="connsiteY2" fmla="*/ 6175233 h 6175233"/>
              <a:gd name="connsiteX0" fmla="*/ 9465202 w 11552282"/>
              <a:gd name="connsiteY0" fmla="*/ 0 h 6175233"/>
              <a:gd name="connsiteX1" fmla="*/ 11158098 w 11552282"/>
              <a:gd name="connsiteY1" fmla="*/ 2472987 h 6175233"/>
              <a:gd name="connsiteX2" fmla="*/ 0 w 11552282"/>
              <a:gd name="connsiteY2" fmla="*/ 6175233 h 6175233"/>
              <a:gd name="connsiteX0" fmla="*/ 12929943 w 15386624"/>
              <a:gd name="connsiteY0" fmla="*/ 0 h 7513811"/>
              <a:gd name="connsiteX1" fmla="*/ 14622839 w 15386624"/>
              <a:gd name="connsiteY1" fmla="*/ 2472987 h 7513811"/>
              <a:gd name="connsiteX2" fmla="*/ 0 w 15386624"/>
              <a:gd name="connsiteY2" fmla="*/ 7513810 h 7513811"/>
              <a:gd name="connsiteX0" fmla="*/ 12929943 w 15386624"/>
              <a:gd name="connsiteY0" fmla="*/ 0 h 7513810"/>
              <a:gd name="connsiteX1" fmla="*/ 14622839 w 15386624"/>
              <a:gd name="connsiteY1" fmla="*/ 2472987 h 7513810"/>
              <a:gd name="connsiteX2" fmla="*/ 0 w 15386624"/>
              <a:gd name="connsiteY2" fmla="*/ 7513810 h 7513810"/>
              <a:gd name="connsiteX0" fmla="*/ 12929943 w 14955999"/>
              <a:gd name="connsiteY0" fmla="*/ 0 h 7513810"/>
              <a:gd name="connsiteX1" fmla="*/ 14622839 w 14955999"/>
              <a:gd name="connsiteY1" fmla="*/ 2472987 h 7513810"/>
              <a:gd name="connsiteX2" fmla="*/ 0 w 14955999"/>
              <a:gd name="connsiteY2" fmla="*/ 7513810 h 7513810"/>
              <a:gd name="connsiteX0" fmla="*/ 12929943 w 14955999"/>
              <a:gd name="connsiteY0" fmla="*/ 0 h 7513810"/>
              <a:gd name="connsiteX1" fmla="*/ 14622839 w 14955999"/>
              <a:gd name="connsiteY1" fmla="*/ 2472987 h 7513810"/>
              <a:gd name="connsiteX2" fmla="*/ 0 w 14955999"/>
              <a:gd name="connsiteY2" fmla="*/ 7513810 h 7513810"/>
              <a:gd name="connsiteX0" fmla="*/ 12929943 w 15031507"/>
              <a:gd name="connsiteY0" fmla="*/ 0 h 7513810"/>
              <a:gd name="connsiteX1" fmla="*/ 14707885 w 15031507"/>
              <a:gd name="connsiteY1" fmla="*/ 2556944 h 7513810"/>
              <a:gd name="connsiteX2" fmla="*/ 0 w 15031507"/>
              <a:gd name="connsiteY2" fmla="*/ 7513810 h 7513810"/>
              <a:gd name="connsiteX0" fmla="*/ 12929943 w 12997823"/>
              <a:gd name="connsiteY0" fmla="*/ 0 h 7513810"/>
              <a:gd name="connsiteX1" fmla="*/ 5350206 w 12997823"/>
              <a:gd name="connsiteY1" fmla="*/ 5727046 h 7513810"/>
              <a:gd name="connsiteX2" fmla="*/ 0 w 12997823"/>
              <a:gd name="connsiteY2" fmla="*/ 7513810 h 7513810"/>
              <a:gd name="connsiteX0" fmla="*/ 2241527 w 5572795"/>
              <a:gd name="connsiteY0" fmla="*/ 0 h 3229771"/>
              <a:gd name="connsiteX1" fmla="*/ 5350206 w 5572795"/>
              <a:gd name="connsiteY1" fmla="*/ 1443007 h 3229771"/>
              <a:gd name="connsiteX2" fmla="*/ 0 w 5572795"/>
              <a:gd name="connsiteY2" fmla="*/ 3229771 h 3229771"/>
              <a:gd name="connsiteX0" fmla="*/ 2241527 w 2241527"/>
              <a:gd name="connsiteY0" fmla="*/ 0 h 3229771"/>
              <a:gd name="connsiteX1" fmla="*/ 0 w 2241527"/>
              <a:gd name="connsiteY1" fmla="*/ 3229771 h 3229771"/>
              <a:gd name="connsiteX0" fmla="*/ 2241527 w 2450961"/>
              <a:gd name="connsiteY0" fmla="*/ 0 h 3229771"/>
              <a:gd name="connsiteX1" fmla="*/ 0 w 2450961"/>
              <a:gd name="connsiteY1" fmla="*/ 3229771 h 3229771"/>
              <a:gd name="connsiteX0" fmla="*/ 2241527 w 2523702"/>
              <a:gd name="connsiteY0" fmla="*/ 0 h 3229771"/>
              <a:gd name="connsiteX1" fmla="*/ 0 w 2523702"/>
              <a:gd name="connsiteY1" fmla="*/ 3229771 h 3229771"/>
              <a:gd name="connsiteX0" fmla="*/ 2241527 w 2241528"/>
              <a:gd name="connsiteY0" fmla="*/ 0 h 3229771"/>
              <a:gd name="connsiteX1" fmla="*/ 0 w 2241528"/>
              <a:gd name="connsiteY1" fmla="*/ 3229771 h 3229771"/>
              <a:gd name="connsiteX0" fmla="*/ 1093644 w 1919576"/>
              <a:gd name="connsiteY0" fmla="*/ 0 h 3134264"/>
              <a:gd name="connsiteX1" fmla="*/ 1604854 w 1919576"/>
              <a:gd name="connsiteY1" fmla="*/ 3134264 h 3134264"/>
              <a:gd name="connsiteX0" fmla="*/ 1038417 w 2241754"/>
              <a:gd name="connsiteY0" fmla="*/ 0 h 3563864"/>
              <a:gd name="connsiteX1" fmla="*/ 1945775 w 2241754"/>
              <a:gd name="connsiteY1" fmla="*/ 3563864 h 3563864"/>
              <a:gd name="connsiteX0" fmla="*/ 1956406 w 1956406"/>
              <a:gd name="connsiteY0" fmla="*/ 0 h 4609439"/>
              <a:gd name="connsiteX1" fmla="*/ 0 w 1956406"/>
              <a:gd name="connsiteY1" fmla="*/ 4609439 h 4609439"/>
              <a:gd name="connsiteX0" fmla="*/ 2169107 w 2169107"/>
              <a:gd name="connsiteY0" fmla="*/ 0 h 4609439"/>
              <a:gd name="connsiteX1" fmla="*/ 212701 w 2169107"/>
              <a:gd name="connsiteY1" fmla="*/ 4609439 h 4609439"/>
              <a:gd name="connsiteX0" fmla="*/ 8468220 w 8468220"/>
              <a:gd name="connsiteY0" fmla="*/ 0 h 5835217"/>
              <a:gd name="connsiteX1" fmla="*/ 0 w 8468220"/>
              <a:gd name="connsiteY1" fmla="*/ 5835217 h 5835217"/>
              <a:gd name="connsiteX0" fmla="*/ 8468220 w 8468220"/>
              <a:gd name="connsiteY0" fmla="*/ 0 h 5835217"/>
              <a:gd name="connsiteX1" fmla="*/ 0 w 8468220"/>
              <a:gd name="connsiteY1" fmla="*/ 5835217 h 5835217"/>
              <a:gd name="connsiteX0" fmla="*/ 8468220 w 8468220"/>
              <a:gd name="connsiteY0" fmla="*/ 0 h 5835217"/>
              <a:gd name="connsiteX1" fmla="*/ 0 w 8468220"/>
              <a:gd name="connsiteY1" fmla="*/ 5835217 h 5835217"/>
              <a:gd name="connsiteX0" fmla="*/ 8468220 w 8468220"/>
              <a:gd name="connsiteY0" fmla="*/ 0 h 5835217"/>
              <a:gd name="connsiteX1" fmla="*/ 6511044 w 8468220"/>
              <a:gd name="connsiteY1" fmla="*/ 2644223 h 5835217"/>
              <a:gd name="connsiteX2" fmla="*/ 0 w 8468220"/>
              <a:gd name="connsiteY2" fmla="*/ 5835217 h 5835217"/>
              <a:gd name="connsiteX0" fmla="*/ 8468220 w 8468220"/>
              <a:gd name="connsiteY0" fmla="*/ 0 h 5835217"/>
              <a:gd name="connsiteX1" fmla="*/ 7923209 w 8468220"/>
              <a:gd name="connsiteY1" fmla="*/ 3011215 h 5835217"/>
              <a:gd name="connsiteX2" fmla="*/ 0 w 8468220"/>
              <a:gd name="connsiteY2" fmla="*/ 5835217 h 5835217"/>
              <a:gd name="connsiteX0" fmla="*/ 8468220 w 8709247"/>
              <a:gd name="connsiteY0" fmla="*/ 0 h 5835217"/>
              <a:gd name="connsiteX1" fmla="*/ 7923209 w 8709247"/>
              <a:gd name="connsiteY1" fmla="*/ 3011215 h 5835217"/>
              <a:gd name="connsiteX2" fmla="*/ 0 w 8709247"/>
              <a:gd name="connsiteY2" fmla="*/ 5835217 h 5835217"/>
              <a:gd name="connsiteX0" fmla="*/ 8468220 w 8709245"/>
              <a:gd name="connsiteY0" fmla="*/ 0 h 5835217"/>
              <a:gd name="connsiteX1" fmla="*/ 7923209 w 8709245"/>
              <a:gd name="connsiteY1" fmla="*/ 3011215 h 5835217"/>
              <a:gd name="connsiteX2" fmla="*/ 0 w 8709245"/>
              <a:gd name="connsiteY2" fmla="*/ 5835217 h 5835217"/>
              <a:gd name="connsiteX0" fmla="*/ 8468220 w 8709247"/>
              <a:gd name="connsiteY0" fmla="*/ 0 h 5835217"/>
              <a:gd name="connsiteX1" fmla="*/ 7923209 w 8709247"/>
              <a:gd name="connsiteY1" fmla="*/ 3011215 h 5835217"/>
              <a:gd name="connsiteX2" fmla="*/ 0 w 8709247"/>
              <a:gd name="connsiteY2" fmla="*/ 5835217 h 5835217"/>
              <a:gd name="connsiteX0" fmla="*/ 8468220 w 8809298"/>
              <a:gd name="connsiteY0" fmla="*/ 0 h 5835217"/>
              <a:gd name="connsiteX1" fmla="*/ 8075735 w 8809298"/>
              <a:gd name="connsiteY1" fmla="*/ 3088425 h 5835217"/>
              <a:gd name="connsiteX2" fmla="*/ 0 w 8809298"/>
              <a:gd name="connsiteY2" fmla="*/ 5835217 h 5835217"/>
              <a:gd name="connsiteX0" fmla="*/ 8468220 w 8816645"/>
              <a:gd name="connsiteY0" fmla="*/ 0 h 5835217"/>
              <a:gd name="connsiteX1" fmla="*/ 8086531 w 8816645"/>
              <a:gd name="connsiteY1" fmla="*/ 3099081 h 5835217"/>
              <a:gd name="connsiteX2" fmla="*/ 0 w 8816645"/>
              <a:gd name="connsiteY2" fmla="*/ 5835217 h 5835217"/>
              <a:gd name="connsiteX0" fmla="*/ 8468220 w 8610896"/>
              <a:gd name="connsiteY0" fmla="*/ 0 h 5835217"/>
              <a:gd name="connsiteX1" fmla="*/ 8086531 w 8610896"/>
              <a:gd name="connsiteY1" fmla="*/ 3099081 h 5835217"/>
              <a:gd name="connsiteX2" fmla="*/ 0 w 8610896"/>
              <a:gd name="connsiteY2" fmla="*/ 5835217 h 5835217"/>
              <a:gd name="connsiteX0" fmla="*/ 8468220 w 8865264"/>
              <a:gd name="connsiteY0" fmla="*/ 0 h 5835217"/>
              <a:gd name="connsiteX1" fmla="*/ 8086531 w 8865264"/>
              <a:gd name="connsiteY1" fmla="*/ 3099081 h 5835217"/>
              <a:gd name="connsiteX2" fmla="*/ 0 w 8865264"/>
              <a:gd name="connsiteY2" fmla="*/ 5835217 h 5835217"/>
              <a:gd name="connsiteX0" fmla="*/ 8468220 w 9334713"/>
              <a:gd name="connsiteY0" fmla="*/ 0 h 5835217"/>
              <a:gd name="connsiteX1" fmla="*/ 8651108 w 9334713"/>
              <a:gd name="connsiteY1" fmla="*/ 2922799 h 5835217"/>
              <a:gd name="connsiteX2" fmla="*/ 0 w 9334713"/>
              <a:gd name="connsiteY2" fmla="*/ 5835217 h 5835217"/>
              <a:gd name="connsiteX0" fmla="*/ 8468220 w 9310931"/>
              <a:gd name="connsiteY0" fmla="*/ 0 h 5835217"/>
              <a:gd name="connsiteX1" fmla="*/ 8651108 w 9310931"/>
              <a:gd name="connsiteY1" fmla="*/ 2922799 h 5835217"/>
              <a:gd name="connsiteX2" fmla="*/ 0 w 9310931"/>
              <a:gd name="connsiteY2" fmla="*/ 5835217 h 5835217"/>
              <a:gd name="connsiteX0" fmla="*/ 8468220 w 9505179"/>
              <a:gd name="connsiteY0" fmla="*/ 0 h 5835217"/>
              <a:gd name="connsiteX1" fmla="*/ 8874662 w 9505179"/>
              <a:gd name="connsiteY1" fmla="*/ 3119032 h 5835217"/>
              <a:gd name="connsiteX2" fmla="*/ 0 w 9505179"/>
              <a:gd name="connsiteY2" fmla="*/ 5835217 h 5835217"/>
              <a:gd name="connsiteX0" fmla="*/ 8468220 w 9505179"/>
              <a:gd name="connsiteY0" fmla="*/ 0 h 5835217"/>
              <a:gd name="connsiteX1" fmla="*/ 8874662 w 9505179"/>
              <a:gd name="connsiteY1" fmla="*/ 3119032 h 5835217"/>
              <a:gd name="connsiteX2" fmla="*/ 0 w 9505179"/>
              <a:gd name="connsiteY2" fmla="*/ 5835217 h 5835217"/>
              <a:gd name="connsiteX0" fmla="*/ 8468220 w 9436380"/>
              <a:gd name="connsiteY0" fmla="*/ 0 h 5835217"/>
              <a:gd name="connsiteX1" fmla="*/ 8874662 w 9436380"/>
              <a:gd name="connsiteY1" fmla="*/ 3119032 h 5835217"/>
              <a:gd name="connsiteX2" fmla="*/ 0 w 9436380"/>
              <a:gd name="connsiteY2" fmla="*/ 5835217 h 5835217"/>
              <a:gd name="connsiteX0" fmla="*/ 8468220 w 10340379"/>
              <a:gd name="connsiteY0" fmla="*/ 0 h 5835217"/>
              <a:gd name="connsiteX1" fmla="*/ 9875869 w 10340379"/>
              <a:gd name="connsiteY1" fmla="*/ 3496051 h 5835217"/>
              <a:gd name="connsiteX2" fmla="*/ 0 w 10340379"/>
              <a:gd name="connsiteY2" fmla="*/ 5835217 h 5835217"/>
              <a:gd name="connsiteX0" fmla="*/ 8468220 w 10340379"/>
              <a:gd name="connsiteY0" fmla="*/ 0 h 5835217"/>
              <a:gd name="connsiteX1" fmla="*/ 9875869 w 10340379"/>
              <a:gd name="connsiteY1" fmla="*/ 3496051 h 5835217"/>
              <a:gd name="connsiteX2" fmla="*/ 5767853 w 10340379"/>
              <a:gd name="connsiteY2" fmla="*/ 4453780 h 5835217"/>
              <a:gd name="connsiteX3" fmla="*/ 0 w 10340379"/>
              <a:gd name="connsiteY3" fmla="*/ 5835217 h 5835217"/>
              <a:gd name="connsiteX0" fmla="*/ 8468220 w 9958622"/>
              <a:gd name="connsiteY0" fmla="*/ 0 h 5835217"/>
              <a:gd name="connsiteX1" fmla="*/ 9875869 w 9958622"/>
              <a:gd name="connsiteY1" fmla="*/ 3496051 h 5835217"/>
              <a:gd name="connsiteX2" fmla="*/ 4570308 w 9958622"/>
              <a:gd name="connsiteY2" fmla="*/ 3613946 h 5835217"/>
              <a:gd name="connsiteX3" fmla="*/ 0 w 9958622"/>
              <a:gd name="connsiteY3" fmla="*/ 5835217 h 5835217"/>
              <a:gd name="connsiteX0" fmla="*/ 8468220 w 9958624"/>
              <a:gd name="connsiteY0" fmla="*/ 0 h 5835217"/>
              <a:gd name="connsiteX1" fmla="*/ 9875869 w 9958624"/>
              <a:gd name="connsiteY1" fmla="*/ 3496051 h 5835217"/>
              <a:gd name="connsiteX2" fmla="*/ 4570308 w 9958624"/>
              <a:gd name="connsiteY2" fmla="*/ 3613946 h 5835217"/>
              <a:gd name="connsiteX3" fmla="*/ 0 w 9958624"/>
              <a:gd name="connsiteY3" fmla="*/ 5835217 h 5835217"/>
              <a:gd name="connsiteX0" fmla="*/ 8468220 w 9958622"/>
              <a:gd name="connsiteY0" fmla="*/ 0 h 5835217"/>
              <a:gd name="connsiteX1" fmla="*/ 9875869 w 9958622"/>
              <a:gd name="connsiteY1" fmla="*/ 3496051 h 5835217"/>
              <a:gd name="connsiteX2" fmla="*/ 4570308 w 9958622"/>
              <a:gd name="connsiteY2" fmla="*/ 3613946 h 5835217"/>
              <a:gd name="connsiteX3" fmla="*/ 0 w 9958622"/>
              <a:gd name="connsiteY3" fmla="*/ 5835217 h 5835217"/>
              <a:gd name="connsiteX0" fmla="*/ 8468220 w 9968056"/>
              <a:gd name="connsiteY0" fmla="*/ 0 h 5835217"/>
              <a:gd name="connsiteX1" fmla="*/ 9875869 w 9968056"/>
              <a:gd name="connsiteY1" fmla="*/ 3496051 h 5835217"/>
              <a:gd name="connsiteX2" fmla="*/ 4570308 w 9968056"/>
              <a:gd name="connsiteY2" fmla="*/ 3613946 h 5835217"/>
              <a:gd name="connsiteX3" fmla="*/ 0 w 9968056"/>
              <a:gd name="connsiteY3" fmla="*/ 5835217 h 5835217"/>
              <a:gd name="connsiteX0" fmla="*/ 8468220 w 10093958"/>
              <a:gd name="connsiteY0" fmla="*/ 0 h 5835217"/>
              <a:gd name="connsiteX1" fmla="*/ 9875869 w 10093958"/>
              <a:gd name="connsiteY1" fmla="*/ 3496051 h 5835217"/>
              <a:gd name="connsiteX2" fmla="*/ 4570308 w 10093958"/>
              <a:gd name="connsiteY2" fmla="*/ 3613946 h 5835217"/>
              <a:gd name="connsiteX3" fmla="*/ 0 w 10093958"/>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7040745 w 9901945"/>
              <a:gd name="connsiteY0" fmla="*/ 0 h 5411293"/>
              <a:gd name="connsiteX1" fmla="*/ 9875869 w 9901945"/>
              <a:gd name="connsiteY1" fmla="*/ 3072127 h 5411293"/>
              <a:gd name="connsiteX2" fmla="*/ 4570308 w 9901945"/>
              <a:gd name="connsiteY2" fmla="*/ 3190022 h 5411293"/>
              <a:gd name="connsiteX3" fmla="*/ 0 w 9901945"/>
              <a:gd name="connsiteY3" fmla="*/ 5411293 h 5411293"/>
              <a:gd name="connsiteX0" fmla="*/ 7040745 w 7511369"/>
              <a:gd name="connsiteY0" fmla="*/ 0 h 5411293"/>
              <a:gd name="connsiteX1" fmla="*/ 7459224 w 7511369"/>
              <a:gd name="connsiteY1" fmla="*/ 3163626 h 5411293"/>
              <a:gd name="connsiteX2" fmla="*/ 4570308 w 7511369"/>
              <a:gd name="connsiteY2" fmla="*/ 3190022 h 5411293"/>
              <a:gd name="connsiteX3" fmla="*/ 0 w 7511369"/>
              <a:gd name="connsiteY3" fmla="*/ 5411293 h 5411293"/>
              <a:gd name="connsiteX0" fmla="*/ 7040745 w 7567633"/>
              <a:gd name="connsiteY0" fmla="*/ 0 h 5411293"/>
              <a:gd name="connsiteX1" fmla="*/ 7459224 w 7567633"/>
              <a:gd name="connsiteY1" fmla="*/ 3163626 h 5411293"/>
              <a:gd name="connsiteX2" fmla="*/ 3225397 w 7567633"/>
              <a:gd name="connsiteY2" fmla="*/ 3571592 h 5411293"/>
              <a:gd name="connsiteX3" fmla="*/ 0 w 7567633"/>
              <a:gd name="connsiteY3" fmla="*/ 5411293 h 5411293"/>
              <a:gd name="connsiteX0" fmla="*/ 7040745 w 7040745"/>
              <a:gd name="connsiteY0" fmla="*/ 0 h 5411293"/>
              <a:gd name="connsiteX1" fmla="*/ 3225397 w 7040745"/>
              <a:gd name="connsiteY1" fmla="*/ 3571592 h 5411293"/>
              <a:gd name="connsiteX2" fmla="*/ 0 w 7040745"/>
              <a:gd name="connsiteY2" fmla="*/ 5411293 h 5411293"/>
              <a:gd name="connsiteX0" fmla="*/ 7040745 w 7040745"/>
              <a:gd name="connsiteY0" fmla="*/ 0 h 5411293"/>
              <a:gd name="connsiteX1" fmla="*/ 5069566 w 7040745"/>
              <a:gd name="connsiteY1" fmla="*/ 2774102 h 5411293"/>
              <a:gd name="connsiteX2" fmla="*/ 0 w 7040745"/>
              <a:gd name="connsiteY2" fmla="*/ 5411293 h 5411293"/>
              <a:gd name="connsiteX0" fmla="*/ 7040745 w 7040745"/>
              <a:gd name="connsiteY0" fmla="*/ 0 h 5411293"/>
              <a:gd name="connsiteX1" fmla="*/ 0 w 7040745"/>
              <a:gd name="connsiteY1" fmla="*/ 5411293 h 5411293"/>
              <a:gd name="connsiteX0" fmla="*/ 7040745 w 7040745"/>
              <a:gd name="connsiteY0" fmla="*/ 0 h 5411293"/>
              <a:gd name="connsiteX1" fmla="*/ 0 w 7040745"/>
              <a:gd name="connsiteY1" fmla="*/ 5411293 h 5411293"/>
              <a:gd name="connsiteX0" fmla="*/ 7040745 w 7040745"/>
              <a:gd name="connsiteY0" fmla="*/ 0 h 5411293"/>
              <a:gd name="connsiteX1" fmla="*/ 0 w 7040745"/>
              <a:gd name="connsiteY1" fmla="*/ 5411293 h 5411293"/>
            </a:gdLst>
            <a:ahLst/>
            <a:cxnLst>
              <a:cxn ang="0">
                <a:pos x="connsiteX0" y="connsiteY0"/>
              </a:cxn>
              <a:cxn ang="0">
                <a:pos x="connsiteX1" y="connsiteY1"/>
              </a:cxn>
            </a:cxnLst>
            <a:rect l="l" t="t" r="r" b="b"/>
            <a:pathLst>
              <a:path w="7040745" h="5411293">
                <a:moveTo>
                  <a:pt x="7040745" y="0"/>
                </a:moveTo>
                <a:cubicBezTo>
                  <a:pt x="3739908" y="1535277"/>
                  <a:pt x="1577228" y="3670515"/>
                  <a:pt x="0" y="5411293"/>
                </a:cubicBezTo>
              </a:path>
            </a:pathLst>
          </a:custGeom>
          <a:noFill/>
          <a:ln w="19050" cap="rnd">
            <a:solidFill>
              <a:schemeClr val="accent1"/>
            </a:solidFill>
            <a:prstDash val="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F64591B-F0BB-FF43-AB79-4185A56447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0815881" y="-1"/>
            <a:ext cx="1376120" cy="1376120"/>
          </a:xfrm>
          <a:prstGeom prst="rect">
            <a:avLst/>
          </a:prstGeom>
        </p:spPr>
      </p:pic>
      <p:sp>
        <p:nvSpPr>
          <p:cNvPr id="58" name="Triangle 57">
            <a:extLst>
              <a:ext uri="{FF2B5EF4-FFF2-40B4-BE49-F238E27FC236}">
                <a16:creationId xmlns:a16="http://schemas.microsoft.com/office/drawing/2014/main" id="{47EAFCFA-80EA-364B-85FE-BE996F886440}"/>
              </a:ext>
            </a:extLst>
          </p:cNvPr>
          <p:cNvSpPr/>
          <p:nvPr/>
        </p:nvSpPr>
        <p:spPr>
          <a:xfrm rot="10800000">
            <a:off x="1043597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riangle 58">
            <a:extLst>
              <a:ext uri="{FF2B5EF4-FFF2-40B4-BE49-F238E27FC236}">
                <a16:creationId xmlns:a16="http://schemas.microsoft.com/office/drawing/2014/main" id="{6562FC54-E54F-FC4E-8809-B2114162AA14}"/>
              </a:ext>
            </a:extLst>
          </p:cNvPr>
          <p:cNvSpPr/>
          <p:nvPr/>
        </p:nvSpPr>
        <p:spPr>
          <a:xfrm rot="10800000">
            <a:off x="10704324"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Triangle 59">
            <a:extLst>
              <a:ext uri="{FF2B5EF4-FFF2-40B4-BE49-F238E27FC236}">
                <a16:creationId xmlns:a16="http://schemas.microsoft.com/office/drawing/2014/main" id="{5CBEA871-F2AA-194C-981C-314CECEA4A1F}"/>
              </a:ext>
            </a:extLst>
          </p:cNvPr>
          <p:cNvSpPr/>
          <p:nvPr/>
        </p:nvSpPr>
        <p:spPr>
          <a:xfrm rot="10800000">
            <a:off x="1097266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riangle 60">
            <a:extLst>
              <a:ext uri="{FF2B5EF4-FFF2-40B4-BE49-F238E27FC236}">
                <a16:creationId xmlns:a16="http://schemas.microsoft.com/office/drawing/2014/main" id="{1701EDA8-CFA8-724E-A0D1-672EA6FB6A4B}"/>
              </a:ext>
            </a:extLst>
          </p:cNvPr>
          <p:cNvSpPr/>
          <p:nvPr/>
        </p:nvSpPr>
        <p:spPr>
          <a:xfrm rot="10800000">
            <a:off x="11241014"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riangle 61">
            <a:extLst>
              <a:ext uri="{FF2B5EF4-FFF2-40B4-BE49-F238E27FC236}">
                <a16:creationId xmlns:a16="http://schemas.microsoft.com/office/drawing/2014/main" id="{AABB2554-8C14-F445-8157-02F272E03312}"/>
              </a:ext>
            </a:extLst>
          </p:cNvPr>
          <p:cNvSpPr/>
          <p:nvPr/>
        </p:nvSpPr>
        <p:spPr>
          <a:xfrm rot="10800000">
            <a:off x="1150935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riangle 62">
            <a:extLst>
              <a:ext uri="{FF2B5EF4-FFF2-40B4-BE49-F238E27FC236}">
                <a16:creationId xmlns:a16="http://schemas.microsoft.com/office/drawing/2014/main" id="{EAC8016B-7720-3A4D-8F2F-FB1F67A18A47}"/>
              </a:ext>
            </a:extLst>
          </p:cNvPr>
          <p:cNvSpPr/>
          <p:nvPr/>
        </p:nvSpPr>
        <p:spPr>
          <a:xfrm rot="10800000">
            <a:off x="11777705"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Donut 74">
            <a:extLst>
              <a:ext uri="{FF2B5EF4-FFF2-40B4-BE49-F238E27FC236}">
                <a16:creationId xmlns:a16="http://schemas.microsoft.com/office/drawing/2014/main" id="{2348ECF1-297F-DE46-85B6-5C8E422BAF9D}"/>
              </a:ext>
            </a:extLst>
          </p:cNvPr>
          <p:cNvSpPr/>
          <p:nvPr/>
        </p:nvSpPr>
        <p:spPr>
          <a:xfrm>
            <a:off x="96257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0" name="Donut 79">
            <a:extLst>
              <a:ext uri="{FF2B5EF4-FFF2-40B4-BE49-F238E27FC236}">
                <a16:creationId xmlns:a16="http://schemas.microsoft.com/office/drawing/2014/main" id="{FD32BD30-924B-6F4E-8A18-A26E2EDA745E}"/>
              </a:ext>
            </a:extLst>
          </p:cNvPr>
          <p:cNvSpPr/>
          <p:nvPr/>
        </p:nvSpPr>
        <p:spPr>
          <a:xfrm>
            <a:off x="93945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Donut 84">
            <a:extLst>
              <a:ext uri="{FF2B5EF4-FFF2-40B4-BE49-F238E27FC236}">
                <a16:creationId xmlns:a16="http://schemas.microsoft.com/office/drawing/2014/main" id="{3A5863D7-1ABA-1447-B1EE-B1B5BE36BF28}"/>
              </a:ext>
            </a:extLst>
          </p:cNvPr>
          <p:cNvSpPr/>
          <p:nvPr/>
        </p:nvSpPr>
        <p:spPr>
          <a:xfrm>
            <a:off x="91633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Donut 85">
            <a:extLst>
              <a:ext uri="{FF2B5EF4-FFF2-40B4-BE49-F238E27FC236}">
                <a16:creationId xmlns:a16="http://schemas.microsoft.com/office/drawing/2014/main" id="{8C47BF8F-E53A-D042-ACEA-07D1C1617188}"/>
              </a:ext>
            </a:extLst>
          </p:cNvPr>
          <p:cNvSpPr/>
          <p:nvPr/>
        </p:nvSpPr>
        <p:spPr>
          <a:xfrm>
            <a:off x="91633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9" name="Donut 88">
            <a:extLst>
              <a:ext uri="{FF2B5EF4-FFF2-40B4-BE49-F238E27FC236}">
                <a16:creationId xmlns:a16="http://schemas.microsoft.com/office/drawing/2014/main" id="{FC10C1C8-7DA2-3947-98CE-1038A2620680}"/>
              </a:ext>
            </a:extLst>
          </p:cNvPr>
          <p:cNvSpPr/>
          <p:nvPr/>
        </p:nvSpPr>
        <p:spPr>
          <a:xfrm>
            <a:off x="89321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0" name="Donut 89">
            <a:extLst>
              <a:ext uri="{FF2B5EF4-FFF2-40B4-BE49-F238E27FC236}">
                <a16:creationId xmlns:a16="http://schemas.microsoft.com/office/drawing/2014/main" id="{178DAF8D-EFBD-C542-BC2A-C8B5DBB0FE02}"/>
              </a:ext>
            </a:extLst>
          </p:cNvPr>
          <p:cNvSpPr/>
          <p:nvPr/>
        </p:nvSpPr>
        <p:spPr>
          <a:xfrm>
            <a:off x="89321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3" name="Donut 92">
            <a:extLst>
              <a:ext uri="{FF2B5EF4-FFF2-40B4-BE49-F238E27FC236}">
                <a16:creationId xmlns:a16="http://schemas.microsoft.com/office/drawing/2014/main" id="{65F49C45-505F-3943-AC80-2AEF02C3D9A1}"/>
              </a:ext>
            </a:extLst>
          </p:cNvPr>
          <p:cNvSpPr/>
          <p:nvPr/>
        </p:nvSpPr>
        <p:spPr>
          <a:xfrm>
            <a:off x="87010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4" name="Donut 93">
            <a:extLst>
              <a:ext uri="{FF2B5EF4-FFF2-40B4-BE49-F238E27FC236}">
                <a16:creationId xmlns:a16="http://schemas.microsoft.com/office/drawing/2014/main" id="{73EA0BF8-213C-EC4D-93D0-8EBF7F611A95}"/>
              </a:ext>
            </a:extLst>
          </p:cNvPr>
          <p:cNvSpPr/>
          <p:nvPr/>
        </p:nvSpPr>
        <p:spPr>
          <a:xfrm>
            <a:off x="87010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5" name="Donut 94">
            <a:extLst>
              <a:ext uri="{FF2B5EF4-FFF2-40B4-BE49-F238E27FC236}">
                <a16:creationId xmlns:a16="http://schemas.microsoft.com/office/drawing/2014/main" id="{11FEED6C-68FF-F147-9D75-6C66A0BDF50F}"/>
              </a:ext>
            </a:extLst>
          </p:cNvPr>
          <p:cNvSpPr/>
          <p:nvPr/>
        </p:nvSpPr>
        <p:spPr>
          <a:xfrm>
            <a:off x="87010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7" name="Donut 96">
            <a:extLst>
              <a:ext uri="{FF2B5EF4-FFF2-40B4-BE49-F238E27FC236}">
                <a16:creationId xmlns:a16="http://schemas.microsoft.com/office/drawing/2014/main" id="{0E2E83ED-6286-3A43-B42F-2E9C47D971E6}"/>
              </a:ext>
            </a:extLst>
          </p:cNvPr>
          <p:cNvSpPr/>
          <p:nvPr/>
        </p:nvSpPr>
        <p:spPr>
          <a:xfrm>
            <a:off x="84698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8" name="Donut 97">
            <a:extLst>
              <a:ext uri="{FF2B5EF4-FFF2-40B4-BE49-F238E27FC236}">
                <a16:creationId xmlns:a16="http://schemas.microsoft.com/office/drawing/2014/main" id="{4089A2F3-EA04-2B4F-975E-815A6228A9C2}"/>
              </a:ext>
            </a:extLst>
          </p:cNvPr>
          <p:cNvSpPr/>
          <p:nvPr/>
        </p:nvSpPr>
        <p:spPr>
          <a:xfrm>
            <a:off x="84698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Donut 98">
            <a:extLst>
              <a:ext uri="{FF2B5EF4-FFF2-40B4-BE49-F238E27FC236}">
                <a16:creationId xmlns:a16="http://schemas.microsoft.com/office/drawing/2014/main" id="{B0990D47-3B62-5A4F-A45E-A48E1016D2D2}"/>
              </a:ext>
            </a:extLst>
          </p:cNvPr>
          <p:cNvSpPr/>
          <p:nvPr/>
        </p:nvSpPr>
        <p:spPr>
          <a:xfrm>
            <a:off x="84698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1" name="Donut 100">
            <a:extLst>
              <a:ext uri="{FF2B5EF4-FFF2-40B4-BE49-F238E27FC236}">
                <a16:creationId xmlns:a16="http://schemas.microsoft.com/office/drawing/2014/main" id="{EE9EA148-FACE-B14A-8391-C37DFE3A22C2}"/>
              </a:ext>
            </a:extLst>
          </p:cNvPr>
          <p:cNvSpPr/>
          <p:nvPr/>
        </p:nvSpPr>
        <p:spPr>
          <a:xfrm>
            <a:off x="82386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2" name="Donut 101">
            <a:extLst>
              <a:ext uri="{FF2B5EF4-FFF2-40B4-BE49-F238E27FC236}">
                <a16:creationId xmlns:a16="http://schemas.microsoft.com/office/drawing/2014/main" id="{A2EBED85-FADA-4A49-A26C-4E1C8A341E71}"/>
              </a:ext>
            </a:extLst>
          </p:cNvPr>
          <p:cNvSpPr/>
          <p:nvPr/>
        </p:nvSpPr>
        <p:spPr>
          <a:xfrm>
            <a:off x="82386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Donut 102">
            <a:extLst>
              <a:ext uri="{FF2B5EF4-FFF2-40B4-BE49-F238E27FC236}">
                <a16:creationId xmlns:a16="http://schemas.microsoft.com/office/drawing/2014/main" id="{44755A96-6FDC-954F-A1F2-165B65FBB489}"/>
              </a:ext>
            </a:extLst>
          </p:cNvPr>
          <p:cNvSpPr/>
          <p:nvPr/>
        </p:nvSpPr>
        <p:spPr>
          <a:xfrm>
            <a:off x="82386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5" name="Donut 104">
            <a:extLst>
              <a:ext uri="{FF2B5EF4-FFF2-40B4-BE49-F238E27FC236}">
                <a16:creationId xmlns:a16="http://schemas.microsoft.com/office/drawing/2014/main" id="{EDFA50C5-5F6F-354C-BF51-A60EDF0B0167}"/>
              </a:ext>
            </a:extLst>
          </p:cNvPr>
          <p:cNvSpPr/>
          <p:nvPr/>
        </p:nvSpPr>
        <p:spPr>
          <a:xfrm>
            <a:off x="80075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6" name="Donut 105">
            <a:extLst>
              <a:ext uri="{FF2B5EF4-FFF2-40B4-BE49-F238E27FC236}">
                <a16:creationId xmlns:a16="http://schemas.microsoft.com/office/drawing/2014/main" id="{16204AE5-56E9-C24E-A239-E45B132279CC}"/>
              </a:ext>
            </a:extLst>
          </p:cNvPr>
          <p:cNvSpPr/>
          <p:nvPr/>
        </p:nvSpPr>
        <p:spPr>
          <a:xfrm>
            <a:off x="80075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7" name="Donut 106">
            <a:extLst>
              <a:ext uri="{FF2B5EF4-FFF2-40B4-BE49-F238E27FC236}">
                <a16:creationId xmlns:a16="http://schemas.microsoft.com/office/drawing/2014/main" id="{01F30A15-67DC-7A48-8DD3-B03AF86A5255}"/>
              </a:ext>
            </a:extLst>
          </p:cNvPr>
          <p:cNvSpPr/>
          <p:nvPr/>
        </p:nvSpPr>
        <p:spPr>
          <a:xfrm>
            <a:off x="80075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9" name="Donut 108">
            <a:extLst>
              <a:ext uri="{FF2B5EF4-FFF2-40B4-BE49-F238E27FC236}">
                <a16:creationId xmlns:a16="http://schemas.microsoft.com/office/drawing/2014/main" id="{298B37FE-993A-9249-BB3D-C5346D5BAF95}"/>
              </a:ext>
            </a:extLst>
          </p:cNvPr>
          <p:cNvSpPr/>
          <p:nvPr/>
        </p:nvSpPr>
        <p:spPr>
          <a:xfrm>
            <a:off x="77763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0" name="Donut 109">
            <a:extLst>
              <a:ext uri="{FF2B5EF4-FFF2-40B4-BE49-F238E27FC236}">
                <a16:creationId xmlns:a16="http://schemas.microsoft.com/office/drawing/2014/main" id="{BBCAF951-6D8E-824A-935E-F8606733DECF}"/>
              </a:ext>
            </a:extLst>
          </p:cNvPr>
          <p:cNvSpPr/>
          <p:nvPr/>
        </p:nvSpPr>
        <p:spPr>
          <a:xfrm>
            <a:off x="77763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1" name="Donut 110">
            <a:extLst>
              <a:ext uri="{FF2B5EF4-FFF2-40B4-BE49-F238E27FC236}">
                <a16:creationId xmlns:a16="http://schemas.microsoft.com/office/drawing/2014/main" id="{ACB62DC7-7794-1749-82F4-3F2F96BB6306}"/>
              </a:ext>
            </a:extLst>
          </p:cNvPr>
          <p:cNvSpPr/>
          <p:nvPr/>
        </p:nvSpPr>
        <p:spPr>
          <a:xfrm>
            <a:off x="77763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3" name="Donut 112">
            <a:extLst>
              <a:ext uri="{FF2B5EF4-FFF2-40B4-BE49-F238E27FC236}">
                <a16:creationId xmlns:a16="http://schemas.microsoft.com/office/drawing/2014/main" id="{405F88C9-707E-604C-8EA5-DE0A4028B6E2}"/>
              </a:ext>
            </a:extLst>
          </p:cNvPr>
          <p:cNvSpPr/>
          <p:nvPr/>
        </p:nvSpPr>
        <p:spPr>
          <a:xfrm>
            <a:off x="75451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4" name="Donut 113">
            <a:extLst>
              <a:ext uri="{FF2B5EF4-FFF2-40B4-BE49-F238E27FC236}">
                <a16:creationId xmlns:a16="http://schemas.microsoft.com/office/drawing/2014/main" id="{6A92E616-3D69-DE4A-8647-BBA269A47CA1}"/>
              </a:ext>
            </a:extLst>
          </p:cNvPr>
          <p:cNvSpPr/>
          <p:nvPr/>
        </p:nvSpPr>
        <p:spPr>
          <a:xfrm>
            <a:off x="75451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5" name="Donut 114">
            <a:extLst>
              <a:ext uri="{FF2B5EF4-FFF2-40B4-BE49-F238E27FC236}">
                <a16:creationId xmlns:a16="http://schemas.microsoft.com/office/drawing/2014/main" id="{436A1BD1-2F6C-C642-ABE7-8A781B8DEF83}"/>
              </a:ext>
            </a:extLst>
          </p:cNvPr>
          <p:cNvSpPr/>
          <p:nvPr/>
        </p:nvSpPr>
        <p:spPr>
          <a:xfrm>
            <a:off x="75451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7" name="Donut 116">
            <a:extLst>
              <a:ext uri="{FF2B5EF4-FFF2-40B4-BE49-F238E27FC236}">
                <a16:creationId xmlns:a16="http://schemas.microsoft.com/office/drawing/2014/main" id="{59020EDF-51F2-5C44-B72A-DF3ADE4B7CF1}"/>
              </a:ext>
            </a:extLst>
          </p:cNvPr>
          <p:cNvSpPr/>
          <p:nvPr/>
        </p:nvSpPr>
        <p:spPr>
          <a:xfrm>
            <a:off x="73140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8" name="Donut 117">
            <a:extLst>
              <a:ext uri="{FF2B5EF4-FFF2-40B4-BE49-F238E27FC236}">
                <a16:creationId xmlns:a16="http://schemas.microsoft.com/office/drawing/2014/main" id="{56F60B5B-E881-524F-B14C-FC0139B199E5}"/>
              </a:ext>
            </a:extLst>
          </p:cNvPr>
          <p:cNvSpPr/>
          <p:nvPr/>
        </p:nvSpPr>
        <p:spPr>
          <a:xfrm>
            <a:off x="73140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9" name="Donut 118">
            <a:extLst>
              <a:ext uri="{FF2B5EF4-FFF2-40B4-BE49-F238E27FC236}">
                <a16:creationId xmlns:a16="http://schemas.microsoft.com/office/drawing/2014/main" id="{D5C68BF2-238F-3F4C-AB44-BEA3B1BAF70C}"/>
              </a:ext>
            </a:extLst>
          </p:cNvPr>
          <p:cNvSpPr/>
          <p:nvPr/>
        </p:nvSpPr>
        <p:spPr>
          <a:xfrm>
            <a:off x="73140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Donut 120">
            <a:extLst>
              <a:ext uri="{FF2B5EF4-FFF2-40B4-BE49-F238E27FC236}">
                <a16:creationId xmlns:a16="http://schemas.microsoft.com/office/drawing/2014/main" id="{D5E6BC69-D2A2-3949-B82E-ED40557ED1C8}"/>
              </a:ext>
            </a:extLst>
          </p:cNvPr>
          <p:cNvSpPr/>
          <p:nvPr/>
        </p:nvSpPr>
        <p:spPr>
          <a:xfrm>
            <a:off x="70828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Donut 121">
            <a:extLst>
              <a:ext uri="{FF2B5EF4-FFF2-40B4-BE49-F238E27FC236}">
                <a16:creationId xmlns:a16="http://schemas.microsoft.com/office/drawing/2014/main" id="{FEBEC0B7-B32F-6844-87F3-4B30C9812FB1}"/>
              </a:ext>
            </a:extLst>
          </p:cNvPr>
          <p:cNvSpPr/>
          <p:nvPr/>
        </p:nvSpPr>
        <p:spPr>
          <a:xfrm>
            <a:off x="70828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3" name="Donut 122">
            <a:extLst>
              <a:ext uri="{FF2B5EF4-FFF2-40B4-BE49-F238E27FC236}">
                <a16:creationId xmlns:a16="http://schemas.microsoft.com/office/drawing/2014/main" id="{917393EF-924B-4545-993B-8915E984D207}"/>
              </a:ext>
            </a:extLst>
          </p:cNvPr>
          <p:cNvSpPr/>
          <p:nvPr/>
        </p:nvSpPr>
        <p:spPr>
          <a:xfrm>
            <a:off x="70828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5" name="Donut 124">
            <a:extLst>
              <a:ext uri="{FF2B5EF4-FFF2-40B4-BE49-F238E27FC236}">
                <a16:creationId xmlns:a16="http://schemas.microsoft.com/office/drawing/2014/main" id="{0362D8E9-FA80-D349-B2FE-6C779760546E}"/>
              </a:ext>
            </a:extLst>
          </p:cNvPr>
          <p:cNvSpPr/>
          <p:nvPr/>
        </p:nvSpPr>
        <p:spPr>
          <a:xfrm>
            <a:off x="68516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6" name="Donut 125">
            <a:extLst>
              <a:ext uri="{FF2B5EF4-FFF2-40B4-BE49-F238E27FC236}">
                <a16:creationId xmlns:a16="http://schemas.microsoft.com/office/drawing/2014/main" id="{E1485658-EDA2-8440-AF24-E7F320B9BE4A}"/>
              </a:ext>
            </a:extLst>
          </p:cNvPr>
          <p:cNvSpPr/>
          <p:nvPr/>
        </p:nvSpPr>
        <p:spPr>
          <a:xfrm>
            <a:off x="68516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7" name="Donut 126">
            <a:extLst>
              <a:ext uri="{FF2B5EF4-FFF2-40B4-BE49-F238E27FC236}">
                <a16:creationId xmlns:a16="http://schemas.microsoft.com/office/drawing/2014/main" id="{5A5AE984-1A0D-4C47-B65D-598EEFD2D573}"/>
              </a:ext>
            </a:extLst>
          </p:cNvPr>
          <p:cNvSpPr/>
          <p:nvPr/>
        </p:nvSpPr>
        <p:spPr>
          <a:xfrm>
            <a:off x="68516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9" name="Donut 128">
            <a:extLst>
              <a:ext uri="{FF2B5EF4-FFF2-40B4-BE49-F238E27FC236}">
                <a16:creationId xmlns:a16="http://schemas.microsoft.com/office/drawing/2014/main" id="{0F2E671C-750E-FA4F-AD5F-7217CC0D2065}"/>
              </a:ext>
            </a:extLst>
          </p:cNvPr>
          <p:cNvSpPr/>
          <p:nvPr/>
        </p:nvSpPr>
        <p:spPr>
          <a:xfrm>
            <a:off x="66204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0" name="Donut 129">
            <a:extLst>
              <a:ext uri="{FF2B5EF4-FFF2-40B4-BE49-F238E27FC236}">
                <a16:creationId xmlns:a16="http://schemas.microsoft.com/office/drawing/2014/main" id="{FBB9BF86-9EC0-C248-AD20-DE595554E785}"/>
              </a:ext>
            </a:extLst>
          </p:cNvPr>
          <p:cNvSpPr/>
          <p:nvPr/>
        </p:nvSpPr>
        <p:spPr>
          <a:xfrm>
            <a:off x="66204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1" name="Donut 130">
            <a:extLst>
              <a:ext uri="{FF2B5EF4-FFF2-40B4-BE49-F238E27FC236}">
                <a16:creationId xmlns:a16="http://schemas.microsoft.com/office/drawing/2014/main" id="{0B7D13E8-C15D-C940-A386-5C154C50D0EF}"/>
              </a:ext>
            </a:extLst>
          </p:cNvPr>
          <p:cNvSpPr/>
          <p:nvPr/>
        </p:nvSpPr>
        <p:spPr>
          <a:xfrm>
            <a:off x="66204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3" name="Donut 132">
            <a:extLst>
              <a:ext uri="{FF2B5EF4-FFF2-40B4-BE49-F238E27FC236}">
                <a16:creationId xmlns:a16="http://schemas.microsoft.com/office/drawing/2014/main" id="{B2F077DC-2823-6943-9A89-054B709A80AA}"/>
              </a:ext>
            </a:extLst>
          </p:cNvPr>
          <p:cNvSpPr/>
          <p:nvPr/>
        </p:nvSpPr>
        <p:spPr>
          <a:xfrm>
            <a:off x="63893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Donut 133">
            <a:extLst>
              <a:ext uri="{FF2B5EF4-FFF2-40B4-BE49-F238E27FC236}">
                <a16:creationId xmlns:a16="http://schemas.microsoft.com/office/drawing/2014/main" id="{B1FEADCB-7F66-9F47-946E-A78D35782328}"/>
              </a:ext>
            </a:extLst>
          </p:cNvPr>
          <p:cNvSpPr/>
          <p:nvPr/>
        </p:nvSpPr>
        <p:spPr>
          <a:xfrm>
            <a:off x="63893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5" name="Donut 134">
            <a:extLst>
              <a:ext uri="{FF2B5EF4-FFF2-40B4-BE49-F238E27FC236}">
                <a16:creationId xmlns:a16="http://schemas.microsoft.com/office/drawing/2014/main" id="{F48DA027-B0EC-7344-9BC7-6886AD2FBEFE}"/>
              </a:ext>
            </a:extLst>
          </p:cNvPr>
          <p:cNvSpPr/>
          <p:nvPr/>
        </p:nvSpPr>
        <p:spPr>
          <a:xfrm>
            <a:off x="63893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7" name="Donut 136">
            <a:extLst>
              <a:ext uri="{FF2B5EF4-FFF2-40B4-BE49-F238E27FC236}">
                <a16:creationId xmlns:a16="http://schemas.microsoft.com/office/drawing/2014/main" id="{46D29316-2788-E44E-8F99-DD10B5F0B14A}"/>
              </a:ext>
            </a:extLst>
          </p:cNvPr>
          <p:cNvSpPr/>
          <p:nvPr/>
        </p:nvSpPr>
        <p:spPr>
          <a:xfrm>
            <a:off x="61581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8" name="Donut 137">
            <a:extLst>
              <a:ext uri="{FF2B5EF4-FFF2-40B4-BE49-F238E27FC236}">
                <a16:creationId xmlns:a16="http://schemas.microsoft.com/office/drawing/2014/main" id="{5DC755B8-8B15-3D47-A2C4-7976EFD44B56}"/>
              </a:ext>
            </a:extLst>
          </p:cNvPr>
          <p:cNvSpPr/>
          <p:nvPr/>
        </p:nvSpPr>
        <p:spPr>
          <a:xfrm>
            <a:off x="61581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9" name="Donut 138">
            <a:extLst>
              <a:ext uri="{FF2B5EF4-FFF2-40B4-BE49-F238E27FC236}">
                <a16:creationId xmlns:a16="http://schemas.microsoft.com/office/drawing/2014/main" id="{1F96A56C-3194-E841-A11A-41BF538BD1AA}"/>
              </a:ext>
            </a:extLst>
          </p:cNvPr>
          <p:cNvSpPr/>
          <p:nvPr/>
        </p:nvSpPr>
        <p:spPr>
          <a:xfrm>
            <a:off x="61581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1" name="Donut 140">
            <a:extLst>
              <a:ext uri="{FF2B5EF4-FFF2-40B4-BE49-F238E27FC236}">
                <a16:creationId xmlns:a16="http://schemas.microsoft.com/office/drawing/2014/main" id="{A1A10C35-DA01-8644-A729-1CC59C551383}"/>
              </a:ext>
            </a:extLst>
          </p:cNvPr>
          <p:cNvSpPr/>
          <p:nvPr/>
        </p:nvSpPr>
        <p:spPr>
          <a:xfrm>
            <a:off x="59269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2" name="Donut 141">
            <a:extLst>
              <a:ext uri="{FF2B5EF4-FFF2-40B4-BE49-F238E27FC236}">
                <a16:creationId xmlns:a16="http://schemas.microsoft.com/office/drawing/2014/main" id="{F99612AC-07F7-4343-A275-2340541E7168}"/>
              </a:ext>
            </a:extLst>
          </p:cNvPr>
          <p:cNvSpPr/>
          <p:nvPr/>
        </p:nvSpPr>
        <p:spPr>
          <a:xfrm>
            <a:off x="59269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3" name="Donut 142">
            <a:extLst>
              <a:ext uri="{FF2B5EF4-FFF2-40B4-BE49-F238E27FC236}">
                <a16:creationId xmlns:a16="http://schemas.microsoft.com/office/drawing/2014/main" id="{A3D8CE22-61AE-3046-A5B9-D84F271801F1}"/>
              </a:ext>
            </a:extLst>
          </p:cNvPr>
          <p:cNvSpPr/>
          <p:nvPr/>
        </p:nvSpPr>
        <p:spPr>
          <a:xfrm>
            <a:off x="59269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5" name="Donut 144">
            <a:extLst>
              <a:ext uri="{FF2B5EF4-FFF2-40B4-BE49-F238E27FC236}">
                <a16:creationId xmlns:a16="http://schemas.microsoft.com/office/drawing/2014/main" id="{6F29058E-CF99-5541-897D-7E6A34083BCE}"/>
              </a:ext>
            </a:extLst>
          </p:cNvPr>
          <p:cNvSpPr/>
          <p:nvPr/>
        </p:nvSpPr>
        <p:spPr>
          <a:xfrm>
            <a:off x="56958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6" name="Donut 145">
            <a:extLst>
              <a:ext uri="{FF2B5EF4-FFF2-40B4-BE49-F238E27FC236}">
                <a16:creationId xmlns:a16="http://schemas.microsoft.com/office/drawing/2014/main" id="{74DD1EC7-D949-0C4F-9C34-DD423925879C}"/>
              </a:ext>
            </a:extLst>
          </p:cNvPr>
          <p:cNvSpPr/>
          <p:nvPr/>
        </p:nvSpPr>
        <p:spPr>
          <a:xfrm>
            <a:off x="56958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Donut 146">
            <a:extLst>
              <a:ext uri="{FF2B5EF4-FFF2-40B4-BE49-F238E27FC236}">
                <a16:creationId xmlns:a16="http://schemas.microsoft.com/office/drawing/2014/main" id="{0A5C4F85-8BE9-324F-B0E1-B4984109EFEA}"/>
              </a:ext>
            </a:extLst>
          </p:cNvPr>
          <p:cNvSpPr/>
          <p:nvPr/>
        </p:nvSpPr>
        <p:spPr>
          <a:xfrm>
            <a:off x="56958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9" name="Donut 148">
            <a:extLst>
              <a:ext uri="{FF2B5EF4-FFF2-40B4-BE49-F238E27FC236}">
                <a16:creationId xmlns:a16="http://schemas.microsoft.com/office/drawing/2014/main" id="{E8C2538E-6FC6-6F44-ABE6-1DB2946635AC}"/>
              </a:ext>
            </a:extLst>
          </p:cNvPr>
          <p:cNvSpPr/>
          <p:nvPr/>
        </p:nvSpPr>
        <p:spPr>
          <a:xfrm>
            <a:off x="54646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0" name="Donut 149">
            <a:extLst>
              <a:ext uri="{FF2B5EF4-FFF2-40B4-BE49-F238E27FC236}">
                <a16:creationId xmlns:a16="http://schemas.microsoft.com/office/drawing/2014/main" id="{9BAADCB3-F199-7446-A330-EF7958257E9F}"/>
              </a:ext>
            </a:extLst>
          </p:cNvPr>
          <p:cNvSpPr/>
          <p:nvPr/>
        </p:nvSpPr>
        <p:spPr>
          <a:xfrm>
            <a:off x="54646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1" name="Donut 150">
            <a:extLst>
              <a:ext uri="{FF2B5EF4-FFF2-40B4-BE49-F238E27FC236}">
                <a16:creationId xmlns:a16="http://schemas.microsoft.com/office/drawing/2014/main" id="{A11CFB44-E99F-484E-B850-14B3A8F909F8}"/>
              </a:ext>
            </a:extLst>
          </p:cNvPr>
          <p:cNvSpPr/>
          <p:nvPr/>
        </p:nvSpPr>
        <p:spPr>
          <a:xfrm>
            <a:off x="54646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3" name="Donut 152">
            <a:extLst>
              <a:ext uri="{FF2B5EF4-FFF2-40B4-BE49-F238E27FC236}">
                <a16:creationId xmlns:a16="http://schemas.microsoft.com/office/drawing/2014/main" id="{207181B0-D317-274D-8EC2-DB1ACB05915B}"/>
              </a:ext>
            </a:extLst>
          </p:cNvPr>
          <p:cNvSpPr/>
          <p:nvPr/>
        </p:nvSpPr>
        <p:spPr>
          <a:xfrm>
            <a:off x="52334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4" name="Donut 153">
            <a:extLst>
              <a:ext uri="{FF2B5EF4-FFF2-40B4-BE49-F238E27FC236}">
                <a16:creationId xmlns:a16="http://schemas.microsoft.com/office/drawing/2014/main" id="{655865AF-8DA2-0E43-98AF-0DCE70265227}"/>
              </a:ext>
            </a:extLst>
          </p:cNvPr>
          <p:cNvSpPr/>
          <p:nvPr/>
        </p:nvSpPr>
        <p:spPr>
          <a:xfrm>
            <a:off x="52334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5" name="Donut 154">
            <a:extLst>
              <a:ext uri="{FF2B5EF4-FFF2-40B4-BE49-F238E27FC236}">
                <a16:creationId xmlns:a16="http://schemas.microsoft.com/office/drawing/2014/main" id="{794359D5-424E-4E4F-BCDA-D371968B6A56}"/>
              </a:ext>
            </a:extLst>
          </p:cNvPr>
          <p:cNvSpPr/>
          <p:nvPr/>
        </p:nvSpPr>
        <p:spPr>
          <a:xfrm>
            <a:off x="52334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7" name="Donut 156">
            <a:extLst>
              <a:ext uri="{FF2B5EF4-FFF2-40B4-BE49-F238E27FC236}">
                <a16:creationId xmlns:a16="http://schemas.microsoft.com/office/drawing/2014/main" id="{ED271AFB-7144-7B40-BC67-6983DB5D8954}"/>
              </a:ext>
            </a:extLst>
          </p:cNvPr>
          <p:cNvSpPr/>
          <p:nvPr/>
        </p:nvSpPr>
        <p:spPr>
          <a:xfrm>
            <a:off x="50023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8" name="Donut 157">
            <a:extLst>
              <a:ext uri="{FF2B5EF4-FFF2-40B4-BE49-F238E27FC236}">
                <a16:creationId xmlns:a16="http://schemas.microsoft.com/office/drawing/2014/main" id="{E67ED8BC-E829-D747-A1B5-4264995D3717}"/>
              </a:ext>
            </a:extLst>
          </p:cNvPr>
          <p:cNvSpPr/>
          <p:nvPr/>
        </p:nvSpPr>
        <p:spPr>
          <a:xfrm>
            <a:off x="50023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9" name="Donut 158">
            <a:extLst>
              <a:ext uri="{FF2B5EF4-FFF2-40B4-BE49-F238E27FC236}">
                <a16:creationId xmlns:a16="http://schemas.microsoft.com/office/drawing/2014/main" id="{D437B6AF-9C54-8C44-BE1F-6AD70953D7BF}"/>
              </a:ext>
            </a:extLst>
          </p:cNvPr>
          <p:cNvSpPr/>
          <p:nvPr/>
        </p:nvSpPr>
        <p:spPr>
          <a:xfrm>
            <a:off x="50023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Donut 160">
            <a:extLst>
              <a:ext uri="{FF2B5EF4-FFF2-40B4-BE49-F238E27FC236}">
                <a16:creationId xmlns:a16="http://schemas.microsoft.com/office/drawing/2014/main" id="{144114EC-50DF-6646-9AB6-9CBC4B5AD05F}"/>
              </a:ext>
            </a:extLst>
          </p:cNvPr>
          <p:cNvSpPr/>
          <p:nvPr/>
        </p:nvSpPr>
        <p:spPr>
          <a:xfrm>
            <a:off x="47711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Donut 161">
            <a:extLst>
              <a:ext uri="{FF2B5EF4-FFF2-40B4-BE49-F238E27FC236}">
                <a16:creationId xmlns:a16="http://schemas.microsoft.com/office/drawing/2014/main" id="{0A1FDDC8-A7D9-FE4A-9B77-449C81758595}"/>
              </a:ext>
            </a:extLst>
          </p:cNvPr>
          <p:cNvSpPr/>
          <p:nvPr/>
        </p:nvSpPr>
        <p:spPr>
          <a:xfrm>
            <a:off x="47711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Donut 162">
            <a:extLst>
              <a:ext uri="{FF2B5EF4-FFF2-40B4-BE49-F238E27FC236}">
                <a16:creationId xmlns:a16="http://schemas.microsoft.com/office/drawing/2014/main" id="{A193ACF0-3763-884B-B57D-C8B6D70B1BA0}"/>
              </a:ext>
            </a:extLst>
          </p:cNvPr>
          <p:cNvSpPr/>
          <p:nvPr/>
        </p:nvSpPr>
        <p:spPr>
          <a:xfrm>
            <a:off x="47711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5" name="Donut 164">
            <a:extLst>
              <a:ext uri="{FF2B5EF4-FFF2-40B4-BE49-F238E27FC236}">
                <a16:creationId xmlns:a16="http://schemas.microsoft.com/office/drawing/2014/main" id="{4B586F18-AAE0-1345-A8B0-97A9DE60A6AF}"/>
              </a:ext>
            </a:extLst>
          </p:cNvPr>
          <p:cNvSpPr/>
          <p:nvPr/>
        </p:nvSpPr>
        <p:spPr>
          <a:xfrm>
            <a:off x="45399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6" name="Donut 165">
            <a:extLst>
              <a:ext uri="{FF2B5EF4-FFF2-40B4-BE49-F238E27FC236}">
                <a16:creationId xmlns:a16="http://schemas.microsoft.com/office/drawing/2014/main" id="{A495D0EA-D74E-BD45-902C-09357067F93D}"/>
              </a:ext>
            </a:extLst>
          </p:cNvPr>
          <p:cNvSpPr/>
          <p:nvPr/>
        </p:nvSpPr>
        <p:spPr>
          <a:xfrm>
            <a:off x="45399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7" name="Donut 166">
            <a:extLst>
              <a:ext uri="{FF2B5EF4-FFF2-40B4-BE49-F238E27FC236}">
                <a16:creationId xmlns:a16="http://schemas.microsoft.com/office/drawing/2014/main" id="{6CE3A703-B98E-BA4B-9019-B2B850CEF5D6}"/>
              </a:ext>
            </a:extLst>
          </p:cNvPr>
          <p:cNvSpPr/>
          <p:nvPr/>
        </p:nvSpPr>
        <p:spPr>
          <a:xfrm>
            <a:off x="45399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9" name="Donut 168">
            <a:extLst>
              <a:ext uri="{FF2B5EF4-FFF2-40B4-BE49-F238E27FC236}">
                <a16:creationId xmlns:a16="http://schemas.microsoft.com/office/drawing/2014/main" id="{2BA88AF7-0748-F743-8ED7-426838E89D9D}"/>
              </a:ext>
            </a:extLst>
          </p:cNvPr>
          <p:cNvSpPr/>
          <p:nvPr/>
        </p:nvSpPr>
        <p:spPr>
          <a:xfrm>
            <a:off x="43087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0" name="Donut 169">
            <a:extLst>
              <a:ext uri="{FF2B5EF4-FFF2-40B4-BE49-F238E27FC236}">
                <a16:creationId xmlns:a16="http://schemas.microsoft.com/office/drawing/2014/main" id="{86DD7925-A25C-F548-9055-9C18400179D9}"/>
              </a:ext>
            </a:extLst>
          </p:cNvPr>
          <p:cNvSpPr/>
          <p:nvPr/>
        </p:nvSpPr>
        <p:spPr>
          <a:xfrm>
            <a:off x="43087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1" name="Donut 170">
            <a:extLst>
              <a:ext uri="{FF2B5EF4-FFF2-40B4-BE49-F238E27FC236}">
                <a16:creationId xmlns:a16="http://schemas.microsoft.com/office/drawing/2014/main" id="{190C47E4-F9A2-084B-8161-96AF07C8A4D1}"/>
              </a:ext>
            </a:extLst>
          </p:cNvPr>
          <p:cNvSpPr/>
          <p:nvPr/>
        </p:nvSpPr>
        <p:spPr>
          <a:xfrm>
            <a:off x="43087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3" name="Donut 172">
            <a:extLst>
              <a:ext uri="{FF2B5EF4-FFF2-40B4-BE49-F238E27FC236}">
                <a16:creationId xmlns:a16="http://schemas.microsoft.com/office/drawing/2014/main" id="{D10A00EB-2AB7-DE46-85AE-B1F02B651BA6}"/>
              </a:ext>
            </a:extLst>
          </p:cNvPr>
          <p:cNvSpPr/>
          <p:nvPr/>
        </p:nvSpPr>
        <p:spPr>
          <a:xfrm>
            <a:off x="40776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4" name="Donut 173">
            <a:extLst>
              <a:ext uri="{FF2B5EF4-FFF2-40B4-BE49-F238E27FC236}">
                <a16:creationId xmlns:a16="http://schemas.microsoft.com/office/drawing/2014/main" id="{F9380D34-EFA7-674C-AD01-871ECB3AFD41}"/>
              </a:ext>
            </a:extLst>
          </p:cNvPr>
          <p:cNvSpPr/>
          <p:nvPr/>
        </p:nvSpPr>
        <p:spPr>
          <a:xfrm>
            <a:off x="40776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5" name="Donut 174">
            <a:extLst>
              <a:ext uri="{FF2B5EF4-FFF2-40B4-BE49-F238E27FC236}">
                <a16:creationId xmlns:a16="http://schemas.microsoft.com/office/drawing/2014/main" id="{E69814CC-5F86-3846-A039-79206A854593}"/>
              </a:ext>
            </a:extLst>
          </p:cNvPr>
          <p:cNvSpPr/>
          <p:nvPr/>
        </p:nvSpPr>
        <p:spPr>
          <a:xfrm>
            <a:off x="40776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7" name="Donut 176">
            <a:extLst>
              <a:ext uri="{FF2B5EF4-FFF2-40B4-BE49-F238E27FC236}">
                <a16:creationId xmlns:a16="http://schemas.microsoft.com/office/drawing/2014/main" id="{ED41F38B-934C-424D-91EA-CD8097504655}"/>
              </a:ext>
            </a:extLst>
          </p:cNvPr>
          <p:cNvSpPr/>
          <p:nvPr/>
        </p:nvSpPr>
        <p:spPr>
          <a:xfrm>
            <a:off x="38464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8" name="Donut 177">
            <a:extLst>
              <a:ext uri="{FF2B5EF4-FFF2-40B4-BE49-F238E27FC236}">
                <a16:creationId xmlns:a16="http://schemas.microsoft.com/office/drawing/2014/main" id="{0DF89AA1-7E3D-664E-8CFA-12CCD1BE099F}"/>
              </a:ext>
            </a:extLst>
          </p:cNvPr>
          <p:cNvSpPr/>
          <p:nvPr/>
        </p:nvSpPr>
        <p:spPr>
          <a:xfrm>
            <a:off x="38464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9" name="Donut 178">
            <a:extLst>
              <a:ext uri="{FF2B5EF4-FFF2-40B4-BE49-F238E27FC236}">
                <a16:creationId xmlns:a16="http://schemas.microsoft.com/office/drawing/2014/main" id="{DDA6639F-13FB-2344-AC6A-C811ACD881B7}"/>
              </a:ext>
            </a:extLst>
          </p:cNvPr>
          <p:cNvSpPr/>
          <p:nvPr/>
        </p:nvSpPr>
        <p:spPr>
          <a:xfrm>
            <a:off x="38464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1" name="Donut 180">
            <a:extLst>
              <a:ext uri="{FF2B5EF4-FFF2-40B4-BE49-F238E27FC236}">
                <a16:creationId xmlns:a16="http://schemas.microsoft.com/office/drawing/2014/main" id="{D350A704-8C92-CA4A-95E6-603D15F53BE2}"/>
              </a:ext>
            </a:extLst>
          </p:cNvPr>
          <p:cNvSpPr/>
          <p:nvPr/>
        </p:nvSpPr>
        <p:spPr>
          <a:xfrm>
            <a:off x="36152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2" name="Donut 181">
            <a:extLst>
              <a:ext uri="{FF2B5EF4-FFF2-40B4-BE49-F238E27FC236}">
                <a16:creationId xmlns:a16="http://schemas.microsoft.com/office/drawing/2014/main" id="{BA82031B-1DBA-3341-8D68-B44A7582EBE0}"/>
              </a:ext>
            </a:extLst>
          </p:cNvPr>
          <p:cNvSpPr/>
          <p:nvPr/>
        </p:nvSpPr>
        <p:spPr>
          <a:xfrm>
            <a:off x="36152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3" name="Donut 182">
            <a:extLst>
              <a:ext uri="{FF2B5EF4-FFF2-40B4-BE49-F238E27FC236}">
                <a16:creationId xmlns:a16="http://schemas.microsoft.com/office/drawing/2014/main" id="{FAD013E1-9F91-5547-8AF8-B4D0B1D31123}"/>
              </a:ext>
            </a:extLst>
          </p:cNvPr>
          <p:cNvSpPr/>
          <p:nvPr/>
        </p:nvSpPr>
        <p:spPr>
          <a:xfrm>
            <a:off x="36152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5" name="Donut 184">
            <a:extLst>
              <a:ext uri="{FF2B5EF4-FFF2-40B4-BE49-F238E27FC236}">
                <a16:creationId xmlns:a16="http://schemas.microsoft.com/office/drawing/2014/main" id="{1D52BC5E-9B0D-2A45-9B41-DC676FC0C0EE}"/>
              </a:ext>
            </a:extLst>
          </p:cNvPr>
          <p:cNvSpPr/>
          <p:nvPr/>
        </p:nvSpPr>
        <p:spPr>
          <a:xfrm>
            <a:off x="33841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6" name="Donut 185">
            <a:extLst>
              <a:ext uri="{FF2B5EF4-FFF2-40B4-BE49-F238E27FC236}">
                <a16:creationId xmlns:a16="http://schemas.microsoft.com/office/drawing/2014/main" id="{DF9CA2B7-F0B3-C94A-B7BE-CE782760B115}"/>
              </a:ext>
            </a:extLst>
          </p:cNvPr>
          <p:cNvSpPr/>
          <p:nvPr/>
        </p:nvSpPr>
        <p:spPr>
          <a:xfrm>
            <a:off x="33841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7" name="Donut 186">
            <a:extLst>
              <a:ext uri="{FF2B5EF4-FFF2-40B4-BE49-F238E27FC236}">
                <a16:creationId xmlns:a16="http://schemas.microsoft.com/office/drawing/2014/main" id="{6FF21546-1F60-B045-9CFB-6BFD3D1C111A}"/>
              </a:ext>
            </a:extLst>
          </p:cNvPr>
          <p:cNvSpPr/>
          <p:nvPr/>
        </p:nvSpPr>
        <p:spPr>
          <a:xfrm>
            <a:off x="33841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9" name="Donut 188">
            <a:extLst>
              <a:ext uri="{FF2B5EF4-FFF2-40B4-BE49-F238E27FC236}">
                <a16:creationId xmlns:a16="http://schemas.microsoft.com/office/drawing/2014/main" id="{3D99B7D6-6E00-F545-B664-B156D268D913}"/>
              </a:ext>
            </a:extLst>
          </p:cNvPr>
          <p:cNvSpPr/>
          <p:nvPr/>
        </p:nvSpPr>
        <p:spPr>
          <a:xfrm>
            <a:off x="31529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0" name="Donut 189">
            <a:extLst>
              <a:ext uri="{FF2B5EF4-FFF2-40B4-BE49-F238E27FC236}">
                <a16:creationId xmlns:a16="http://schemas.microsoft.com/office/drawing/2014/main" id="{668B94D9-55C3-7349-ACFB-33774DE769FE}"/>
              </a:ext>
            </a:extLst>
          </p:cNvPr>
          <p:cNvSpPr/>
          <p:nvPr/>
        </p:nvSpPr>
        <p:spPr>
          <a:xfrm>
            <a:off x="31529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1" name="Donut 190">
            <a:extLst>
              <a:ext uri="{FF2B5EF4-FFF2-40B4-BE49-F238E27FC236}">
                <a16:creationId xmlns:a16="http://schemas.microsoft.com/office/drawing/2014/main" id="{6CFE1108-8171-2943-AA96-90D3D5E1F552}"/>
              </a:ext>
            </a:extLst>
          </p:cNvPr>
          <p:cNvSpPr/>
          <p:nvPr/>
        </p:nvSpPr>
        <p:spPr>
          <a:xfrm>
            <a:off x="31529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3" name="Donut 192">
            <a:extLst>
              <a:ext uri="{FF2B5EF4-FFF2-40B4-BE49-F238E27FC236}">
                <a16:creationId xmlns:a16="http://schemas.microsoft.com/office/drawing/2014/main" id="{6A432FF8-CA83-D44F-A97B-DDB13F949092}"/>
              </a:ext>
            </a:extLst>
          </p:cNvPr>
          <p:cNvSpPr/>
          <p:nvPr/>
        </p:nvSpPr>
        <p:spPr>
          <a:xfrm>
            <a:off x="29217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4" name="Donut 193">
            <a:extLst>
              <a:ext uri="{FF2B5EF4-FFF2-40B4-BE49-F238E27FC236}">
                <a16:creationId xmlns:a16="http://schemas.microsoft.com/office/drawing/2014/main" id="{649B54EC-5D13-F649-9B6A-5DD8F297B83D}"/>
              </a:ext>
            </a:extLst>
          </p:cNvPr>
          <p:cNvSpPr/>
          <p:nvPr/>
        </p:nvSpPr>
        <p:spPr>
          <a:xfrm>
            <a:off x="29217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5" name="Donut 194">
            <a:extLst>
              <a:ext uri="{FF2B5EF4-FFF2-40B4-BE49-F238E27FC236}">
                <a16:creationId xmlns:a16="http://schemas.microsoft.com/office/drawing/2014/main" id="{BC981208-DAF4-684F-8E08-6CD17BF41C1A}"/>
              </a:ext>
            </a:extLst>
          </p:cNvPr>
          <p:cNvSpPr/>
          <p:nvPr/>
        </p:nvSpPr>
        <p:spPr>
          <a:xfrm>
            <a:off x="29217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7" name="Donut 196">
            <a:extLst>
              <a:ext uri="{FF2B5EF4-FFF2-40B4-BE49-F238E27FC236}">
                <a16:creationId xmlns:a16="http://schemas.microsoft.com/office/drawing/2014/main" id="{1FA1A479-AD35-EF40-8EC2-FFF28C38ACE5}"/>
              </a:ext>
            </a:extLst>
          </p:cNvPr>
          <p:cNvSpPr/>
          <p:nvPr/>
        </p:nvSpPr>
        <p:spPr>
          <a:xfrm>
            <a:off x="26906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8" name="Donut 197">
            <a:extLst>
              <a:ext uri="{FF2B5EF4-FFF2-40B4-BE49-F238E27FC236}">
                <a16:creationId xmlns:a16="http://schemas.microsoft.com/office/drawing/2014/main" id="{2EC5CA39-FE59-8840-B594-59DD1C3927A8}"/>
              </a:ext>
            </a:extLst>
          </p:cNvPr>
          <p:cNvSpPr/>
          <p:nvPr/>
        </p:nvSpPr>
        <p:spPr>
          <a:xfrm>
            <a:off x="26906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9" name="Donut 198">
            <a:extLst>
              <a:ext uri="{FF2B5EF4-FFF2-40B4-BE49-F238E27FC236}">
                <a16:creationId xmlns:a16="http://schemas.microsoft.com/office/drawing/2014/main" id="{BCEEC826-59A7-1447-A8AD-4F88F88161CF}"/>
              </a:ext>
            </a:extLst>
          </p:cNvPr>
          <p:cNvSpPr/>
          <p:nvPr/>
        </p:nvSpPr>
        <p:spPr>
          <a:xfrm>
            <a:off x="26906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1" name="Donut 200">
            <a:extLst>
              <a:ext uri="{FF2B5EF4-FFF2-40B4-BE49-F238E27FC236}">
                <a16:creationId xmlns:a16="http://schemas.microsoft.com/office/drawing/2014/main" id="{FF4DEB7A-7A44-E54A-9DF1-1B7D357E72BE}"/>
              </a:ext>
            </a:extLst>
          </p:cNvPr>
          <p:cNvSpPr/>
          <p:nvPr/>
        </p:nvSpPr>
        <p:spPr>
          <a:xfrm>
            <a:off x="24594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2" name="Donut 201">
            <a:extLst>
              <a:ext uri="{FF2B5EF4-FFF2-40B4-BE49-F238E27FC236}">
                <a16:creationId xmlns:a16="http://schemas.microsoft.com/office/drawing/2014/main" id="{C8887790-5AE4-CA40-8B89-AC6709701263}"/>
              </a:ext>
            </a:extLst>
          </p:cNvPr>
          <p:cNvSpPr/>
          <p:nvPr/>
        </p:nvSpPr>
        <p:spPr>
          <a:xfrm>
            <a:off x="24594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3" name="Donut 202">
            <a:extLst>
              <a:ext uri="{FF2B5EF4-FFF2-40B4-BE49-F238E27FC236}">
                <a16:creationId xmlns:a16="http://schemas.microsoft.com/office/drawing/2014/main" id="{98A3D343-FA65-7C46-A75B-28600C1685FD}"/>
              </a:ext>
            </a:extLst>
          </p:cNvPr>
          <p:cNvSpPr/>
          <p:nvPr/>
        </p:nvSpPr>
        <p:spPr>
          <a:xfrm>
            <a:off x="24594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 name="Donut 204">
            <a:extLst>
              <a:ext uri="{FF2B5EF4-FFF2-40B4-BE49-F238E27FC236}">
                <a16:creationId xmlns:a16="http://schemas.microsoft.com/office/drawing/2014/main" id="{6A62877C-7F5E-464A-BA15-9D06047CFF9C}"/>
              </a:ext>
            </a:extLst>
          </p:cNvPr>
          <p:cNvSpPr/>
          <p:nvPr/>
        </p:nvSpPr>
        <p:spPr>
          <a:xfrm>
            <a:off x="22282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6" name="Donut 205">
            <a:extLst>
              <a:ext uri="{FF2B5EF4-FFF2-40B4-BE49-F238E27FC236}">
                <a16:creationId xmlns:a16="http://schemas.microsoft.com/office/drawing/2014/main" id="{C795ED38-CA52-A24A-92F7-67FE32FB7535}"/>
              </a:ext>
            </a:extLst>
          </p:cNvPr>
          <p:cNvSpPr/>
          <p:nvPr/>
        </p:nvSpPr>
        <p:spPr>
          <a:xfrm>
            <a:off x="22282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7" name="Donut 206">
            <a:extLst>
              <a:ext uri="{FF2B5EF4-FFF2-40B4-BE49-F238E27FC236}">
                <a16:creationId xmlns:a16="http://schemas.microsoft.com/office/drawing/2014/main" id="{B83EE123-AF3D-DD4E-8B4F-CCB0BAE97B67}"/>
              </a:ext>
            </a:extLst>
          </p:cNvPr>
          <p:cNvSpPr/>
          <p:nvPr/>
        </p:nvSpPr>
        <p:spPr>
          <a:xfrm>
            <a:off x="22282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9" name="Donut 208">
            <a:extLst>
              <a:ext uri="{FF2B5EF4-FFF2-40B4-BE49-F238E27FC236}">
                <a16:creationId xmlns:a16="http://schemas.microsoft.com/office/drawing/2014/main" id="{77051210-DC77-3644-A293-336F9EFC8529}"/>
              </a:ext>
            </a:extLst>
          </p:cNvPr>
          <p:cNvSpPr/>
          <p:nvPr/>
        </p:nvSpPr>
        <p:spPr>
          <a:xfrm>
            <a:off x="19970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0" name="Donut 209">
            <a:extLst>
              <a:ext uri="{FF2B5EF4-FFF2-40B4-BE49-F238E27FC236}">
                <a16:creationId xmlns:a16="http://schemas.microsoft.com/office/drawing/2014/main" id="{04C07BDB-0A5B-864B-BCF4-5E568111B6D6}"/>
              </a:ext>
            </a:extLst>
          </p:cNvPr>
          <p:cNvSpPr/>
          <p:nvPr/>
        </p:nvSpPr>
        <p:spPr>
          <a:xfrm>
            <a:off x="19970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1" name="Donut 210">
            <a:extLst>
              <a:ext uri="{FF2B5EF4-FFF2-40B4-BE49-F238E27FC236}">
                <a16:creationId xmlns:a16="http://schemas.microsoft.com/office/drawing/2014/main" id="{EF58A2B3-AC0C-5840-BC7B-5CCC25E4FFE9}"/>
              </a:ext>
            </a:extLst>
          </p:cNvPr>
          <p:cNvSpPr/>
          <p:nvPr/>
        </p:nvSpPr>
        <p:spPr>
          <a:xfrm>
            <a:off x="19970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3" name="Donut 212">
            <a:extLst>
              <a:ext uri="{FF2B5EF4-FFF2-40B4-BE49-F238E27FC236}">
                <a16:creationId xmlns:a16="http://schemas.microsoft.com/office/drawing/2014/main" id="{441871C1-080C-E84F-9ADD-99DF45F838FB}"/>
              </a:ext>
            </a:extLst>
          </p:cNvPr>
          <p:cNvSpPr/>
          <p:nvPr/>
        </p:nvSpPr>
        <p:spPr>
          <a:xfrm>
            <a:off x="17659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4" name="Donut 213">
            <a:extLst>
              <a:ext uri="{FF2B5EF4-FFF2-40B4-BE49-F238E27FC236}">
                <a16:creationId xmlns:a16="http://schemas.microsoft.com/office/drawing/2014/main" id="{442280AA-F482-054F-8A27-8E7B823AC59F}"/>
              </a:ext>
            </a:extLst>
          </p:cNvPr>
          <p:cNvSpPr/>
          <p:nvPr/>
        </p:nvSpPr>
        <p:spPr>
          <a:xfrm>
            <a:off x="17659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5" name="Donut 214">
            <a:extLst>
              <a:ext uri="{FF2B5EF4-FFF2-40B4-BE49-F238E27FC236}">
                <a16:creationId xmlns:a16="http://schemas.microsoft.com/office/drawing/2014/main" id="{E496801D-278B-A748-9094-BCA528B171D0}"/>
              </a:ext>
            </a:extLst>
          </p:cNvPr>
          <p:cNvSpPr/>
          <p:nvPr/>
        </p:nvSpPr>
        <p:spPr>
          <a:xfrm>
            <a:off x="17659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7" name="Donut 216">
            <a:extLst>
              <a:ext uri="{FF2B5EF4-FFF2-40B4-BE49-F238E27FC236}">
                <a16:creationId xmlns:a16="http://schemas.microsoft.com/office/drawing/2014/main" id="{610B2344-2A0F-804C-A23B-3B556116136A}"/>
              </a:ext>
            </a:extLst>
          </p:cNvPr>
          <p:cNvSpPr/>
          <p:nvPr/>
        </p:nvSpPr>
        <p:spPr>
          <a:xfrm>
            <a:off x="15347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8" name="Donut 217">
            <a:extLst>
              <a:ext uri="{FF2B5EF4-FFF2-40B4-BE49-F238E27FC236}">
                <a16:creationId xmlns:a16="http://schemas.microsoft.com/office/drawing/2014/main" id="{C83587DB-6D4D-5E4B-9350-BDF8536F2CB0}"/>
              </a:ext>
            </a:extLst>
          </p:cNvPr>
          <p:cNvSpPr/>
          <p:nvPr/>
        </p:nvSpPr>
        <p:spPr>
          <a:xfrm>
            <a:off x="15347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9" name="Donut 218">
            <a:extLst>
              <a:ext uri="{FF2B5EF4-FFF2-40B4-BE49-F238E27FC236}">
                <a16:creationId xmlns:a16="http://schemas.microsoft.com/office/drawing/2014/main" id="{AA9EFF8C-1B3C-3943-889C-A4114B58ACD0}"/>
              </a:ext>
            </a:extLst>
          </p:cNvPr>
          <p:cNvSpPr/>
          <p:nvPr/>
        </p:nvSpPr>
        <p:spPr>
          <a:xfrm>
            <a:off x="15347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1" name="Donut 220">
            <a:extLst>
              <a:ext uri="{FF2B5EF4-FFF2-40B4-BE49-F238E27FC236}">
                <a16:creationId xmlns:a16="http://schemas.microsoft.com/office/drawing/2014/main" id="{1FCFD7D9-4813-EE44-8DE2-6EC56AE772D6}"/>
              </a:ext>
            </a:extLst>
          </p:cNvPr>
          <p:cNvSpPr/>
          <p:nvPr/>
        </p:nvSpPr>
        <p:spPr>
          <a:xfrm>
            <a:off x="13035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2" name="Donut 221">
            <a:extLst>
              <a:ext uri="{FF2B5EF4-FFF2-40B4-BE49-F238E27FC236}">
                <a16:creationId xmlns:a16="http://schemas.microsoft.com/office/drawing/2014/main" id="{A0E5E760-8FBA-F540-BF92-6197AD452A26}"/>
              </a:ext>
            </a:extLst>
          </p:cNvPr>
          <p:cNvSpPr/>
          <p:nvPr/>
        </p:nvSpPr>
        <p:spPr>
          <a:xfrm>
            <a:off x="13035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3" name="Donut 222">
            <a:extLst>
              <a:ext uri="{FF2B5EF4-FFF2-40B4-BE49-F238E27FC236}">
                <a16:creationId xmlns:a16="http://schemas.microsoft.com/office/drawing/2014/main" id="{E6C7A749-063B-4B49-9782-457AB3ACCFE8}"/>
              </a:ext>
            </a:extLst>
          </p:cNvPr>
          <p:cNvSpPr/>
          <p:nvPr/>
        </p:nvSpPr>
        <p:spPr>
          <a:xfrm>
            <a:off x="13035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 name="Donut 224">
            <a:extLst>
              <a:ext uri="{FF2B5EF4-FFF2-40B4-BE49-F238E27FC236}">
                <a16:creationId xmlns:a16="http://schemas.microsoft.com/office/drawing/2014/main" id="{2E65319E-9695-6642-B41A-C37506112441}"/>
              </a:ext>
            </a:extLst>
          </p:cNvPr>
          <p:cNvSpPr/>
          <p:nvPr/>
        </p:nvSpPr>
        <p:spPr>
          <a:xfrm>
            <a:off x="10724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6" name="Donut 225">
            <a:extLst>
              <a:ext uri="{FF2B5EF4-FFF2-40B4-BE49-F238E27FC236}">
                <a16:creationId xmlns:a16="http://schemas.microsoft.com/office/drawing/2014/main" id="{D7635D10-42AE-6D41-B1F0-2A03193FD7A6}"/>
              </a:ext>
            </a:extLst>
          </p:cNvPr>
          <p:cNvSpPr/>
          <p:nvPr/>
        </p:nvSpPr>
        <p:spPr>
          <a:xfrm>
            <a:off x="10724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7" name="Donut 226">
            <a:extLst>
              <a:ext uri="{FF2B5EF4-FFF2-40B4-BE49-F238E27FC236}">
                <a16:creationId xmlns:a16="http://schemas.microsoft.com/office/drawing/2014/main" id="{E95FD721-52AB-B643-836D-3E84A6A9D548}"/>
              </a:ext>
            </a:extLst>
          </p:cNvPr>
          <p:cNvSpPr/>
          <p:nvPr/>
        </p:nvSpPr>
        <p:spPr>
          <a:xfrm>
            <a:off x="10724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9" name="Donut 228">
            <a:extLst>
              <a:ext uri="{FF2B5EF4-FFF2-40B4-BE49-F238E27FC236}">
                <a16:creationId xmlns:a16="http://schemas.microsoft.com/office/drawing/2014/main" id="{E1866366-15A2-EA41-ACBC-5443F9BA174E}"/>
              </a:ext>
            </a:extLst>
          </p:cNvPr>
          <p:cNvSpPr/>
          <p:nvPr/>
        </p:nvSpPr>
        <p:spPr>
          <a:xfrm>
            <a:off x="8412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0" name="Donut 229">
            <a:extLst>
              <a:ext uri="{FF2B5EF4-FFF2-40B4-BE49-F238E27FC236}">
                <a16:creationId xmlns:a16="http://schemas.microsoft.com/office/drawing/2014/main" id="{8F7B7B87-80F7-D140-A761-C9CAE8D52202}"/>
              </a:ext>
            </a:extLst>
          </p:cNvPr>
          <p:cNvSpPr/>
          <p:nvPr/>
        </p:nvSpPr>
        <p:spPr>
          <a:xfrm>
            <a:off x="8412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1" name="Donut 230">
            <a:extLst>
              <a:ext uri="{FF2B5EF4-FFF2-40B4-BE49-F238E27FC236}">
                <a16:creationId xmlns:a16="http://schemas.microsoft.com/office/drawing/2014/main" id="{03EE015D-2B89-9E4C-A7B9-D53582AC7DFB}"/>
              </a:ext>
            </a:extLst>
          </p:cNvPr>
          <p:cNvSpPr/>
          <p:nvPr/>
        </p:nvSpPr>
        <p:spPr>
          <a:xfrm>
            <a:off x="8412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3" name="Donut 232">
            <a:extLst>
              <a:ext uri="{FF2B5EF4-FFF2-40B4-BE49-F238E27FC236}">
                <a16:creationId xmlns:a16="http://schemas.microsoft.com/office/drawing/2014/main" id="{D063B7AB-F07F-624C-8D33-4A8FA5919730}"/>
              </a:ext>
            </a:extLst>
          </p:cNvPr>
          <p:cNvSpPr/>
          <p:nvPr/>
        </p:nvSpPr>
        <p:spPr>
          <a:xfrm>
            <a:off x="6100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4" name="Donut 233">
            <a:extLst>
              <a:ext uri="{FF2B5EF4-FFF2-40B4-BE49-F238E27FC236}">
                <a16:creationId xmlns:a16="http://schemas.microsoft.com/office/drawing/2014/main" id="{32543F8B-4672-B242-8742-D0F42B15768A}"/>
              </a:ext>
            </a:extLst>
          </p:cNvPr>
          <p:cNvSpPr/>
          <p:nvPr/>
        </p:nvSpPr>
        <p:spPr>
          <a:xfrm>
            <a:off x="6100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5" name="Donut 234">
            <a:extLst>
              <a:ext uri="{FF2B5EF4-FFF2-40B4-BE49-F238E27FC236}">
                <a16:creationId xmlns:a16="http://schemas.microsoft.com/office/drawing/2014/main" id="{8D54236B-D88E-8647-BD61-5190AB8C4279}"/>
              </a:ext>
            </a:extLst>
          </p:cNvPr>
          <p:cNvSpPr/>
          <p:nvPr/>
        </p:nvSpPr>
        <p:spPr>
          <a:xfrm>
            <a:off x="6100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7" name="Donut 236">
            <a:extLst>
              <a:ext uri="{FF2B5EF4-FFF2-40B4-BE49-F238E27FC236}">
                <a16:creationId xmlns:a16="http://schemas.microsoft.com/office/drawing/2014/main" id="{4099693C-ED73-0549-9355-B89D443FF1DE}"/>
              </a:ext>
            </a:extLst>
          </p:cNvPr>
          <p:cNvSpPr/>
          <p:nvPr/>
        </p:nvSpPr>
        <p:spPr>
          <a:xfrm>
            <a:off x="3789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8" name="Donut 237">
            <a:extLst>
              <a:ext uri="{FF2B5EF4-FFF2-40B4-BE49-F238E27FC236}">
                <a16:creationId xmlns:a16="http://schemas.microsoft.com/office/drawing/2014/main" id="{EEF6D476-2268-A94C-A21F-929F2112D9B8}"/>
              </a:ext>
            </a:extLst>
          </p:cNvPr>
          <p:cNvSpPr/>
          <p:nvPr/>
        </p:nvSpPr>
        <p:spPr>
          <a:xfrm>
            <a:off x="3789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9" name="Donut 238">
            <a:extLst>
              <a:ext uri="{FF2B5EF4-FFF2-40B4-BE49-F238E27FC236}">
                <a16:creationId xmlns:a16="http://schemas.microsoft.com/office/drawing/2014/main" id="{3A677F43-CB39-494C-8803-A1AF582E5A10}"/>
              </a:ext>
            </a:extLst>
          </p:cNvPr>
          <p:cNvSpPr/>
          <p:nvPr/>
        </p:nvSpPr>
        <p:spPr>
          <a:xfrm>
            <a:off x="3789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1" name="Donut 240">
            <a:extLst>
              <a:ext uri="{FF2B5EF4-FFF2-40B4-BE49-F238E27FC236}">
                <a16:creationId xmlns:a16="http://schemas.microsoft.com/office/drawing/2014/main" id="{8E2100E5-6E4A-014E-8EBA-1212F207610D}"/>
              </a:ext>
            </a:extLst>
          </p:cNvPr>
          <p:cNvSpPr/>
          <p:nvPr/>
        </p:nvSpPr>
        <p:spPr>
          <a:xfrm>
            <a:off x="1477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2" name="Donut 241">
            <a:extLst>
              <a:ext uri="{FF2B5EF4-FFF2-40B4-BE49-F238E27FC236}">
                <a16:creationId xmlns:a16="http://schemas.microsoft.com/office/drawing/2014/main" id="{6C01AA32-AEA8-814F-9504-ADBB5A3946A5}"/>
              </a:ext>
            </a:extLst>
          </p:cNvPr>
          <p:cNvSpPr/>
          <p:nvPr/>
        </p:nvSpPr>
        <p:spPr>
          <a:xfrm>
            <a:off x="1477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3" name="Donut 242">
            <a:extLst>
              <a:ext uri="{FF2B5EF4-FFF2-40B4-BE49-F238E27FC236}">
                <a16:creationId xmlns:a16="http://schemas.microsoft.com/office/drawing/2014/main" id="{2D8E7F10-C25F-E84F-9D9B-0B2653FE9172}"/>
              </a:ext>
            </a:extLst>
          </p:cNvPr>
          <p:cNvSpPr/>
          <p:nvPr/>
        </p:nvSpPr>
        <p:spPr>
          <a:xfrm>
            <a:off x="1477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2" name="Triangle 251">
            <a:extLst>
              <a:ext uri="{FF2B5EF4-FFF2-40B4-BE49-F238E27FC236}">
                <a16:creationId xmlns:a16="http://schemas.microsoft.com/office/drawing/2014/main" id="{BCD05DD3-286F-E544-A8EC-94E9FDBC0F45}"/>
              </a:ext>
            </a:extLst>
          </p:cNvPr>
          <p:cNvSpPr/>
          <p:nvPr/>
        </p:nvSpPr>
        <p:spPr>
          <a:xfrm rot="5400000">
            <a:off x="1817724" y="4091140"/>
            <a:ext cx="190500" cy="1642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08211ACF-3E48-436A-91D2-A0AFD1873BDD}"/>
              </a:ext>
            </a:extLst>
          </p:cNvPr>
          <p:cNvPicPr>
            <a:picLocks noChangeAspect="1"/>
          </p:cNvPicPr>
          <p:nvPr/>
        </p:nvPicPr>
        <p:blipFill>
          <a:blip r:embed="rId4"/>
          <a:stretch>
            <a:fillRect/>
          </a:stretch>
        </p:blipFill>
        <p:spPr>
          <a:xfrm>
            <a:off x="762471" y="731886"/>
            <a:ext cx="8181541" cy="1755800"/>
          </a:xfrm>
          <a:prstGeom prst="rect">
            <a:avLst/>
          </a:prstGeom>
        </p:spPr>
      </p:pic>
    </p:spTree>
    <p:extLst>
      <p:ext uri="{BB962C8B-B14F-4D97-AF65-F5344CB8AC3E}">
        <p14:creationId xmlns:p14="http://schemas.microsoft.com/office/powerpoint/2010/main" val="237044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F77F7-424B-6245-854E-D28D73920126}"/>
              </a:ext>
            </a:extLst>
          </p:cNvPr>
          <p:cNvSpPr/>
          <p:nvPr/>
        </p:nvSpPr>
        <p:spPr>
          <a:xfrm>
            <a:off x="5793933" y="215440"/>
            <a:ext cx="5991617" cy="543003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6DB697A-87F8-46CD-B791-911B7AACBA55}"/>
              </a:ext>
            </a:extLst>
          </p:cNvPr>
          <p:cNvSpPr txBox="1"/>
          <p:nvPr/>
        </p:nvSpPr>
        <p:spPr>
          <a:xfrm>
            <a:off x="1919286" y="894062"/>
            <a:ext cx="3116538" cy="341825"/>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Introduction</a:t>
            </a:r>
            <a:endParaRPr kumimoji="0" lang="fr-FR"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3" name="TextBox 12">
            <a:extLst>
              <a:ext uri="{FF2B5EF4-FFF2-40B4-BE49-F238E27FC236}">
                <a16:creationId xmlns:a16="http://schemas.microsoft.com/office/drawing/2014/main" id="{276A2F7E-B11E-41F8-BE30-1565995A9D3C}"/>
              </a:ext>
            </a:extLst>
          </p:cNvPr>
          <p:cNvSpPr txBox="1"/>
          <p:nvPr/>
        </p:nvSpPr>
        <p:spPr>
          <a:xfrm>
            <a:off x="1919285" y="1775632"/>
            <a:ext cx="3116537" cy="34079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Overview of Insights</a:t>
            </a:r>
            <a:endParaRPr kumimoji="0" lang="fr-FR"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21" name="TextBox 20">
            <a:extLst>
              <a:ext uri="{FF2B5EF4-FFF2-40B4-BE49-F238E27FC236}">
                <a16:creationId xmlns:a16="http://schemas.microsoft.com/office/drawing/2014/main" id="{9702A90E-AC2B-46CB-859B-DD743BAA7F85}"/>
              </a:ext>
            </a:extLst>
          </p:cNvPr>
          <p:cNvSpPr txBox="1"/>
          <p:nvPr/>
        </p:nvSpPr>
        <p:spPr>
          <a:xfrm>
            <a:off x="1919287" y="5004268"/>
            <a:ext cx="3116537" cy="341825"/>
          </a:xfrm>
          <a:prstGeom prst="rect">
            <a:avLst/>
          </a:prstGeom>
          <a:noFill/>
        </p:spPr>
        <p:txBody>
          <a:bodyPr wrap="square" lIns="0" tIns="0" rIns="0" bIns="0" rtlCol="0" anchor="b">
            <a:spAutoFit/>
          </a:bodyPr>
          <a:lstStyle>
            <a:defPPr>
              <a:defRPr lang="fr-FR"/>
            </a:defPPr>
            <a:lvl1pPr>
              <a:lnSpc>
                <a:spcPct val="110000"/>
              </a:lnSpc>
              <a:defRPr sz="2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Takeaways</a:t>
            </a:r>
            <a:endParaRPr kumimoji="0" lang="fr-FR"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27" name="TextBox 26">
            <a:extLst>
              <a:ext uri="{FF2B5EF4-FFF2-40B4-BE49-F238E27FC236}">
                <a16:creationId xmlns:a16="http://schemas.microsoft.com/office/drawing/2014/main" id="{AE5779FE-0787-4D21-9F00-E3ECA5F4996E}"/>
              </a:ext>
            </a:extLst>
          </p:cNvPr>
          <p:cNvSpPr txBox="1"/>
          <p:nvPr/>
        </p:nvSpPr>
        <p:spPr>
          <a:xfrm>
            <a:off x="1919287" y="3243179"/>
            <a:ext cx="3116537" cy="341825"/>
          </a:xfrm>
          <a:prstGeom prst="rect">
            <a:avLst/>
          </a:prstGeom>
          <a:noFill/>
        </p:spPr>
        <p:txBody>
          <a:bodyPr wrap="square" lIns="0" tIns="0" rIns="0" bIns="0" rtlCol="0" anchor="b">
            <a:spAutoFit/>
          </a:bodyPr>
          <a:lstStyle>
            <a:defPPr>
              <a:defRPr lang="fr-FR"/>
            </a:defPPr>
            <a:lvl1pPr>
              <a:lnSpc>
                <a:spcPct val="110000"/>
              </a:lnSpc>
              <a:defRPr sz="2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Trends</a:t>
            </a:r>
            <a:endParaRPr kumimoji="0" lang="fr-FR" sz="2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0" name="TextBox 9">
            <a:extLst>
              <a:ext uri="{FF2B5EF4-FFF2-40B4-BE49-F238E27FC236}">
                <a16:creationId xmlns:a16="http://schemas.microsoft.com/office/drawing/2014/main" id="{E6DCC9A1-14C6-4B89-81B2-F63059101779}"/>
              </a:ext>
            </a:extLst>
          </p:cNvPr>
          <p:cNvSpPr txBox="1"/>
          <p:nvPr/>
        </p:nvSpPr>
        <p:spPr>
          <a:xfrm>
            <a:off x="1919286" y="1243126"/>
            <a:ext cx="3116537" cy="1997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Diversity as a stand-alone topic</a:t>
            </a:r>
            <a:endParaRPr kumimoji="0" lang="fr-FR"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1" name="TextBox 10">
            <a:extLst>
              <a:ext uri="{FF2B5EF4-FFF2-40B4-BE49-F238E27FC236}">
                <a16:creationId xmlns:a16="http://schemas.microsoft.com/office/drawing/2014/main" id="{2597E3AD-F541-4BE6-AF17-4626C3984FE0}"/>
              </a:ext>
            </a:extLst>
          </p:cNvPr>
          <p:cNvSpPr txBox="1"/>
          <p:nvPr/>
        </p:nvSpPr>
        <p:spPr>
          <a:xfrm>
            <a:off x="1919286" y="2117334"/>
            <a:ext cx="3116537" cy="86459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1" dirty="0">
                <a:solidFill>
                  <a:srgbClr val="0E0D3B"/>
                </a:solidFill>
                <a:latin typeface="Century Gothic" panose="020B0502020202020204" pitchFamily="34" charset="0"/>
                <a:cs typeface="Futura Medium" panose="020B0602020204020303" pitchFamily="34" charset="-79"/>
              </a:rPr>
              <a:t>A review of the cultural moments and industry work that led to this year’s emphasis on diversity, inclusivity and accessibility. </a:t>
            </a:r>
            <a:endParaRPr kumimoji="0" lang="fr-FR"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4" name="TextBox 13">
            <a:extLst>
              <a:ext uri="{FF2B5EF4-FFF2-40B4-BE49-F238E27FC236}">
                <a16:creationId xmlns:a16="http://schemas.microsoft.com/office/drawing/2014/main" id="{92C85DD0-93F9-4756-A159-4A3F7FC4A66B}"/>
              </a:ext>
            </a:extLst>
          </p:cNvPr>
          <p:cNvSpPr txBox="1"/>
          <p:nvPr/>
        </p:nvSpPr>
        <p:spPr>
          <a:xfrm>
            <a:off x="1919288" y="3597782"/>
            <a:ext cx="3116537" cy="1529393"/>
          </a:xfrm>
          <a:prstGeom prst="rect">
            <a:avLst/>
          </a:prstGeom>
          <a:noFill/>
        </p:spPr>
        <p:txBody>
          <a:bodyPr wrap="square" lIns="0" tIns="0" rIns="0" bIns="0" rtlCol="0" anchor="t">
            <a:spAutoFit/>
          </a:bodyPr>
          <a:lstStyle>
            <a:defPPr>
              <a:defRPr lang="fr-FR"/>
            </a:defPPr>
            <a:lvl1pPr>
              <a:lnSpc>
                <a:spcPct val="120000"/>
              </a:lnSpc>
              <a:defRPr sz="1200">
                <a:solidFill>
                  <a:srgbClr val="11346B"/>
                </a:solidFill>
                <a:latin typeface="Futura PT Medium" panose="020B0502020204020303" pitchFamily="34" charset="77"/>
                <a:cs typeface="Futura Medium" panose="020B0602020204020303" pitchFamily="34" charset="-79"/>
              </a:defRPr>
            </a:lvl1pPr>
          </a:lstStyle>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1" dirty="0">
                <a:solidFill>
                  <a:srgbClr val="0E0D3B"/>
                </a:solidFill>
                <a:latin typeface="Century Gothic" panose="020B0502020202020204" pitchFamily="34" charset="0"/>
              </a:rPr>
              <a:t>Intersectionality</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Intrinsic Inclusivity</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1" dirty="0">
                <a:solidFill>
                  <a:srgbClr val="0E0D3B"/>
                </a:solidFill>
                <a:latin typeface="Century Gothic" panose="020B0502020202020204" pitchFamily="34" charset="0"/>
              </a:rPr>
              <a:t>Perennial Engagement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1" dirty="0">
                <a:solidFill>
                  <a:srgbClr val="0E0D3B"/>
                </a:solidFill>
                <a:latin typeface="Century Gothic" panose="020B0502020202020204" pitchFamily="34" charset="0"/>
              </a:rPr>
              <a:t>Feminism to the Front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1" dirty="0">
                <a:solidFill>
                  <a:srgbClr val="0E0D3B"/>
                </a:solidFill>
                <a:latin typeface="Century Gothic" panose="020B0502020202020204" pitchFamily="34" charset="0"/>
              </a:rPr>
              <a:t>Reimagining How Inclusion Looks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6" name="TextBox 15">
            <a:extLst>
              <a:ext uri="{FF2B5EF4-FFF2-40B4-BE49-F238E27FC236}">
                <a16:creationId xmlns:a16="http://schemas.microsoft.com/office/drawing/2014/main" id="{D85709A8-5458-4FA9-8706-A2E2554076B1}"/>
              </a:ext>
            </a:extLst>
          </p:cNvPr>
          <p:cNvSpPr txBox="1"/>
          <p:nvPr/>
        </p:nvSpPr>
        <p:spPr>
          <a:xfrm>
            <a:off x="1919285" y="5366004"/>
            <a:ext cx="3468195" cy="642997"/>
          </a:xfrm>
          <a:prstGeom prst="rect">
            <a:avLst/>
          </a:prstGeom>
          <a:noFill/>
        </p:spPr>
        <p:txBody>
          <a:bodyPr wrap="square" lIns="0" tIns="0" rIns="0" bIns="0" rtlCol="0" anchor="t">
            <a:spAutoFit/>
          </a:bodyPr>
          <a:lstStyle>
            <a:defPPr>
              <a:defRPr lang="fr-FR"/>
            </a:defPPr>
            <a:lvl1pPr>
              <a:lnSpc>
                <a:spcPct val="120000"/>
              </a:lnSpc>
              <a:defRPr sz="1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What we as industry leaders need to do to make our </a:t>
            </a:r>
            <a:r>
              <a:rPr kumimoji="0" lang="en-US" sz="1200" b="1" i="0" u="none" strike="noStrike" kern="1200" cap="none" spc="0" normalizeH="0" baseline="0" noProof="0" dirty="0" err="1">
                <a:ln>
                  <a:noFill/>
                </a:ln>
                <a:solidFill>
                  <a:srgbClr val="0E0D3B"/>
                </a:solidFill>
                <a:effectLst/>
                <a:uLnTx/>
                <a:uFillTx/>
                <a:latin typeface="Century Gothic" panose="020B0502020202020204" pitchFamily="34" charset="0"/>
                <a:ea typeface="+mn-ea"/>
                <a:cs typeface="Futura Medium" panose="020B0602020204020303" pitchFamily="34" charset="-79"/>
              </a:rPr>
              <a:t>organisations</a:t>
            </a:r>
            <a:r>
              <a:rPr kumimoji="0" lang="en-US" sz="1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 and work more diverse and compelling for diverse audiences. </a:t>
            </a:r>
            <a:endParaRPr kumimoji="0" lang="fr-FR" sz="1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pic>
        <p:nvPicPr>
          <p:cNvPr id="4" name="Picture 3">
            <a:extLst>
              <a:ext uri="{FF2B5EF4-FFF2-40B4-BE49-F238E27FC236}">
                <a16:creationId xmlns:a16="http://schemas.microsoft.com/office/drawing/2014/main" id="{7979C945-7541-0144-A2A4-78248D3D0EA1}"/>
              </a:ext>
            </a:extLst>
          </p:cNvPr>
          <p:cNvPicPr>
            <a:picLocks noChangeAspect="1"/>
          </p:cNvPicPr>
          <p:nvPr/>
        </p:nvPicPr>
        <p:blipFill>
          <a:blip r:embed="rId2"/>
          <a:stretch>
            <a:fillRect/>
          </a:stretch>
        </p:blipFill>
        <p:spPr>
          <a:xfrm>
            <a:off x="0" y="0"/>
            <a:ext cx="1343025" cy="1343025"/>
          </a:xfrm>
          <a:prstGeom prst="rect">
            <a:avLst/>
          </a:prstGeom>
        </p:spPr>
      </p:pic>
      <p:pic>
        <p:nvPicPr>
          <p:cNvPr id="17" name="Graphic 16">
            <a:extLst>
              <a:ext uri="{FF2B5EF4-FFF2-40B4-BE49-F238E27FC236}">
                <a16:creationId xmlns:a16="http://schemas.microsoft.com/office/drawing/2014/main" id="{AA4CB2F4-5EF6-8F49-B403-C5C51425C1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sp>
        <p:nvSpPr>
          <p:cNvPr id="19" name="Rectangle 18">
            <a:extLst>
              <a:ext uri="{FF2B5EF4-FFF2-40B4-BE49-F238E27FC236}">
                <a16:creationId xmlns:a16="http://schemas.microsoft.com/office/drawing/2014/main" id="{CCE8D580-2316-41B7-89F3-B5917731E92C}"/>
              </a:ext>
            </a:extLst>
          </p:cNvPr>
          <p:cNvSpPr/>
          <p:nvPr/>
        </p:nvSpPr>
        <p:spPr>
          <a:xfrm>
            <a:off x="6200383" y="671512"/>
            <a:ext cx="5991617" cy="5430034"/>
          </a:xfrm>
          <a:prstGeom prst="rect">
            <a:avLst/>
          </a:prstGeom>
          <a:blipFill>
            <a:blip r:embed="rId5"/>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84FAA7D8-7960-429E-A15F-FC77A9D2BC77}"/>
              </a:ext>
            </a:extLst>
          </p:cNvPr>
          <p:cNvSpPr txBox="1"/>
          <p:nvPr/>
        </p:nvSpPr>
        <p:spPr>
          <a:xfrm>
            <a:off x="8548872" y="5803359"/>
            <a:ext cx="3427220" cy="215444"/>
          </a:xfrm>
          <a:prstGeom prst="rect">
            <a:avLst/>
          </a:prstGeom>
          <a:noFill/>
        </p:spPr>
        <p:txBody>
          <a:bodyPr wrap="none" lIns="0" tIns="0" rIns="0" bIns="0" rtlCol="0">
            <a:spAutoFit/>
          </a:bodyPr>
          <a:lstStyle/>
          <a:p>
            <a:pPr algn="r"/>
            <a:r>
              <a:rPr lang="en-US" sz="700"/>
              <a:t>From left to right: Target’s Chief Diversity Officer, Caroline </a:t>
            </a:r>
            <a:r>
              <a:rPr lang="en-US" sz="700" err="1"/>
              <a:t>Wanga</a:t>
            </a:r>
            <a:r>
              <a:rPr lang="en-US" sz="700"/>
              <a:t>, and Chief </a:t>
            </a:r>
            <a:br>
              <a:rPr lang="en-US" sz="700"/>
            </a:br>
            <a:r>
              <a:rPr lang="en-US" sz="700"/>
              <a:t>Creative Officer, Todd Waterbury, from Monday’s </a:t>
            </a:r>
            <a:r>
              <a:rPr lang="en-US" sz="700" i="1"/>
              <a:t>A Circle Big Enough for Us All</a:t>
            </a:r>
            <a:endParaRPr lang="en-US" sz="700"/>
          </a:p>
        </p:txBody>
      </p:sp>
      <p:sp>
        <p:nvSpPr>
          <p:cNvPr id="3" name="Slide Number Placeholder 2">
            <a:extLst>
              <a:ext uri="{FF2B5EF4-FFF2-40B4-BE49-F238E27FC236}">
                <a16:creationId xmlns:a16="http://schemas.microsoft.com/office/drawing/2014/main" id="{F93E1F43-748B-6C41-A691-2B7AF8134953}"/>
              </a:ext>
            </a:extLst>
          </p:cNvPr>
          <p:cNvSpPr>
            <a:spLocks noGrp="1"/>
          </p:cNvSpPr>
          <p:nvPr>
            <p:ph type="sldNum" sz="quarter" idx="12"/>
          </p:nvPr>
        </p:nvSpPr>
        <p:spPr/>
        <p:txBody>
          <a:bodyPr/>
          <a:lstStyle/>
          <a:p>
            <a:pPr algn="ctr"/>
            <a:fld id="{0C7B4787-4E7A-BF42-838C-32DA173181A9}" type="slidenum">
              <a:rPr lang="en-US" smtClean="0"/>
              <a:pPr algn="ctr"/>
              <a:t>2</a:t>
            </a:fld>
            <a:endParaRPr lang="en-US"/>
          </a:p>
        </p:txBody>
      </p:sp>
    </p:spTree>
    <p:extLst>
      <p:ext uri="{BB962C8B-B14F-4D97-AF65-F5344CB8AC3E}">
        <p14:creationId xmlns:p14="http://schemas.microsoft.com/office/powerpoint/2010/main" val="53816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FC9982C-738A-684C-A12C-4DB7C6DB6AE6}"/>
              </a:ext>
            </a:extLst>
          </p:cNvPr>
          <p:cNvSpPr/>
          <p:nvPr/>
        </p:nvSpPr>
        <p:spPr>
          <a:xfrm>
            <a:off x="6091881"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4" name="Picture 4" descr="https://public.boxcloud.com/api/2.0/internal_files/476765108685/versions/504678062685/representations/jpg_paged_2048x2048/content/1.jpg?access_token=1!ccyAug0foj3QSsyq0k96x_sbYJlctzGeVUOtjVlDimYxzCTTVXTbrFJ-wLN7kt-nErOaQJfexwjo9R43utghq9IC0Q7-OS1oU-8V1Zkx1rdmlKRaRSqCBStgffB9NloTPC88ZulTIfyOQsEt_FUm__5rAk2RRQNF3HsHondVw4KFk3xdha64gLBhICd_Vtc72FuMcedtb88LvOElgJJn4AeBK2opSF6Ph_sM1-tb6kj43zMBNC1BiFq34sOVjw2WHsgJNgoBmGOmjaNrT5-m46mt6Sq-y6K0LNVSEpKSPLHU_F5P8WP9dTT-a6M2E7d-A6qv3Gze0u7nGey7IiV_62HCJWt_F2J4YlmJOL4nX05gz6wuseNfbc6MDCTrya6JmgNUzF7LcdOB3NQI7GgKccsgojEQ9p-MShP5WmEfx2qC2eXqKVEdsXsdjOfh25AvudnkkxYjzmdlwiVDxu5kUmGmIECA6uZHcoMBfd1Ukxv7sUUNMZd_rrV9TO4sMqkeK_xrgc7fer6XtzTJymEOLD1j4wvIlbELrD8-ZYkMRGdeQFfIyPivQnNPnRPsQUOKaA..&amp;shared_link=https%3A%2F%2Fcanneslions.app.box.com%2Fs%2Fdoisbxvgsp2whg0hnk8sgnfzm3e3cdu0&amp;box_client_name=box-content-preview&amp;box_client_version=2.12.0">
            <a:extLst>
              <a:ext uri="{FF2B5EF4-FFF2-40B4-BE49-F238E27FC236}">
                <a16:creationId xmlns:a16="http://schemas.microsoft.com/office/drawing/2014/main" id="{997CF44D-9309-45D6-984D-6734B93F78D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956"/>
                    </a14:imgEffect>
                  </a14:imgLayer>
                </a14:imgProps>
              </a:ext>
              <a:ext uri="{28A0092B-C50C-407E-A947-70E740481C1C}">
                <a14:useLocalDpi xmlns:a14="http://schemas.microsoft.com/office/drawing/2010/main" val="0"/>
              </a:ext>
            </a:extLst>
          </a:blip>
          <a:srcRect t="2568" r="7279" b="3743"/>
          <a:stretch/>
        </p:blipFill>
        <p:spPr bwMode="auto">
          <a:xfrm>
            <a:off x="5941086" y="0"/>
            <a:ext cx="4523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A948CE-C207-4CCB-B3B2-76D22E3811CC}"/>
              </a:ext>
            </a:extLst>
          </p:cNvPr>
          <p:cNvSpPr txBox="1"/>
          <p:nvPr/>
        </p:nvSpPr>
        <p:spPr>
          <a:xfrm>
            <a:off x="1304925" y="2185499"/>
            <a:ext cx="4214813" cy="7478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Introduction</a:t>
            </a:r>
            <a:endParaRPr kumimoji="0" lang="fr-FR" sz="54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5" name="TextBox 14">
            <a:extLst>
              <a:ext uri="{FF2B5EF4-FFF2-40B4-BE49-F238E27FC236}">
                <a16:creationId xmlns:a16="http://schemas.microsoft.com/office/drawing/2014/main" id="{E2CF1FA7-EC6D-4E96-B3A6-30F75D0E5371}"/>
              </a:ext>
            </a:extLst>
          </p:cNvPr>
          <p:cNvSpPr txBox="1"/>
          <p:nvPr/>
        </p:nvSpPr>
        <p:spPr>
          <a:xfrm>
            <a:off x="1343025" y="3065952"/>
            <a:ext cx="3930724" cy="2457339"/>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b="1" dirty="0">
                <a:solidFill>
                  <a:srgbClr val="0E0D3B"/>
                </a:solidFill>
                <a:latin typeface="Century Gothic" panose="020B0502020202020204" pitchFamily="34" charset="0"/>
                <a:cs typeface="Futura Medium" panose="020B0602020204020303" pitchFamily="34" charset="-79"/>
              </a:rPr>
              <a:t>This year’s Cannes Lions International Festival of Creativity brought to life a powerful emphasis on diversity, both as a stand-alone topic and woven throughout sessions, brands’ presences, and awards. </a:t>
            </a:r>
          </a:p>
          <a:p>
            <a:pPr lvl="0">
              <a:lnSpc>
                <a:spcPct val="150000"/>
              </a:lnSpc>
              <a:defRPr/>
            </a:pPr>
            <a:br>
              <a:rPr lang="en-US" b="1" dirty="0">
                <a:solidFill>
                  <a:srgbClr val="0E0D3B"/>
                </a:solidFill>
                <a:latin typeface="Century Gothic" panose="020B0502020202020204" pitchFamily="34" charset="0"/>
                <a:cs typeface="Futura Medium" panose="020B0602020204020303" pitchFamily="34" charset="-79"/>
              </a:rPr>
            </a:br>
            <a:r>
              <a:rPr lang="en-US" b="1" dirty="0">
                <a:solidFill>
                  <a:srgbClr val="0E0D3B"/>
                </a:solidFill>
                <a:latin typeface="Century Gothic" panose="020B0502020202020204" pitchFamily="34" charset="0"/>
                <a:cs typeface="Futura Medium" panose="020B0602020204020303" pitchFamily="34" charset="-79"/>
              </a:rPr>
              <a:t>See how the industry is evolving its internal core values, diversifying business objectives and marketing efforts, and rightsizing historic inequality and underrepresentation.</a:t>
            </a:r>
          </a:p>
        </p:txBody>
      </p:sp>
      <p:sp>
        <p:nvSpPr>
          <p:cNvPr id="18" name="TextBox 17">
            <a:extLst>
              <a:ext uri="{FF2B5EF4-FFF2-40B4-BE49-F238E27FC236}">
                <a16:creationId xmlns:a16="http://schemas.microsoft.com/office/drawing/2014/main" id="{5F31537B-01AB-4FDD-B5F7-457C59B814EC}"/>
              </a:ext>
            </a:extLst>
          </p:cNvPr>
          <p:cNvSpPr txBox="1"/>
          <p:nvPr/>
        </p:nvSpPr>
        <p:spPr>
          <a:xfrm>
            <a:off x="1343025" y="1910309"/>
            <a:ext cx="3106584" cy="1997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100" normalizeH="0" baseline="0" noProof="0">
                <a:ln>
                  <a:noFill/>
                </a:ln>
                <a:solidFill>
                  <a:srgbClr val="00C8E6"/>
                </a:solidFill>
                <a:effectLst/>
                <a:uLnTx/>
                <a:uFillTx/>
                <a:latin typeface="Century Gothic" panose="020B0502020202020204" pitchFamily="34" charset="0"/>
                <a:ea typeface="+mn-ea"/>
                <a:cs typeface="Futura Medium" panose="020B0602020204020303" pitchFamily="34" charset="-79"/>
              </a:rPr>
              <a:t>Diversity, Inclusivity &amp; Accessibility</a:t>
            </a:r>
            <a:endParaRPr kumimoji="0" lang="fr-FR" sz="1200" b="1" i="0" u="none" strike="noStrike" kern="1200" cap="none" spc="100" normalizeH="0" baseline="0" noProof="0">
              <a:ln>
                <a:noFill/>
              </a:ln>
              <a:solidFill>
                <a:srgbClr val="00C8E6"/>
              </a:solidFill>
              <a:effectLst/>
              <a:uLnTx/>
              <a:uFillTx/>
              <a:latin typeface="Century Gothic" panose="020B0502020202020204" pitchFamily="34" charset="0"/>
              <a:ea typeface="+mn-ea"/>
              <a:cs typeface="Futura Medium" panose="020B0602020204020303" pitchFamily="34" charset="-79"/>
            </a:endParaRPr>
          </a:p>
        </p:txBody>
      </p:sp>
      <p:pic>
        <p:nvPicPr>
          <p:cNvPr id="3" name="Picture 2">
            <a:extLst>
              <a:ext uri="{FF2B5EF4-FFF2-40B4-BE49-F238E27FC236}">
                <a16:creationId xmlns:a16="http://schemas.microsoft.com/office/drawing/2014/main" id="{42558744-1BEF-054E-B91F-092897B8D236}"/>
              </a:ext>
            </a:extLst>
          </p:cNvPr>
          <p:cNvPicPr>
            <a:picLocks noChangeAspect="1"/>
          </p:cNvPicPr>
          <p:nvPr/>
        </p:nvPicPr>
        <p:blipFill>
          <a:blip r:embed="rId4"/>
          <a:stretch>
            <a:fillRect/>
          </a:stretch>
        </p:blipFill>
        <p:spPr>
          <a:xfrm>
            <a:off x="71321" y="2393362"/>
            <a:ext cx="728663" cy="364332"/>
          </a:xfrm>
          <a:prstGeom prst="rect">
            <a:avLst/>
          </a:prstGeom>
        </p:spPr>
      </p:pic>
      <p:pic>
        <p:nvPicPr>
          <p:cNvPr id="31" name="Graphic 30">
            <a:extLst>
              <a:ext uri="{FF2B5EF4-FFF2-40B4-BE49-F238E27FC236}">
                <a16:creationId xmlns:a16="http://schemas.microsoft.com/office/drawing/2014/main" id="{6C3416CA-51BF-4845-84FA-9B25BE080CCF}"/>
              </a:ext>
            </a:extLst>
          </p:cNvPr>
          <p:cNvPicPr>
            <a:picLocks noChangeAspect="1"/>
          </p:cNvPicPr>
          <p:nvPr/>
        </p:nvPicPr>
        <p:blipFill>
          <a:blip r:embed="rId5">
            <a:lum bright="100000"/>
            <a:extLst>
              <a:ext uri="{96DAC541-7B7A-43D3-8B79-37D633B846F1}">
                <asvg:svgBlip xmlns:asvg="http://schemas.microsoft.com/office/drawing/2016/SVG/main" r:embed="rId6"/>
              </a:ext>
            </a:extLst>
          </a:blip>
          <a:srcRect/>
          <a:stretch/>
        </p:blipFill>
        <p:spPr>
          <a:xfrm>
            <a:off x="8121658" y="6470030"/>
            <a:ext cx="3854434" cy="181243"/>
          </a:xfrm>
          <a:prstGeom prst="rect">
            <a:avLst/>
          </a:prstGeom>
        </p:spPr>
      </p:pic>
      <p:sp>
        <p:nvSpPr>
          <p:cNvPr id="32" name="Frame 31">
            <a:extLst>
              <a:ext uri="{FF2B5EF4-FFF2-40B4-BE49-F238E27FC236}">
                <a16:creationId xmlns:a16="http://schemas.microsoft.com/office/drawing/2014/main" id="{69F9FBA6-B9EC-224A-A8AD-6801A9C74FD2}"/>
              </a:ext>
            </a:extLst>
          </p:cNvPr>
          <p:cNvSpPr/>
          <p:nvPr/>
        </p:nvSpPr>
        <p:spPr>
          <a:xfrm>
            <a:off x="5744495" y="5804683"/>
            <a:ext cx="584718" cy="584718"/>
          </a:xfrm>
          <a:prstGeom prst="frame">
            <a:avLst>
              <a:gd name="adj1" fmla="val 178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1D1D"/>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C5F3FB92-5A17-42D4-9686-3D0B5A7C0AD7}"/>
              </a:ext>
            </a:extLst>
          </p:cNvPr>
          <p:cNvSpPr txBox="1"/>
          <p:nvPr/>
        </p:nvSpPr>
        <p:spPr>
          <a:xfrm>
            <a:off x="10619163" y="3065952"/>
            <a:ext cx="1336563" cy="2355453"/>
          </a:xfrm>
          <a:prstGeom prst="rect">
            <a:avLst/>
          </a:prstGeom>
          <a:noFill/>
        </p:spPr>
        <p:txBody>
          <a:bodyPr wrap="square" lIns="0" tIns="0" rIns="0" bIns="0" rtlCol="0">
            <a:spAutoFit/>
          </a:bodyPr>
          <a:lstStyle/>
          <a:p>
            <a:pPr>
              <a:lnSpc>
                <a:spcPct val="110000"/>
              </a:lnSpc>
            </a:pPr>
            <a:r>
              <a:rPr lang="en-US" sz="1000" b="1">
                <a:solidFill>
                  <a:schemeClr val="bg1"/>
                </a:solidFill>
              </a:rPr>
              <a:t>Shiva </a:t>
            </a:r>
            <a:r>
              <a:rPr lang="en-US" sz="1000" b="1" err="1">
                <a:solidFill>
                  <a:schemeClr val="bg1"/>
                </a:solidFill>
              </a:rPr>
              <a:t>Raichandani</a:t>
            </a:r>
            <a:r>
              <a:rPr lang="en-US" sz="1000" b="1">
                <a:solidFill>
                  <a:schemeClr val="bg1"/>
                </a:solidFill>
              </a:rPr>
              <a:t>, a principal dancer and lead instructor of London School of Bollywood and former contestant of </a:t>
            </a:r>
            <a:r>
              <a:rPr lang="en-US" sz="1000" b="1" i="1">
                <a:solidFill>
                  <a:schemeClr val="bg1"/>
                </a:solidFill>
              </a:rPr>
              <a:t> Britain’s Got Talent, India’s Got Talent</a:t>
            </a:r>
            <a:r>
              <a:rPr lang="en-US" sz="1000" b="1">
                <a:solidFill>
                  <a:schemeClr val="bg1"/>
                </a:solidFill>
              </a:rPr>
              <a:t>, and </a:t>
            </a:r>
            <a:r>
              <a:rPr lang="en-US" sz="1000" b="1" i="1">
                <a:solidFill>
                  <a:schemeClr val="bg1"/>
                </a:solidFill>
              </a:rPr>
              <a:t>France’s Got Talent</a:t>
            </a:r>
            <a:r>
              <a:rPr lang="en-US" sz="1000" b="1">
                <a:solidFill>
                  <a:schemeClr val="bg1"/>
                </a:solidFill>
              </a:rPr>
              <a:t>, performing during Monday afternoon’s </a:t>
            </a:r>
            <a:r>
              <a:rPr lang="en-US" sz="1000" b="1" i="1">
                <a:solidFill>
                  <a:schemeClr val="bg1"/>
                </a:solidFill>
              </a:rPr>
              <a:t>Why We Don’t Need Another Diversity Talk</a:t>
            </a:r>
            <a:r>
              <a:rPr lang="en-US" sz="1000" b="1">
                <a:solidFill>
                  <a:schemeClr val="bg1"/>
                </a:solidFill>
              </a:rPr>
              <a:t>.</a:t>
            </a:r>
          </a:p>
        </p:txBody>
      </p:sp>
      <p:sp>
        <p:nvSpPr>
          <p:cNvPr id="4" name="Slide Number Placeholder 3">
            <a:extLst>
              <a:ext uri="{FF2B5EF4-FFF2-40B4-BE49-F238E27FC236}">
                <a16:creationId xmlns:a16="http://schemas.microsoft.com/office/drawing/2014/main" id="{47CEB768-5E59-5144-A83A-69C4BE1C03D6}"/>
              </a:ext>
            </a:extLst>
          </p:cNvPr>
          <p:cNvSpPr>
            <a:spLocks noGrp="1"/>
          </p:cNvSpPr>
          <p:nvPr>
            <p:ph type="sldNum" sz="quarter" idx="12"/>
          </p:nvPr>
        </p:nvSpPr>
        <p:spPr/>
        <p:txBody>
          <a:bodyPr/>
          <a:lstStyle/>
          <a:p>
            <a:pPr algn="ctr"/>
            <a:fld id="{0C7B4787-4E7A-BF42-838C-32DA173181A9}" type="slidenum">
              <a:rPr lang="en-US" smtClean="0"/>
              <a:pPr algn="ctr"/>
              <a:t>3</a:t>
            </a:fld>
            <a:endParaRPr lang="en-US"/>
          </a:p>
        </p:txBody>
      </p:sp>
    </p:spTree>
    <p:extLst>
      <p:ext uri="{BB962C8B-B14F-4D97-AF65-F5344CB8AC3E}">
        <p14:creationId xmlns:p14="http://schemas.microsoft.com/office/powerpoint/2010/main" val="2755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837565" y="742589"/>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A Dissertation</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4000" b="1">
                <a:solidFill>
                  <a:srgbClr val="0E0D3B"/>
                </a:solidFill>
                <a:latin typeface="Century Gothic" panose="020B0502020202020204" pitchFamily="34" charset="0"/>
                <a:cs typeface="Futura" panose="020B0602020204020303" pitchFamily="34" charset="-79"/>
              </a:rPr>
              <a:t>	</a:t>
            </a:r>
            <a:r>
              <a:rPr lang="en-US" sz="4000" b="1">
                <a:solidFill>
                  <a:schemeClr val="accent2"/>
                </a:solidFill>
                <a:latin typeface="Century Gothic" panose="020B0502020202020204" pitchFamily="34" charset="0"/>
                <a:cs typeface="Futura" panose="020B0602020204020303" pitchFamily="34" charset="-79"/>
              </a:rPr>
              <a:t>on Diversity</a:t>
            </a:r>
            <a:endParaRPr kumimoji="0" lang="fr-FR" sz="4000" b="1" i="0" u="none" strike="noStrike" kern="1200" cap="none" spc="0" normalizeH="0" baseline="0" noProof="0">
              <a:ln>
                <a:noFill/>
              </a:ln>
              <a:solidFill>
                <a:schemeClr val="accent2"/>
              </a:solidFill>
              <a:effectLst/>
              <a:uLnTx/>
              <a:uFillTx/>
              <a:latin typeface="Century Gothic" panose="020B0502020202020204" pitchFamily="34" charset="0"/>
              <a:cs typeface="Futura" panose="020B0602020204020303" pitchFamily="34" charset="-79"/>
            </a:endParaRPr>
          </a:p>
        </p:txBody>
      </p:sp>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a:ln>
                <a:noFill/>
              </a:ln>
              <a:solidFill>
                <a:srgbClr val="FFFFFF"/>
              </a:solidFill>
              <a:effectLst/>
              <a:uLnTx/>
              <a:uFillTx/>
              <a:latin typeface="Helvetica Neue Normal" charset="0"/>
              <a:ea typeface="+mn-ea"/>
              <a:cs typeface="Helvetica Neue Normal" charset="0"/>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1711785" y="1880132"/>
            <a:ext cx="3227532" cy="3054875"/>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Across industries, this year’s Festival delivered a masterclass on the importance of representation—  ideas and policies on diversity, inclusivity, and accessibility—shifting from tokenism and opportunistic campaigns to meaningful investments in brand values and commitments. </a:t>
            </a:r>
          </a:p>
          <a:p>
            <a:pPr lvl="0">
              <a:lnSpc>
                <a:spcPts val="1640"/>
              </a:lnSpc>
              <a:defRPr/>
            </a:pPr>
            <a:endParaRPr lang="en-US" sz="1000" b="1" dirty="0">
              <a:solidFill>
                <a:srgbClr val="0E0D3B"/>
              </a:solidFill>
              <a:latin typeface="Century Gothic" panose="020B0502020202020204" pitchFamily="34" charset="0"/>
              <a:cs typeface="Futura Medium" panose="020B0602020204020303" pitchFamily="34" charset="-79"/>
            </a:endParaRPr>
          </a:p>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This Festival was arguably the most intersectional in its history. Nearly every session referenced diversity as a stand-alone topic and as an element driving change more broadly. Brands finally put their money where their ads have been—including the Lions themselves, with concurrent, diversity-minded programming premiering this year in partnership with the Cannes Can: Diversity Collective. </a:t>
            </a:r>
          </a:p>
        </p:txBody>
      </p:sp>
      <p:pic>
        <p:nvPicPr>
          <p:cNvPr id="3076" name="Picture 4" descr="Presentation Image">
            <a:extLst>
              <a:ext uri="{FF2B5EF4-FFF2-40B4-BE49-F238E27FC236}">
                <a16:creationId xmlns:a16="http://schemas.microsoft.com/office/drawing/2014/main" id="{56B6DB80-7632-4B3B-84C3-4463814D2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077" y="800768"/>
            <a:ext cx="6883923" cy="48789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2527250-34EE-4BF5-98C3-20D8E929BE6A}"/>
              </a:ext>
            </a:extLst>
          </p:cNvPr>
          <p:cNvSpPr txBox="1"/>
          <p:nvPr/>
        </p:nvSpPr>
        <p:spPr>
          <a:xfrm>
            <a:off x="5521075" y="5779554"/>
            <a:ext cx="6576189" cy="444545"/>
          </a:xfrm>
          <a:prstGeom prst="rect">
            <a:avLst/>
          </a:prstGeom>
          <a:noFill/>
        </p:spPr>
        <p:txBody>
          <a:bodyPr wrap="square" lIns="0" tIns="0" rIns="0" bIns="0" rtlCol="0">
            <a:spAutoFit/>
          </a:bodyPr>
          <a:lstStyle/>
          <a:p>
            <a:pPr>
              <a:lnSpc>
                <a:spcPct val="110000"/>
              </a:lnSpc>
            </a:pPr>
            <a:r>
              <a:rPr lang="en-US" sz="900" dirty="0">
                <a:solidFill>
                  <a:schemeClr val="tx2"/>
                </a:solidFill>
              </a:rPr>
              <a:t>Health &amp; Wellness Grand Prix winner, </a:t>
            </a:r>
            <a:r>
              <a:rPr lang="en-US" sz="900" dirty="0" err="1">
                <a:solidFill>
                  <a:schemeClr val="tx2"/>
                </a:solidFill>
              </a:rPr>
              <a:t>ThisAbles</a:t>
            </a:r>
            <a:r>
              <a:rPr lang="en-US" sz="900" dirty="0">
                <a:solidFill>
                  <a:schemeClr val="tx2"/>
                </a:solidFill>
              </a:rPr>
              <a:t> by McCann Tel Aviv for IKEA. Made in full collaboration with two of the biggest accessibility </a:t>
            </a:r>
            <a:r>
              <a:rPr lang="en-US" sz="900" dirty="0" err="1">
                <a:solidFill>
                  <a:schemeClr val="tx2"/>
                </a:solidFill>
              </a:rPr>
              <a:t>organisations</a:t>
            </a:r>
            <a:r>
              <a:rPr lang="en-US" sz="900" dirty="0">
                <a:solidFill>
                  <a:schemeClr val="tx2"/>
                </a:solidFill>
              </a:rPr>
              <a:t> in Israel, </a:t>
            </a:r>
            <a:r>
              <a:rPr lang="en-US" sz="900" dirty="0" err="1">
                <a:solidFill>
                  <a:schemeClr val="tx2"/>
                </a:solidFill>
              </a:rPr>
              <a:t>Milbat</a:t>
            </a:r>
            <a:r>
              <a:rPr lang="en-US" sz="900" dirty="0">
                <a:solidFill>
                  <a:schemeClr val="tx2"/>
                </a:solidFill>
              </a:rPr>
              <a:t> and Access Israel, both nonprofit </a:t>
            </a:r>
            <a:r>
              <a:rPr lang="en-US" sz="900" dirty="0" err="1">
                <a:solidFill>
                  <a:schemeClr val="tx2"/>
                </a:solidFill>
              </a:rPr>
              <a:t>organisations</a:t>
            </a:r>
            <a:r>
              <a:rPr lang="en-US" sz="900" dirty="0">
                <a:solidFill>
                  <a:schemeClr val="tx2"/>
                </a:solidFill>
              </a:rPr>
              <a:t> that </a:t>
            </a:r>
            <a:r>
              <a:rPr lang="en-US" sz="900" dirty="0" err="1">
                <a:solidFill>
                  <a:schemeClr val="tx2"/>
                </a:solidFill>
              </a:rPr>
              <a:t>specialise</a:t>
            </a:r>
            <a:r>
              <a:rPr lang="en-US" sz="900" dirty="0">
                <a:solidFill>
                  <a:schemeClr val="tx2"/>
                </a:solidFill>
              </a:rPr>
              <a:t> in providing accessibility to people with disabilities. </a:t>
            </a:r>
          </a:p>
        </p:txBody>
      </p:sp>
      <p:pic>
        <p:nvPicPr>
          <p:cNvPr id="11" name="Graphic 10">
            <a:extLst>
              <a:ext uri="{FF2B5EF4-FFF2-40B4-BE49-F238E27FC236}">
                <a16:creationId xmlns:a16="http://schemas.microsoft.com/office/drawing/2014/main" id="{0BA898DA-BFC9-DB4C-9218-136C9C406E3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pic>
        <p:nvPicPr>
          <p:cNvPr id="3" name="Graphic 2">
            <a:extLst>
              <a:ext uri="{FF2B5EF4-FFF2-40B4-BE49-F238E27FC236}">
                <a16:creationId xmlns:a16="http://schemas.microsoft.com/office/drawing/2014/main" id="{E947EDC2-215A-7D49-AAD7-ECB3A3CA8C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1735" y="5679748"/>
            <a:ext cx="1178252" cy="1178252"/>
          </a:xfrm>
          <a:prstGeom prst="rect">
            <a:avLst/>
          </a:prstGeom>
        </p:spPr>
      </p:pic>
      <p:grpSp>
        <p:nvGrpSpPr>
          <p:cNvPr id="6" name="Group 5">
            <a:extLst>
              <a:ext uri="{FF2B5EF4-FFF2-40B4-BE49-F238E27FC236}">
                <a16:creationId xmlns:a16="http://schemas.microsoft.com/office/drawing/2014/main" id="{6C98EC79-75BC-994F-BD00-6B8110327117}"/>
              </a:ext>
            </a:extLst>
          </p:cNvPr>
          <p:cNvGrpSpPr/>
          <p:nvPr/>
        </p:nvGrpSpPr>
        <p:grpSpPr>
          <a:xfrm>
            <a:off x="5565027" y="302270"/>
            <a:ext cx="5877895" cy="203195"/>
            <a:chOff x="6164726" y="302270"/>
            <a:chExt cx="5877895" cy="203195"/>
          </a:xfrm>
        </p:grpSpPr>
        <p:grpSp>
          <p:nvGrpSpPr>
            <p:cNvPr id="25" name="Group 24">
              <a:extLst>
                <a:ext uri="{FF2B5EF4-FFF2-40B4-BE49-F238E27FC236}">
                  <a16:creationId xmlns:a16="http://schemas.microsoft.com/office/drawing/2014/main" id="{95E44D99-0A80-D249-BC90-AAD0D62DA073}"/>
                </a:ext>
              </a:extLst>
            </p:cNvPr>
            <p:cNvGrpSpPr/>
            <p:nvPr/>
          </p:nvGrpSpPr>
          <p:grpSpPr>
            <a:xfrm>
              <a:off x="10307234" y="302270"/>
              <a:ext cx="1735387" cy="203195"/>
              <a:chOff x="4360613" y="5522146"/>
              <a:chExt cx="1301571" cy="152400"/>
            </a:xfrm>
            <a:solidFill>
              <a:schemeClr val="accent2"/>
            </a:solidFill>
          </p:grpSpPr>
          <p:sp>
            <p:nvSpPr>
              <p:cNvPr id="26" name="Donut 25">
                <a:extLst>
                  <a:ext uri="{FF2B5EF4-FFF2-40B4-BE49-F238E27FC236}">
                    <a16:creationId xmlns:a16="http://schemas.microsoft.com/office/drawing/2014/main" id="{7460C0C1-B215-0B4C-9EC4-9BCFD8DBF267}"/>
                  </a:ext>
                </a:extLst>
              </p:cNvPr>
              <p:cNvSpPr/>
              <p:nvPr/>
            </p:nvSpPr>
            <p:spPr>
              <a:xfrm>
                <a:off x="4360613" y="5522146"/>
                <a:ext cx="152400" cy="152400"/>
              </a:xfrm>
              <a:prstGeom prst="donut">
                <a:avLst>
                  <a:gd name="adj" fmla="val 166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AF96E8CD-9B1F-C446-9E34-C4470C329D38}"/>
                  </a:ext>
                </a:extLst>
              </p:cNvPr>
              <p:cNvSpPr/>
              <p:nvPr/>
            </p:nvSpPr>
            <p:spPr>
              <a:xfrm>
                <a:off x="4745045" y="5523178"/>
                <a:ext cx="150337" cy="15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Donut 27">
                <a:extLst>
                  <a:ext uri="{FF2B5EF4-FFF2-40B4-BE49-F238E27FC236}">
                    <a16:creationId xmlns:a16="http://schemas.microsoft.com/office/drawing/2014/main" id="{37CD1404-C348-0B42-96D0-54CC5CC4C04B}"/>
                  </a:ext>
                </a:extLst>
              </p:cNvPr>
              <p:cNvSpPr/>
              <p:nvPr/>
            </p:nvSpPr>
            <p:spPr>
              <a:xfrm>
                <a:off x="5127414" y="5522146"/>
                <a:ext cx="152400" cy="152400"/>
              </a:xfrm>
              <a:prstGeom prst="donut">
                <a:avLst>
                  <a:gd name="adj" fmla="val 166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Oval 28">
                <a:extLst>
                  <a:ext uri="{FF2B5EF4-FFF2-40B4-BE49-F238E27FC236}">
                    <a16:creationId xmlns:a16="http://schemas.microsoft.com/office/drawing/2014/main" id="{CC7733F4-9929-4742-9E11-DFC074598A28}"/>
                  </a:ext>
                </a:extLst>
              </p:cNvPr>
              <p:cNvSpPr/>
              <p:nvPr/>
            </p:nvSpPr>
            <p:spPr>
              <a:xfrm>
                <a:off x="5511847" y="5523178"/>
                <a:ext cx="150337" cy="15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8CE69217-1A8F-8942-8393-EF5693C35BEE}"/>
                </a:ext>
              </a:extLst>
            </p:cNvPr>
            <p:cNvGrpSpPr/>
            <p:nvPr/>
          </p:nvGrpSpPr>
          <p:grpSpPr>
            <a:xfrm>
              <a:off x="8270615" y="302270"/>
              <a:ext cx="1735387" cy="203195"/>
              <a:chOff x="4360613" y="5522146"/>
              <a:chExt cx="1301571" cy="152400"/>
            </a:xfrm>
            <a:solidFill>
              <a:schemeClr val="accent2"/>
            </a:solidFill>
          </p:grpSpPr>
          <p:sp>
            <p:nvSpPr>
              <p:cNvPr id="31" name="Donut 30">
                <a:extLst>
                  <a:ext uri="{FF2B5EF4-FFF2-40B4-BE49-F238E27FC236}">
                    <a16:creationId xmlns:a16="http://schemas.microsoft.com/office/drawing/2014/main" id="{1498F918-74BF-8D40-98BB-D6DCE7D52802}"/>
                  </a:ext>
                </a:extLst>
              </p:cNvPr>
              <p:cNvSpPr/>
              <p:nvPr/>
            </p:nvSpPr>
            <p:spPr>
              <a:xfrm>
                <a:off x="4360613" y="5522146"/>
                <a:ext cx="152400" cy="152400"/>
              </a:xfrm>
              <a:prstGeom prst="donut">
                <a:avLst>
                  <a:gd name="adj" fmla="val 166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Oval 31">
                <a:extLst>
                  <a:ext uri="{FF2B5EF4-FFF2-40B4-BE49-F238E27FC236}">
                    <a16:creationId xmlns:a16="http://schemas.microsoft.com/office/drawing/2014/main" id="{5F2D08D1-50E5-444C-AF1F-D57C39430FD9}"/>
                  </a:ext>
                </a:extLst>
              </p:cNvPr>
              <p:cNvSpPr/>
              <p:nvPr/>
            </p:nvSpPr>
            <p:spPr>
              <a:xfrm>
                <a:off x="4745045" y="5523178"/>
                <a:ext cx="150337" cy="15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Donut 32">
                <a:extLst>
                  <a:ext uri="{FF2B5EF4-FFF2-40B4-BE49-F238E27FC236}">
                    <a16:creationId xmlns:a16="http://schemas.microsoft.com/office/drawing/2014/main" id="{F3A66B3D-64CC-8245-8B93-D0879AA47D17}"/>
                  </a:ext>
                </a:extLst>
              </p:cNvPr>
              <p:cNvSpPr/>
              <p:nvPr/>
            </p:nvSpPr>
            <p:spPr>
              <a:xfrm>
                <a:off x="5127414" y="5522146"/>
                <a:ext cx="152400" cy="152400"/>
              </a:xfrm>
              <a:prstGeom prst="donut">
                <a:avLst>
                  <a:gd name="adj" fmla="val 166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Oval 33">
                <a:extLst>
                  <a:ext uri="{FF2B5EF4-FFF2-40B4-BE49-F238E27FC236}">
                    <a16:creationId xmlns:a16="http://schemas.microsoft.com/office/drawing/2014/main" id="{4FCD693D-219E-7D41-AEB2-60243BDC9037}"/>
                  </a:ext>
                </a:extLst>
              </p:cNvPr>
              <p:cNvSpPr/>
              <p:nvPr/>
            </p:nvSpPr>
            <p:spPr>
              <a:xfrm>
                <a:off x="5511847" y="5523178"/>
                <a:ext cx="150337" cy="15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86CFD2EE-1FA6-BC47-8236-EC347D8162C7}"/>
                </a:ext>
              </a:extLst>
            </p:cNvPr>
            <p:cNvGrpSpPr/>
            <p:nvPr/>
          </p:nvGrpSpPr>
          <p:grpSpPr>
            <a:xfrm>
              <a:off x="6164726" y="302270"/>
              <a:ext cx="1735387" cy="203195"/>
              <a:chOff x="4360613" y="5522146"/>
              <a:chExt cx="1301571" cy="152400"/>
            </a:xfrm>
            <a:solidFill>
              <a:schemeClr val="accent2"/>
            </a:solidFill>
          </p:grpSpPr>
          <p:sp>
            <p:nvSpPr>
              <p:cNvPr id="36" name="Donut 35">
                <a:extLst>
                  <a:ext uri="{FF2B5EF4-FFF2-40B4-BE49-F238E27FC236}">
                    <a16:creationId xmlns:a16="http://schemas.microsoft.com/office/drawing/2014/main" id="{15F43AC5-3472-824F-A843-A23A8AE392B8}"/>
                  </a:ext>
                </a:extLst>
              </p:cNvPr>
              <p:cNvSpPr/>
              <p:nvPr/>
            </p:nvSpPr>
            <p:spPr>
              <a:xfrm>
                <a:off x="4360613" y="5522146"/>
                <a:ext cx="152400" cy="152400"/>
              </a:xfrm>
              <a:prstGeom prst="donut">
                <a:avLst>
                  <a:gd name="adj" fmla="val 166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7FF4E5D-1F4B-834F-B79E-02F403774563}"/>
                  </a:ext>
                </a:extLst>
              </p:cNvPr>
              <p:cNvSpPr/>
              <p:nvPr/>
            </p:nvSpPr>
            <p:spPr>
              <a:xfrm>
                <a:off x="4745045" y="5523178"/>
                <a:ext cx="150337" cy="15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Donut 37">
                <a:extLst>
                  <a:ext uri="{FF2B5EF4-FFF2-40B4-BE49-F238E27FC236}">
                    <a16:creationId xmlns:a16="http://schemas.microsoft.com/office/drawing/2014/main" id="{EE025636-7D9D-3A44-AF10-602C48E69B67}"/>
                  </a:ext>
                </a:extLst>
              </p:cNvPr>
              <p:cNvSpPr/>
              <p:nvPr/>
            </p:nvSpPr>
            <p:spPr>
              <a:xfrm>
                <a:off x="5127414" y="5522146"/>
                <a:ext cx="152400" cy="152400"/>
              </a:xfrm>
              <a:prstGeom prst="donut">
                <a:avLst>
                  <a:gd name="adj" fmla="val 166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9" name="Oval 38">
                <a:extLst>
                  <a:ext uri="{FF2B5EF4-FFF2-40B4-BE49-F238E27FC236}">
                    <a16:creationId xmlns:a16="http://schemas.microsoft.com/office/drawing/2014/main" id="{3EAC50E3-80A9-AB42-BEA8-C1999B4BC280}"/>
                  </a:ext>
                </a:extLst>
              </p:cNvPr>
              <p:cNvSpPr/>
              <p:nvPr/>
            </p:nvSpPr>
            <p:spPr>
              <a:xfrm>
                <a:off x="5511847" y="5523178"/>
                <a:ext cx="150337" cy="15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 name="Slide Number Placeholder 1">
            <a:extLst>
              <a:ext uri="{FF2B5EF4-FFF2-40B4-BE49-F238E27FC236}">
                <a16:creationId xmlns:a16="http://schemas.microsoft.com/office/drawing/2014/main" id="{6B3E8BF8-727B-EB4F-BA58-F162125DCAB3}"/>
              </a:ext>
            </a:extLst>
          </p:cNvPr>
          <p:cNvSpPr>
            <a:spLocks noGrp="1"/>
          </p:cNvSpPr>
          <p:nvPr>
            <p:ph type="sldNum" sz="quarter" idx="12"/>
          </p:nvPr>
        </p:nvSpPr>
        <p:spPr/>
        <p:txBody>
          <a:bodyPr/>
          <a:lstStyle/>
          <a:p>
            <a:pPr algn="ctr"/>
            <a:fld id="{0C7B4787-4E7A-BF42-838C-32DA173181A9}" type="slidenum">
              <a:rPr lang="en-US" smtClean="0"/>
              <a:pPr algn="ctr"/>
              <a:t>4</a:t>
            </a:fld>
            <a:endParaRPr lang="en-US"/>
          </a:p>
        </p:txBody>
      </p:sp>
    </p:spTree>
    <p:extLst>
      <p:ext uri="{BB962C8B-B14F-4D97-AF65-F5344CB8AC3E}">
        <p14:creationId xmlns:p14="http://schemas.microsoft.com/office/powerpoint/2010/main" val="1175397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6E02DC-C80D-2F42-AE2A-A49474B21F50}"/>
              </a:ext>
            </a:extLst>
          </p:cNvPr>
          <p:cNvSpPr/>
          <p:nvPr/>
        </p:nvSpPr>
        <p:spPr>
          <a:xfrm>
            <a:off x="9667070" y="420130"/>
            <a:ext cx="2524930" cy="574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public.boxcloud.com/api/2.0/internal_files/476719377347/versions/504626836547/representations/jpg_paged_2048x2048/content/1.jpg?access_token=1!IGy7dAMNBzM6rCmEd6yDGRGshti9xUR6ty8fqbSjko8csD4qtrY7rXZmngMe5xn1LXfFhYLk7P9URpuDrFQrsRcXXdQsGRepE0mh1ilCBOhM83RgV3Smlrr_2g5nNIPckqQpyQx5yYQjuJDBk_yOcZTUC0DxfV4FvWc4uEfAYIcKigaVyzmfpmylyAHb89LnBwWoZ09ChQlcLrhpM0gFQZzME4v_xdoaKkVMPIzQiNduotvBrWA4UV4ZlhU6Zretp7sJYPcsMiU22Cpd18dPIq5flktpVtVNVLJ-A3LHGMfduDAamZGQl57kbGUgTkG0dquWQ5OFCtZyUOBUfDwbY71jW-W1dIjlJch0NiG-NLtvREHvlSnvKLrbN8g3RDklDaSMP8cgS18HvAJMW-rAjcwzdIPsCPYhILydjB4blYGi3Z_1CUGct-ela0rf0MpxTbIpUyIO8pzHNOBgg76TUuRRYVRCANvaw2bLPMoXjI_s8QYm1uCV_IYVKyzn5zQovuOmBDyGfNVC6c0nyzlGQaNxJQVdWPqpKFI_gqW5NFqt7ZgNFsWXKl2nvxVEAOlJVQ..&amp;shared_link=https%3A%2F%2Fcanneslions.app.box.com%2Fs%2Fdoisbxvgsp2whg0hnk8sgnfzm3e3cdu0&amp;box_client_name=box-content-preview&amp;box_client_version=2.12.0">
            <a:extLst>
              <a:ext uri="{FF2B5EF4-FFF2-40B4-BE49-F238E27FC236}">
                <a16:creationId xmlns:a16="http://schemas.microsoft.com/office/drawing/2014/main" id="{86B1A9A8-8D0B-4B9B-838F-652AADE959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02" t="8914" r="19950" b="-8914"/>
          <a:stretch/>
        </p:blipFill>
        <p:spPr bwMode="auto">
          <a:xfrm>
            <a:off x="0" y="0"/>
            <a:ext cx="295469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Graphic 38">
            <a:extLst>
              <a:ext uri="{FF2B5EF4-FFF2-40B4-BE49-F238E27FC236}">
                <a16:creationId xmlns:a16="http://schemas.microsoft.com/office/drawing/2014/main" id="{33B9FB5C-0CCA-D846-ACC7-B40E35A06A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971" y="826612"/>
            <a:ext cx="603702" cy="635475"/>
          </a:xfrm>
          <a:prstGeom prst="rect">
            <a:avLst/>
          </a:prstGeom>
        </p:spPr>
      </p:pic>
      <p:sp>
        <p:nvSpPr>
          <p:cNvPr id="6" name="TextBox 5">
            <a:extLst>
              <a:ext uri="{FF2B5EF4-FFF2-40B4-BE49-F238E27FC236}">
                <a16:creationId xmlns:a16="http://schemas.microsoft.com/office/drawing/2014/main" id="{DA9444BD-94C3-734A-932F-D3992AB5346D}"/>
              </a:ext>
            </a:extLst>
          </p:cNvPr>
          <p:cNvSpPr txBox="1"/>
          <p:nvPr/>
        </p:nvSpPr>
        <p:spPr>
          <a:xfrm>
            <a:off x="9942970" y="1559266"/>
            <a:ext cx="2058663" cy="4244945"/>
          </a:xfrm>
          <a:prstGeom prst="rect">
            <a:avLst/>
          </a:prstGeom>
          <a:noFill/>
        </p:spPr>
        <p:txBody>
          <a:bodyPr wrap="square" lIns="0" tIns="0" rIns="0" bIns="0" rtlCol="0">
            <a:spAutoFit/>
          </a:bodyPr>
          <a:lstStyle/>
          <a:p>
            <a:pPr lvl="0">
              <a:defRPr/>
            </a:pPr>
            <a:r>
              <a:rPr lang="en-US" sz="1400" b="1">
                <a:solidFill>
                  <a:schemeClr val="bg1"/>
                </a:solidFill>
              </a:rPr>
              <a:t>I thought there should be one consolidated space where more subject matter experts of </a:t>
            </a:r>
            <a:r>
              <a:rPr lang="en-US" sz="1400" b="1" err="1">
                <a:solidFill>
                  <a:schemeClr val="bg1"/>
                </a:solidFill>
              </a:rPr>
              <a:t>colour</a:t>
            </a:r>
            <a:r>
              <a:rPr lang="en-US" sz="1400" b="1">
                <a:solidFill>
                  <a:schemeClr val="bg1"/>
                </a:solidFill>
              </a:rPr>
              <a:t> and underrepresented communities could be heard and seen. My goal is to also help to elevate the conversation beyond the topic and show what it looks like in action.</a:t>
            </a:r>
          </a:p>
          <a:p>
            <a:pPr lvl="0">
              <a:defRPr/>
            </a:pPr>
            <a:endParaRPr lang="en-US" sz="1400" b="1">
              <a:solidFill>
                <a:schemeClr val="bg1"/>
              </a:solidFill>
            </a:endParaRPr>
          </a:p>
          <a:p>
            <a:pPr lvl="0" defTabSz="1711325">
              <a:lnSpc>
                <a:spcPts val="1640"/>
              </a:lnSpc>
              <a:defRPr/>
            </a:pPr>
            <a:r>
              <a:rPr kumimoji="0" lang="en-US" sz="1000" i="0" u="none" strike="noStrike" kern="1200" cap="none" spc="0" normalizeH="0" baseline="0" noProof="0">
                <a:ln>
                  <a:noFill/>
                </a:ln>
                <a:solidFill>
                  <a:schemeClr val="bg1"/>
                </a:solidFill>
                <a:effectLst/>
                <a:uLnTx/>
                <a:uFillTx/>
                <a:latin typeface="Century Gothic" panose="020B0502020202020204" pitchFamily="34" charset="0"/>
                <a:ea typeface="+mn-ea"/>
                <a:cs typeface="Futura Medium" panose="020B0602020204020303" pitchFamily="34" charset="-79"/>
              </a:rPr>
              <a:t>– </a:t>
            </a:r>
            <a:r>
              <a:rPr lang="en-US" sz="1000">
                <a:solidFill>
                  <a:schemeClr val="bg1"/>
                </a:solidFill>
              </a:rPr>
              <a:t>Adrianne C. Smith, Founder of Cannes Can:  Diversity Collective, speaking to </a:t>
            </a:r>
            <a:r>
              <a:rPr lang="en-US" sz="1000" i="1">
                <a:solidFill>
                  <a:schemeClr val="bg1"/>
                </a:solidFill>
              </a:rPr>
              <a:t>Forbes </a:t>
            </a:r>
            <a:r>
              <a:rPr lang="en-US" sz="1000">
                <a:solidFill>
                  <a:schemeClr val="bg1"/>
                </a:solidFill>
              </a:rPr>
              <a:t>about Inkwell Beach</a:t>
            </a:r>
            <a:endParaRPr kumimoji="0" lang="en-US" sz="1000" i="0"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sp>
        <p:nvSpPr>
          <p:cNvPr id="3" name="Rectangle 2">
            <a:extLst>
              <a:ext uri="{FF2B5EF4-FFF2-40B4-BE49-F238E27FC236}">
                <a16:creationId xmlns:a16="http://schemas.microsoft.com/office/drawing/2014/main" id="{23F5CDFF-5971-2040-AFBD-8FCA79FB5B54}"/>
              </a:ext>
            </a:extLst>
          </p:cNvPr>
          <p:cNvSpPr/>
          <p:nvPr/>
        </p:nvSpPr>
        <p:spPr>
          <a:xfrm>
            <a:off x="0" y="5251622"/>
            <a:ext cx="2954710" cy="16063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3E023F8-FEF2-4D5C-B5DC-AA1DCD853CC0}"/>
              </a:ext>
            </a:extLst>
          </p:cNvPr>
          <p:cNvSpPr txBox="1"/>
          <p:nvPr/>
        </p:nvSpPr>
        <p:spPr>
          <a:xfrm>
            <a:off x="190367" y="5450268"/>
            <a:ext cx="2631131" cy="707886"/>
          </a:xfrm>
          <a:prstGeom prst="rect">
            <a:avLst/>
          </a:prstGeom>
          <a:noFill/>
        </p:spPr>
        <p:txBody>
          <a:bodyPr wrap="square" rtlCol="0">
            <a:spAutoFit/>
          </a:bodyPr>
          <a:lstStyle/>
          <a:p>
            <a:r>
              <a:rPr lang="en-US" sz="1000" b="1">
                <a:solidFill>
                  <a:schemeClr val="tx2"/>
                </a:solidFill>
              </a:rPr>
              <a:t>Gayle King, speaking at Thrive </a:t>
            </a:r>
            <a:r>
              <a:rPr lang="en-US" sz="1000" b="1" err="1">
                <a:solidFill>
                  <a:schemeClr val="tx2"/>
                </a:solidFill>
              </a:rPr>
              <a:t>Global’s</a:t>
            </a:r>
            <a:r>
              <a:rPr lang="en-US" sz="1000" b="1">
                <a:solidFill>
                  <a:schemeClr val="tx2"/>
                </a:solidFill>
              </a:rPr>
              <a:t> </a:t>
            </a:r>
            <a:r>
              <a:rPr lang="en-US" sz="1000" b="1" i="1">
                <a:solidFill>
                  <a:schemeClr val="tx2"/>
                </a:solidFill>
              </a:rPr>
              <a:t>Unleashing Creativity to Fuel Health, Habits &amp; Humanity</a:t>
            </a:r>
            <a:r>
              <a:rPr lang="en-US" sz="1000" b="1">
                <a:solidFill>
                  <a:schemeClr val="tx2"/>
                </a:solidFill>
              </a:rPr>
              <a:t>. King also spoke </a:t>
            </a:r>
            <a:br>
              <a:rPr lang="en-US" sz="1000" b="1">
                <a:solidFill>
                  <a:schemeClr val="tx2"/>
                </a:solidFill>
              </a:rPr>
            </a:br>
            <a:r>
              <a:rPr lang="en-US" sz="1000" b="1">
                <a:solidFill>
                  <a:schemeClr val="tx2"/>
                </a:solidFill>
              </a:rPr>
              <a:t>at Inkwell Beach Cannes. </a:t>
            </a:r>
          </a:p>
        </p:txBody>
      </p:sp>
      <p:sp>
        <p:nvSpPr>
          <p:cNvPr id="28" name="TextBox 27">
            <a:extLst>
              <a:ext uri="{FF2B5EF4-FFF2-40B4-BE49-F238E27FC236}">
                <a16:creationId xmlns:a16="http://schemas.microsoft.com/office/drawing/2014/main" id="{56C53F87-3109-44F5-B718-43E487B187A3}"/>
              </a:ext>
            </a:extLst>
          </p:cNvPr>
          <p:cNvSpPr txBox="1"/>
          <p:nvPr/>
        </p:nvSpPr>
        <p:spPr>
          <a:xfrm>
            <a:off x="3184521" y="798298"/>
            <a:ext cx="6829234"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000" b="1">
                <a:solidFill>
                  <a:schemeClr val="tx2"/>
                </a:solidFill>
                <a:latin typeface="Century Gothic" panose="020B0502020202020204" pitchFamily="34" charset="0"/>
                <a:cs typeface="Futura" panose="020B0602020204020303" pitchFamily="34" charset="-79"/>
              </a:rPr>
              <a:t>Diversity Given Stand-	Alone </a:t>
            </a:r>
            <a:r>
              <a:rPr lang="en-US" sz="4000" b="1">
                <a:solidFill>
                  <a:schemeClr val="accent2"/>
                </a:solidFill>
                <a:latin typeface="Century Gothic" panose="020B0502020202020204" pitchFamily="34" charset="0"/>
                <a:cs typeface="Futura" panose="020B0602020204020303" pitchFamily="34" charset="-79"/>
              </a:rPr>
              <a:t>Attention</a:t>
            </a:r>
            <a:endParaRPr lang="fr-FR" sz="4000" b="1">
              <a:solidFill>
                <a:schemeClr val="accent2"/>
              </a:solidFill>
              <a:latin typeface="Century Gothic" panose="020B0502020202020204" pitchFamily="34" charset="0"/>
              <a:cs typeface="Futura" panose="020B0602020204020303" pitchFamily="34" charset="-79"/>
            </a:endParaRPr>
          </a:p>
        </p:txBody>
      </p:sp>
      <p:grpSp>
        <p:nvGrpSpPr>
          <p:cNvPr id="4" name="Group 3">
            <a:extLst>
              <a:ext uri="{FF2B5EF4-FFF2-40B4-BE49-F238E27FC236}">
                <a16:creationId xmlns:a16="http://schemas.microsoft.com/office/drawing/2014/main" id="{AA1E10E1-B81F-A348-B310-76A3CD3692B1}"/>
              </a:ext>
            </a:extLst>
          </p:cNvPr>
          <p:cNvGrpSpPr/>
          <p:nvPr/>
        </p:nvGrpSpPr>
        <p:grpSpPr>
          <a:xfrm>
            <a:off x="3251278" y="2071664"/>
            <a:ext cx="6119224" cy="3875163"/>
            <a:chOff x="4660034" y="2434633"/>
            <a:chExt cx="4641559" cy="3875163"/>
          </a:xfrm>
        </p:grpSpPr>
        <p:sp>
          <p:nvSpPr>
            <p:cNvPr id="19" name="TextBox 18">
              <a:extLst>
                <a:ext uri="{FF2B5EF4-FFF2-40B4-BE49-F238E27FC236}">
                  <a16:creationId xmlns:a16="http://schemas.microsoft.com/office/drawing/2014/main" id="{7533B45D-62EC-8743-B0CD-E54019D99050}"/>
                </a:ext>
              </a:extLst>
            </p:cNvPr>
            <p:cNvSpPr txBox="1"/>
            <p:nvPr/>
          </p:nvSpPr>
          <p:spPr>
            <a:xfrm>
              <a:off x="4660034" y="2437516"/>
              <a:ext cx="2265111" cy="3464795"/>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000" b="1" dirty="0">
                  <a:solidFill>
                    <a:srgbClr val="0E0D3B"/>
                  </a:solidFill>
                  <a:latin typeface="Century Gothic" panose="020B0502020202020204" pitchFamily="34" charset="0"/>
                  <a:cs typeface="Futura Medium" panose="020B0602020204020303" pitchFamily="34" charset="-79"/>
                </a:rPr>
                <a:t>You couldn’t attend a Festival session this year without hearing a reference to </a:t>
              </a:r>
              <a:r>
                <a:rPr lang="en-US" sz="1000" b="1" i="1" dirty="0">
                  <a:solidFill>
                    <a:srgbClr val="0E0D3B"/>
                  </a:solidFill>
                  <a:latin typeface="Century Gothic" panose="020B0502020202020204" pitchFamily="34" charset="0"/>
                  <a:cs typeface="Futura Medium" panose="020B0602020204020303" pitchFamily="34" charset="-79"/>
                </a:rPr>
                <a:t>diversity</a:t>
              </a:r>
              <a:r>
                <a:rPr lang="en-US" sz="1000" b="1" dirty="0">
                  <a:solidFill>
                    <a:srgbClr val="0E0D3B"/>
                  </a:solidFill>
                  <a:latin typeface="Century Gothic" panose="020B0502020202020204" pitchFamily="34" charset="0"/>
                  <a:cs typeface="Futura Medium" panose="020B0602020204020303" pitchFamily="34" charset="-79"/>
                </a:rPr>
                <a:t>. But what did they mean? From speakers, within the work and events, diversity was defined across race and ethnicity, LGBTQIA+ identities, gender and its expression—with extra emphasis on women—religious freedom, age, and ability.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 </a:t>
              </a:r>
            </a:p>
            <a:p>
              <a:pP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Each of these elements of diversity manifested on another plane: imperatives for </a:t>
              </a:r>
              <a:r>
                <a:rPr lang="en-US" sz="1000" b="1" dirty="0" err="1">
                  <a:solidFill>
                    <a:srgbClr val="0E0D3B"/>
                  </a:solidFill>
                  <a:latin typeface="Century Gothic" panose="020B0502020202020204" pitchFamily="34" charset="0"/>
                  <a:cs typeface="Futura Medium" panose="020B0602020204020303" pitchFamily="34" charset="-79"/>
                </a:rPr>
                <a:t>organisations’</a:t>
              </a:r>
              <a:r>
                <a:rPr lang="en-US" sz="1000" b="1" dirty="0">
                  <a:solidFill>
                    <a:srgbClr val="0E0D3B"/>
                  </a:solidFill>
                  <a:latin typeface="Century Gothic" panose="020B0502020202020204" pitchFamily="34" charset="0"/>
                  <a:cs typeface="Futura Medium" panose="020B0602020204020303" pitchFamily="34" charset="-79"/>
                </a:rPr>
                <a:t> purpose or operations, for their market-facing creative outputs, and for the service of their people—be it staff or consumers.</a:t>
              </a:r>
            </a:p>
            <a:p>
              <a:pPr>
                <a:lnSpc>
                  <a:spcPts val="1640"/>
                </a:lnSpc>
                <a:defRPr/>
              </a:pPr>
              <a:endParaRPr lang="en-US" sz="1000" b="1" dirty="0">
                <a:solidFill>
                  <a:srgbClr val="0E0D3B"/>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To the keen cultural observer, it’s not hard to understand why this macro-topic deserves stand-alone attention…  </a:t>
              </a: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36" name="TextBox 35">
              <a:extLst>
                <a:ext uri="{FF2B5EF4-FFF2-40B4-BE49-F238E27FC236}">
                  <a16:creationId xmlns:a16="http://schemas.microsoft.com/office/drawing/2014/main" id="{EB066B36-8E65-4C04-A345-82F31B53712E}"/>
                </a:ext>
              </a:extLst>
            </p:cNvPr>
            <p:cNvSpPr txBox="1"/>
            <p:nvPr/>
          </p:nvSpPr>
          <p:spPr>
            <a:xfrm>
              <a:off x="7036482" y="2434633"/>
              <a:ext cx="2265111" cy="387516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ts val="1640"/>
                </a:lnSpc>
                <a:spcBef>
                  <a:spcPts val="0"/>
                </a:spcBef>
                <a:buClrTx/>
                <a:buSzTx/>
                <a:buFontTx/>
                <a:buNone/>
                <a:tabLst/>
                <a:defRPr/>
              </a:pP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In 2017, the Cannes Can: Diversity Collective (CC:DC) began to address concerns that the Lions</a:t>
              </a:r>
              <a:r>
                <a:rPr lang="en-US" sz="1000" b="1" dirty="0">
                  <a:solidFill>
                    <a:srgbClr val="0E0D3B"/>
                  </a:solidFill>
                  <a:latin typeface="Century Gothic" panose="020B0502020202020204" pitchFamily="34" charset="0"/>
                  <a:cs typeface="Futura Medium" panose="020B0602020204020303" pitchFamily="34" charset="-79"/>
                </a:rPr>
                <a:t>, along with the industries and work it celebrated, were ignoring the contributions of communities of </a:t>
              </a:r>
              <a:r>
                <a:rPr lang="en-US" sz="1000" b="1" dirty="0" err="1">
                  <a:solidFill>
                    <a:srgbClr val="0E0D3B"/>
                  </a:solidFill>
                  <a:latin typeface="Century Gothic" panose="020B0502020202020204" pitchFamily="34" charset="0"/>
                  <a:cs typeface="Futura Medium" panose="020B0602020204020303" pitchFamily="34" charset="-79"/>
                </a:rPr>
                <a:t>colour</a:t>
              </a:r>
              <a:r>
                <a:rPr lang="en-US" sz="1000" b="1" dirty="0">
                  <a:solidFill>
                    <a:srgbClr val="0E0D3B"/>
                  </a:solidFill>
                  <a:latin typeface="Century Gothic" panose="020B0502020202020204" pitchFamily="34" charset="0"/>
                  <a:cs typeface="Futura Medium" panose="020B0602020204020303" pitchFamily="34" charset="-79"/>
                </a:rPr>
                <a:t>. Just two years later, the Collective and the Lions partnered to premiere </a:t>
              </a:r>
              <a:r>
                <a:rPr lang="en-US" sz="1000" b="1" dirty="0">
                  <a:solidFill>
                    <a:srgbClr val="0E0D3B"/>
                  </a:solidFill>
                  <a:latin typeface="Century Gothic" panose="020B0502020202020204" pitchFamily="34" charset="0"/>
                  <a:cs typeface="Futura Medium" panose="020B0602020204020303" pitchFamily="34" charset="-79"/>
                  <a:hlinkClick r:id="rId6"/>
                </a:rPr>
                <a:t>Inkwell Beach Cannes</a:t>
              </a:r>
              <a:r>
                <a:rPr lang="en-US" sz="1000" b="1" dirty="0">
                  <a:solidFill>
                    <a:srgbClr val="0E0D3B"/>
                  </a:solidFill>
                  <a:latin typeface="Century Gothic" panose="020B0502020202020204" pitchFamily="34" charset="0"/>
                  <a:cs typeface="Futura Medium" panose="020B0602020204020303" pitchFamily="34" charset="-79"/>
                </a:rPr>
                <a:t>. Named as a tribute to a historically black beach on Cape Cod, USA, the initiative created concurrent programming dedicated to underrepresented talent, work, and communities served.</a:t>
              </a:r>
            </a:p>
            <a:p>
              <a:pPr marL="0" marR="0" lvl="0" indent="0" algn="l" defTabSz="914400" rtl="0" eaLnBrk="1" fontAlgn="auto" latinLnBrk="0" hangingPunct="1">
                <a:lnSpc>
                  <a:spcPts val="1640"/>
                </a:lnSpc>
                <a:spcBef>
                  <a:spcPts val="0"/>
                </a:spcBef>
                <a:buClrTx/>
                <a:buSzTx/>
                <a:buFontTx/>
                <a:buNone/>
                <a:tabLst/>
                <a:defRPr/>
              </a:pPr>
              <a:endParaRPr lang="en-US" sz="1000" b="1" dirty="0">
                <a:solidFill>
                  <a:srgbClr val="0E0D3B"/>
                </a:solidFill>
                <a:latin typeface="Century Gothic" panose="020B0502020202020204" pitchFamily="34" charset="0"/>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000" b="1" dirty="0">
                  <a:solidFill>
                    <a:srgbClr val="0E0D3B"/>
                  </a:solidFill>
                  <a:latin typeface="Century Gothic" panose="020B0502020202020204" pitchFamily="34" charset="0"/>
                  <a:cs typeface="Futura Medium" panose="020B0602020204020303" pitchFamily="34" charset="-79"/>
                </a:rPr>
                <a:t>But the Festival’s history and timing of diversity as a ‘trend’ is likely iterative of the global industry zeitgeist of 2019, one where people are driven and remain loyal to brands and creators anchored by purpose, hyper-cultural relevance, and mirrored values and makeup of the communities they serve.  </a:t>
              </a: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grpSp>
      <p:pic>
        <p:nvPicPr>
          <p:cNvPr id="29" name="Graphic 28">
            <a:extLst>
              <a:ext uri="{FF2B5EF4-FFF2-40B4-BE49-F238E27FC236}">
                <a16:creationId xmlns:a16="http://schemas.microsoft.com/office/drawing/2014/main" id="{6212F3A9-53E6-404B-A84B-31D6D4D0CB2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121658" y="6470030"/>
            <a:ext cx="3854434" cy="181243"/>
          </a:xfrm>
          <a:prstGeom prst="rect">
            <a:avLst/>
          </a:prstGeom>
        </p:spPr>
      </p:pic>
      <p:pic>
        <p:nvPicPr>
          <p:cNvPr id="40" name="Graphic 39">
            <a:extLst>
              <a:ext uri="{FF2B5EF4-FFF2-40B4-BE49-F238E27FC236}">
                <a16:creationId xmlns:a16="http://schemas.microsoft.com/office/drawing/2014/main" id="{4357875A-89A4-F149-948B-03B1E707BC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194" y="6335255"/>
            <a:ext cx="874987" cy="348446"/>
          </a:xfrm>
          <a:prstGeom prst="rect">
            <a:avLst/>
          </a:prstGeom>
        </p:spPr>
      </p:pic>
      <p:sp>
        <p:nvSpPr>
          <p:cNvPr id="5" name="Slide Number Placeholder 4">
            <a:extLst>
              <a:ext uri="{FF2B5EF4-FFF2-40B4-BE49-F238E27FC236}">
                <a16:creationId xmlns:a16="http://schemas.microsoft.com/office/drawing/2014/main" id="{1419EC4F-BA2E-594A-B33C-7ECF951EC2C8}"/>
              </a:ext>
            </a:extLst>
          </p:cNvPr>
          <p:cNvSpPr>
            <a:spLocks noGrp="1"/>
          </p:cNvSpPr>
          <p:nvPr>
            <p:ph type="sldNum" sz="quarter" idx="12"/>
          </p:nvPr>
        </p:nvSpPr>
        <p:spPr/>
        <p:txBody>
          <a:bodyPr/>
          <a:lstStyle/>
          <a:p>
            <a:pPr algn="ctr"/>
            <a:fld id="{0C7B4787-4E7A-BF42-838C-32DA173181A9}" type="slidenum">
              <a:rPr lang="en-US" smtClean="0"/>
              <a:pPr algn="ctr"/>
              <a:t>5</a:t>
            </a:fld>
            <a:endParaRPr lang="en-US"/>
          </a:p>
        </p:txBody>
      </p:sp>
    </p:spTree>
    <p:extLst>
      <p:ext uri="{BB962C8B-B14F-4D97-AF65-F5344CB8AC3E}">
        <p14:creationId xmlns:p14="http://schemas.microsoft.com/office/powerpoint/2010/main" val="312628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514E7C7-0442-ED4C-9F14-B8B29D6708C4}"/>
              </a:ext>
            </a:extLst>
          </p:cNvPr>
          <p:cNvSpPr txBox="1"/>
          <p:nvPr/>
        </p:nvSpPr>
        <p:spPr>
          <a:xfrm>
            <a:off x="1343024" y="748035"/>
            <a:ext cx="3241675" cy="1997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100" normalizeH="0" baseline="0" noProof="0">
                <a:ln>
                  <a:noFill/>
                </a:ln>
                <a:solidFill>
                  <a:srgbClr val="00C8E5"/>
                </a:solidFill>
                <a:effectLst/>
                <a:uLnTx/>
                <a:uFillTx/>
                <a:latin typeface="Century Gothic" panose="020B0502020202020204" pitchFamily="34" charset="0"/>
                <a:ea typeface="+mn-ea"/>
                <a:cs typeface="Futura Medium" panose="020B0602020204020303" pitchFamily="34" charset="-79"/>
              </a:rPr>
              <a:t>Diversity, Inclusivity &amp; Accessibility</a:t>
            </a:r>
            <a:endParaRPr kumimoji="0" lang="fr-FR" sz="1200" b="1" i="0" u="none" strike="noStrike" kern="1200" cap="none" spc="100" normalizeH="0" baseline="0" noProof="0">
              <a:ln>
                <a:noFill/>
              </a:ln>
              <a:solidFill>
                <a:srgbClr val="00C8E5"/>
              </a:solidFill>
              <a:effectLst/>
              <a:uLnTx/>
              <a:uFillTx/>
              <a:latin typeface="Century Gothic" panose="020B0502020202020204" pitchFamily="34" charset="0"/>
              <a:ea typeface="+mn-ea"/>
              <a:cs typeface="Futura Medium" panose="020B0602020204020303" pitchFamily="34" charset="-79"/>
            </a:endParaRPr>
          </a:p>
        </p:txBody>
      </p:sp>
      <p:sp>
        <p:nvSpPr>
          <p:cNvPr id="80" name="TextBox 79">
            <a:extLst>
              <a:ext uri="{FF2B5EF4-FFF2-40B4-BE49-F238E27FC236}">
                <a16:creationId xmlns:a16="http://schemas.microsoft.com/office/drawing/2014/main" id="{8F80412E-3806-49A4-9FD0-5093141B2C8B}"/>
              </a:ext>
            </a:extLst>
          </p:cNvPr>
          <p:cNvSpPr txBox="1"/>
          <p:nvPr/>
        </p:nvSpPr>
        <p:spPr>
          <a:xfrm>
            <a:off x="3397968" y="2018597"/>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02</a:t>
            </a:r>
          </a:p>
        </p:txBody>
      </p:sp>
      <p:cxnSp>
        <p:nvCxnSpPr>
          <p:cNvPr id="82" name="Straight Connector 81">
            <a:extLst>
              <a:ext uri="{FF2B5EF4-FFF2-40B4-BE49-F238E27FC236}">
                <a16:creationId xmlns:a16="http://schemas.microsoft.com/office/drawing/2014/main" id="{0BCAA7CC-1319-4138-B159-90AF7D03C249}"/>
              </a:ext>
            </a:extLst>
          </p:cNvPr>
          <p:cNvCxnSpPr>
            <a:cxnSpLocks/>
          </p:cNvCxnSpPr>
          <p:nvPr/>
        </p:nvCxnSpPr>
        <p:spPr>
          <a:xfrm>
            <a:off x="3406398" y="2469243"/>
            <a:ext cx="0" cy="4388757"/>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E093A0E-DFD3-4447-825C-ADCB75237A23}"/>
              </a:ext>
            </a:extLst>
          </p:cNvPr>
          <p:cNvSpPr txBox="1"/>
          <p:nvPr/>
        </p:nvSpPr>
        <p:spPr>
          <a:xfrm>
            <a:off x="5444482" y="2825288"/>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03</a:t>
            </a:r>
          </a:p>
        </p:txBody>
      </p:sp>
      <p:cxnSp>
        <p:nvCxnSpPr>
          <p:cNvPr id="87" name="Straight Connector 86">
            <a:extLst>
              <a:ext uri="{FF2B5EF4-FFF2-40B4-BE49-F238E27FC236}">
                <a16:creationId xmlns:a16="http://schemas.microsoft.com/office/drawing/2014/main" id="{5C6E4C83-F7E8-4776-95F6-116646169C58}"/>
              </a:ext>
            </a:extLst>
          </p:cNvPr>
          <p:cNvCxnSpPr>
            <a:cxnSpLocks/>
          </p:cNvCxnSpPr>
          <p:nvPr/>
        </p:nvCxnSpPr>
        <p:spPr>
          <a:xfrm>
            <a:off x="5452912" y="3148809"/>
            <a:ext cx="0" cy="3640620"/>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A5792B2-1DB4-4CD9-9D20-761EF73C1D39}"/>
              </a:ext>
            </a:extLst>
          </p:cNvPr>
          <p:cNvSpPr txBox="1"/>
          <p:nvPr/>
        </p:nvSpPr>
        <p:spPr>
          <a:xfrm>
            <a:off x="7505834" y="2018597"/>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04</a:t>
            </a:r>
          </a:p>
        </p:txBody>
      </p:sp>
      <p:cxnSp>
        <p:nvCxnSpPr>
          <p:cNvPr id="112" name="Straight Connector 111">
            <a:extLst>
              <a:ext uri="{FF2B5EF4-FFF2-40B4-BE49-F238E27FC236}">
                <a16:creationId xmlns:a16="http://schemas.microsoft.com/office/drawing/2014/main" id="{428F9F67-264C-4A53-94BA-9E51CDC03AF6}"/>
              </a:ext>
            </a:extLst>
          </p:cNvPr>
          <p:cNvCxnSpPr>
            <a:cxnSpLocks/>
          </p:cNvCxnSpPr>
          <p:nvPr/>
        </p:nvCxnSpPr>
        <p:spPr>
          <a:xfrm>
            <a:off x="7514264" y="2469243"/>
            <a:ext cx="0" cy="4388757"/>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7A3C69DC-4A6A-459C-88B8-24B9BE8281CA}"/>
              </a:ext>
            </a:extLst>
          </p:cNvPr>
          <p:cNvSpPr txBox="1"/>
          <p:nvPr/>
        </p:nvSpPr>
        <p:spPr>
          <a:xfrm>
            <a:off x="1343025" y="2756717"/>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01</a:t>
            </a:r>
          </a:p>
        </p:txBody>
      </p:sp>
      <p:sp>
        <p:nvSpPr>
          <p:cNvPr id="116" name="TextBox 115">
            <a:extLst>
              <a:ext uri="{FF2B5EF4-FFF2-40B4-BE49-F238E27FC236}">
                <a16:creationId xmlns:a16="http://schemas.microsoft.com/office/drawing/2014/main" id="{94A42AEC-E223-49BA-8C23-86633B99B12C}"/>
              </a:ext>
            </a:extLst>
          </p:cNvPr>
          <p:cNvSpPr txBox="1"/>
          <p:nvPr/>
        </p:nvSpPr>
        <p:spPr>
          <a:xfrm>
            <a:off x="1536534" y="3422922"/>
            <a:ext cx="1682765" cy="2382447"/>
          </a:xfrm>
          <a:prstGeom prst="rect">
            <a:avLst/>
          </a:prstGeom>
          <a:noFill/>
        </p:spPr>
        <p:txBody>
          <a:bodyPr wrap="square" lIns="0" tIns="0" rIns="91440" bIns="0" rtlCol="0">
            <a:spAutoFit/>
          </a:bodyPr>
          <a:lstStyle/>
          <a:p>
            <a:pPr lvl="0">
              <a:lnSpc>
                <a:spcPct val="120000"/>
              </a:lnSpc>
              <a:defRPr/>
            </a:pPr>
            <a:r>
              <a:rPr lang="en-US" sz="1000" b="1">
                <a:solidFill>
                  <a:srgbClr val="0E0D3B"/>
                </a:solidFill>
                <a:latin typeface="Century Gothic" panose="020B0502020202020204" pitchFamily="34" charset="0"/>
                <a:cs typeface="Futura Medium" panose="020B0602020204020303" pitchFamily="34" charset="-79"/>
              </a:rPr>
              <a:t>Intersectionality is the plural ways in which populations can be </a:t>
            </a:r>
            <a:r>
              <a:rPr lang="en-US" sz="1000" b="1" err="1">
                <a:solidFill>
                  <a:srgbClr val="0E0D3B"/>
                </a:solidFill>
                <a:latin typeface="Century Gothic" panose="020B0502020202020204" pitchFamily="34" charset="0"/>
                <a:cs typeface="Futura Medium" panose="020B0602020204020303" pitchFamily="34" charset="-79"/>
              </a:rPr>
              <a:t>marginalised</a:t>
            </a:r>
            <a:r>
              <a:rPr lang="en-US" sz="1000" b="1">
                <a:solidFill>
                  <a:srgbClr val="0E0D3B"/>
                </a:solidFill>
                <a:latin typeface="Century Gothic" panose="020B0502020202020204" pitchFamily="34" charset="0"/>
                <a:cs typeface="Futura Medium" panose="020B0602020204020303" pitchFamily="34" charset="-79"/>
              </a:rPr>
              <a:t> based on multitudes of identities. While some sessions focused on select elements of diversity most relevant to their ideas, many addressed the full spectrum of diversity and inclusivity—all for one and one for all! </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Helvetica Neue Fin" charset="0"/>
              <a:cs typeface="Futura Medium" panose="020B0602020204020303" pitchFamily="34" charset="-79"/>
            </a:endParaRPr>
          </a:p>
        </p:txBody>
      </p:sp>
      <p:cxnSp>
        <p:nvCxnSpPr>
          <p:cNvPr id="117" name="Straight Connector 116">
            <a:extLst>
              <a:ext uri="{FF2B5EF4-FFF2-40B4-BE49-F238E27FC236}">
                <a16:creationId xmlns:a16="http://schemas.microsoft.com/office/drawing/2014/main" id="{50CF6070-BE66-471D-A18B-0CA251663E40}"/>
              </a:ext>
            </a:extLst>
          </p:cNvPr>
          <p:cNvCxnSpPr>
            <a:cxnSpLocks/>
          </p:cNvCxnSpPr>
          <p:nvPr/>
        </p:nvCxnSpPr>
        <p:spPr>
          <a:xfrm>
            <a:off x="1351455" y="3148809"/>
            <a:ext cx="0" cy="3709191"/>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21491CF2-E7C2-45A9-94ED-56C9F10FC87A}"/>
              </a:ext>
            </a:extLst>
          </p:cNvPr>
          <p:cNvSpPr txBox="1"/>
          <p:nvPr/>
        </p:nvSpPr>
        <p:spPr>
          <a:xfrm>
            <a:off x="9568896" y="2825288"/>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05</a:t>
            </a:r>
          </a:p>
        </p:txBody>
      </p:sp>
      <p:cxnSp>
        <p:nvCxnSpPr>
          <p:cNvPr id="122" name="Straight Connector 121">
            <a:extLst>
              <a:ext uri="{FF2B5EF4-FFF2-40B4-BE49-F238E27FC236}">
                <a16:creationId xmlns:a16="http://schemas.microsoft.com/office/drawing/2014/main" id="{AB5D68B4-15C5-4119-9CB0-9DBE8B8A835E}"/>
              </a:ext>
            </a:extLst>
          </p:cNvPr>
          <p:cNvCxnSpPr>
            <a:cxnSpLocks/>
          </p:cNvCxnSpPr>
          <p:nvPr/>
        </p:nvCxnSpPr>
        <p:spPr>
          <a:xfrm>
            <a:off x="9577326" y="3217380"/>
            <a:ext cx="0" cy="2984529"/>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80761E-5882-4C44-8426-FA92043D13EF}"/>
              </a:ext>
            </a:extLst>
          </p:cNvPr>
          <p:cNvSpPr txBox="1"/>
          <p:nvPr/>
        </p:nvSpPr>
        <p:spPr>
          <a:xfrm>
            <a:off x="1343025" y="1049281"/>
            <a:ext cx="2131994" cy="664797"/>
          </a:xfrm>
          <a:prstGeom prst="rect">
            <a:avLst/>
          </a:prstGeom>
          <a:noFill/>
        </p:spPr>
        <p:txBody>
          <a:bodyPr wrap="non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E0D3B"/>
                </a:solidFill>
                <a:effectLst/>
                <a:uLnTx/>
                <a:uFillTx/>
                <a:latin typeface="Century Gothic" panose="020B0502020202020204" pitchFamily="34" charset="0"/>
                <a:ea typeface="Helvetica Neue Normal" charset="0"/>
                <a:cs typeface="Futura Medium" panose="020B0602020204020303" pitchFamily="34" charset="-79"/>
              </a:rPr>
              <a:t>Trends</a:t>
            </a:r>
          </a:p>
        </p:txBody>
      </p:sp>
      <p:pic>
        <p:nvPicPr>
          <p:cNvPr id="19" name="Picture 18">
            <a:extLst>
              <a:ext uri="{FF2B5EF4-FFF2-40B4-BE49-F238E27FC236}">
                <a16:creationId xmlns:a16="http://schemas.microsoft.com/office/drawing/2014/main" id="{7AE4EB4E-2247-8A4A-B7A9-00D2F1AA37E6}"/>
              </a:ext>
            </a:extLst>
          </p:cNvPr>
          <p:cNvPicPr>
            <a:picLocks noChangeAspect="1"/>
          </p:cNvPicPr>
          <p:nvPr/>
        </p:nvPicPr>
        <p:blipFill>
          <a:blip r:embed="rId2"/>
          <a:stretch>
            <a:fillRect/>
          </a:stretch>
        </p:blipFill>
        <p:spPr>
          <a:xfrm>
            <a:off x="-681926" y="656091"/>
            <a:ext cx="1820727" cy="910364"/>
          </a:xfrm>
          <a:prstGeom prst="rect">
            <a:avLst/>
          </a:prstGeom>
        </p:spPr>
      </p:pic>
      <p:pic>
        <p:nvPicPr>
          <p:cNvPr id="23" name="Graphic 22">
            <a:extLst>
              <a:ext uri="{FF2B5EF4-FFF2-40B4-BE49-F238E27FC236}">
                <a16:creationId xmlns:a16="http://schemas.microsoft.com/office/drawing/2014/main" id="{FB78B2E9-BDAA-CF44-9FC8-3780118440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sp>
        <p:nvSpPr>
          <p:cNvPr id="25" name="TextBox 24">
            <a:extLst>
              <a:ext uri="{FF2B5EF4-FFF2-40B4-BE49-F238E27FC236}">
                <a16:creationId xmlns:a16="http://schemas.microsoft.com/office/drawing/2014/main" id="{EC458440-EBAC-1640-A74A-453069EF4FFC}"/>
              </a:ext>
            </a:extLst>
          </p:cNvPr>
          <p:cNvSpPr txBox="1"/>
          <p:nvPr/>
        </p:nvSpPr>
        <p:spPr>
          <a:xfrm>
            <a:off x="1528416" y="3105265"/>
            <a:ext cx="1673706"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E0D3B"/>
                </a:solidFill>
                <a:latin typeface="Century Gothic" panose="020B0502020202020204" pitchFamily="34" charset="0"/>
                <a:cs typeface="Futura Medium" panose="020B0602020204020303" pitchFamily="34" charset="-79"/>
              </a:rPr>
              <a:t>Intersectionality</a:t>
            </a:r>
            <a:endParaRPr kumimoji="0" lang="fr-FR"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26" name="TextBox 25">
            <a:extLst>
              <a:ext uri="{FF2B5EF4-FFF2-40B4-BE49-F238E27FC236}">
                <a16:creationId xmlns:a16="http://schemas.microsoft.com/office/drawing/2014/main" id="{2F4C80D6-C44C-6948-9F70-F964D7F56990}"/>
              </a:ext>
            </a:extLst>
          </p:cNvPr>
          <p:cNvSpPr txBox="1"/>
          <p:nvPr/>
        </p:nvSpPr>
        <p:spPr>
          <a:xfrm>
            <a:off x="3597885" y="2989279"/>
            <a:ext cx="1682765" cy="2382447"/>
          </a:xfrm>
          <a:prstGeom prst="rect">
            <a:avLst/>
          </a:prstGeom>
          <a:noFill/>
        </p:spPr>
        <p:txBody>
          <a:bodyPr wrap="square" lIns="0" tIns="0" rIns="9144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There’s a difference between diversity—a somewhat superficial investment—and inclusivity, which ingrains itself into the fabric of a brand. In several panels this week, we heard thought-leaders articulate why the premise of inclusivity is inherent to the efficacy of diversification efforts. </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Helvetica Neue Fin" charset="0"/>
              <a:cs typeface="Futura Medium" panose="020B0602020204020303" pitchFamily="34" charset="-79"/>
            </a:endParaRPr>
          </a:p>
        </p:txBody>
      </p:sp>
      <p:sp>
        <p:nvSpPr>
          <p:cNvPr id="27" name="TextBox 26">
            <a:extLst>
              <a:ext uri="{FF2B5EF4-FFF2-40B4-BE49-F238E27FC236}">
                <a16:creationId xmlns:a16="http://schemas.microsoft.com/office/drawing/2014/main" id="{0435C0B0-A2CC-1D49-B028-14BAE3F44745}"/>
              </a:ext>
            </a:extLst>
          </p:cNvPr>
          <p:cNvSpPr txBox="1"/>
          <p:nvPr/>
        </p:nvSpPr>
        <p:spPr>
          <a:xfrm>
            <a:off x="3589767" y="2425400"/>
            <a:ext cx="1514229" cy="492443"/>
          </a:xfrm>
          <a:prstGeom prst="rect">
            <a:avLst/>
          </a:prstGeom>
          <a:noFill/>
        </p:spPr>
        <p:txBody>
          <a:bodyPr wrap="square" lIns="0" tIns="0" rIns="0" bIns="0" rtlCol="0" anchor="b">
            <a:spAutoFit/>
          </a:bodyPr>
          <a:lstStyle/>
          <a:p>
            <a:pPr lvl="0">
              <a:defRPr/>
            </a:pPr>
            <a:r>
              <a:rPr kumimoji="0" lang="en-US"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Intrinsic Inclusivity</a:t>
            </a:r>
            <a:endParaRPr kumimoji="0" lang="fr-FR"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28" name="TextBox 27">
            <a:extLst>
              <a:ext uri="{FF2B5EF4-FFF2-40B4-BE49-F238E27FC236}">
                <a16:creationId xmlns:a16="http://schemas.microsoft.com/office/drawing/2014/main" id="{9FB8F0FD-8368-3F4F-AC21-02AD401A8DEA}"/>
              </a:ext>
            </a:extLst>
          </p:cNvPr>
          <p:cNvSpPr txBox="1"/>
          <p:nvPr/>
        </p:nvSpPr>
        <p:spPr>
          <a:xfrm>
            <a:off x="5645410" y="3671983"/>
            <a:ext cx="1682765" cy="1828449"/>
          </a:xfrm>
          <a:prstGeom prst="rect">
            <a:avLst/>
          </a:prstGeom>
          <a:noFill/>
        </p:spPr>
        <p:txBody>
          <a:bodyPr wrap="square" lIns="0" tIns="0" rIns="9144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Shifting from seasonal platforms and opportunistic marketing, brands and </a:t>
            </a:r>
            <a:r>
              <a:rPr kumimoji="0" lang="en-US" sz="1000" b="1" i="0" u="none" strike="noStrike" kern="1200" cap="none" spc="0" normalizeH="0" baseline="0" noProof="0" err="1">
                <a:ln>
                  <a:noFill/>
                </a:ln>
                <a:solidFill>
                  <a:srgbClr val="0E0D3B"/>
                </a:solidFill>
                <a:effectLst/>
                <a:uLnTx/>
                <a:uFillTx/>
                <a:latin typeface="Century Gothic" panose="020B0502020202020204" pitchFamily="34" charset="0"/>
                <a:ea typeface="+mn-ea"/>
                <a:cs typeface="Futura Medium" panose="020B0602020204020303" pitchFamily="34" charset="-79"/>
              </a:rPr>
              <a:t>organisations</a:t>
            </a: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 advocated for always-on approaches to both internal and market-facing efforts that build inclusive and hyper-relevant campaigns. </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Helvetica Neue Fin" charset="0"/>
              <a:cs typeface="Futura Medium" panose="020B0602020204020303" pitchFamily="34" charset="-79"/>
            </a:endParaRPr>
          </a:p>
        </p:txBody>
      </p:sp>
      <p:sp>
        <p:nvSpPr>
          <p:cNvPr id="29" name="TextBox 28">
            <a:extLst>
              <a:ext uri="{FF2B5EF4-FFF2-40B4-BE49-F238E27FC236}">
                <a16:creationId xmlns:a16="http://schemas.microsoft.com/office/drawing/2014/main" id="{D65300A1-CA3A-8D4C-A4F1-2A07ECFD085A}"/>
              </a:ext>
            </a:extLst>
          </p:cNvPr>
          <p:cNvSpPr txBox="1"/>
          <p:nvPr/>
        </p:nvSpPr>
        <p:spPr>
          <a:xfrm>
            <a:off x="5637292" y="3108104"/>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Perennial Engagement</a:t>
            </a:r>
          </a:p>
        </p:txBody>
      </p:sp>
      <p:sp>
        <p:nvSpPr>
          <p:cNvPr id="30" name="TextBox 29">
            <a:extLst>
              <a:ext uri="{FF2B5EF4-FFF2-40B4-BE49-F238E27FC236}">
                <a16:creationId xmlns:a16="http://schemas.microsoft.com/office/drawing/2014/main" id="{CCAAF0FF-1236-C347-BE03-7623E139B9F8}"/>
              </a:ext>
            </a:extLst>
          </p:cNvPr>
          <p:cNvSpPr txBox="1"/>
          <p:nvPr/>
        </p:nvSpPr>
        <p:spPr>
          <a:xfrm>
            <a:off x="7692622" y="2978692"/>
            <a:ext cx="1682765" cy="2382447"/>
          </a:xfrm>
          <a:prstGeom prst="rect">
            <a:avLst/>
          </a:prstGeom>
          <a:noFill/>
        </p:spPr>
        <p:txBody>
          <a:bodyPr wrap="square" lIns="0" tIns="0" rIns="91440" bIns="0" rtlCol="0">
            <a:spAutoFit/>
          </a:bodyPr>
          <a:lstStyle/>
          <a:p>
            <a:pPr lvl="0">
              <a:lnSpc>
                <a:spcPct val="120000"/>
              </a:lnSpc>
              <a:defRPr/>
            </a:pPr>
            <a:r>
              <a:rPr lang="en-US" sz="1000" b="1" dirty="0">
                <a:solidFill>
                  <a:srgbClr val="0E0D3B"/>
                </a:solidFill>
                <a:latin typeface="Century Gothic" panose="020B0502020202020204" pitchFamily="34" charset="0"/>
                <a:cs typeface="Futura Medium" panose="020B0602020204020303" pitchFamily="34" charset="-79"/>
              </a:rPr>
              <a:t>#</a:t>
            </a:r>
            <a:r>
              <a:rPr lang="en-US" sz="1000" b="1" dirty="0" err="1">
                <a:solidFill>
                  <a:srgbClr val="0E0D3B"/>
                </a:solidFill>
                <a:latin typeface="Century Gothic" panose="020B0502020202020204" pitchFamily="34" charset="0"/>
                <a:cs typeface="Futura Medium" panose="020B0602020204020303" pitchFamily="34" charset="-79"/>
              </a:rPr>
              <a:t>TimesUp</a:t>
            </a:r>
            <a:r>
              <a:rPr lang="en-US" sz="1000" b="1" dirty="0">
                <a:solidFill>
                  <a:srgbClr val="0E0D3B"/>
                </a:solidFill>
                <a:latin typeface="Century Gothic" panose="020B0502020202020204" pitchFamily="34" charset="0"/>
                <a:cs typeface="Futura Medium" panose="020B0602020204020303" pitchFamily="34" charset="-79"/>
              </a:rPr>
              <a:t> continues to change the leadership in  advertising. On the heels of the movement, presenters outlined the overall value that women in leadership build for our industries: increased brand health, higher market performance, and greater relevance and connectivity with customers. </a:t>
            </a: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Helvetica Neue Fin" charset="0"/>
              <a:cs typeface="Futura Medium" panose="020B0602020204020303" pitchFamily="34" charset="-79"/>
            </a:endParaRPr>
          </a:p>
        </p:txBody>
      </p:sp>
      <p:sp>
        <p:nvSpPr>
          <p:cNvPr id="31" name="TextBox 30">
            <a:extLst>
              <a:ext uri="{FF2B5EF4-FFF2-40B4-BE49-F238E27FC236}">
                <a16:creationId xmlns:a16="http://schemas.microsoft.com/office/drawing/2014/main" id="{E8E57D23-6D10-FC4B-94DE-9209923C4B10}"/>
              </a:ext>
            </a:extLst>
          </p:cNvPr>
          <p:cNvSpPr txBox="1"/>
          <p:nvPr/>
        </p:nvSpPr>
        <p:spPr>
          <a:xfrm>
            <a:off x="7684504" y="2414814"/>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Feminism </a:t>
            </a:r>
            <a:br>
              <a:rPr kumimoji="0" lang="en-US"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to the Front</a:t>
            </a:r>
            <a:endParaRPr kumimoji="0" lang="fr-FR"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32" name="TextBox 31">
            <a:extLst>
              <a:ext uri="{FF2B5EF4-FFF2-40B4-BE49-F238E27FC236}">
                <a16:creationId xmlns:a16="http://schemas.microsoft.com/office/drawing/2014/main" id="{B803E3D2-CDFB-1A48-8BE8-642131874B31}"/>
              </a:ext>
            </a:extLst>
          </p:cNvPr>
          <p:cNvSpPr txBox="1"/>
          <p:nvPr/>
        </p:nvSpPr>
        <p:spPr>
          <a:xfrm>
            <a:off x="9779266" y="3970790"/>
            <a:ext cx="1682765" cy="2013115"/>
          </a:xfrm>
          <a:prstGeom prst="rect">
            <a:avLst/>
          </a:prstGeom>
          <a:noFill/>
        </p:spPr>
        <p:txBody>
          <a:bodyPr wrap="square" lIns="0" tIns="0" rIns="9144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000" b="1">
                <a:solidFill>
                  <a:srgbClr val="0E0D3B"/>
                </a:solidFill>
                <a:latin typeface="Century Gothic" panose="020B0502020202020204" pitchFamily="34" charset="0"/>
                <a:ea typeface="Helvetica Neue Fin" charset="0"/>
                <a:cs typeface="Futura Medium" panose="020B0602020204020303" pitchFamily="34" charset="-79"/>
              </a:rPr>
              <a:t>Speaking of time, there are populations that rarely get any of ours in the industry. When was the last time you received or wrote a brief meant for folks 50 years old or older? How often does accessibility play a part of your strategy or creative? </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Helvetica Neue Fin" charset="0"/>
              <a:cs typeface="Futura Medium" panose="020B0602020204020303" pitchFamily="34" charset="-79"/>
            </a:endParaRPr>
          </a:p>
        </p:txBody>
      </p:sp>
      <p:sp>
        <p:nvSpPr>
          <p:cNvPr id="33" name="TextBox 32">
            <a:extLst>
              <a:ext uri="{FF2B5EF4-FFF2-40B4-BE49-F238E27FC236}">
                <a16:creationId xmlns:a16="http://schemas.microsoft.com/office/drawing/2014/main" id="{A494F0DB-08D5-124A-9AB0-BE95D15F69E7}"/>
              </a:ext>
            </a:extLst>
          </p:cNvPr>
          <p:cNvSpPr txBox="1"/>
          <p:nvPr/>
        </p:nvSpPr>
        <p:spPr>
          <a:xfrm>
            <a:off x="9771148" y="3160692"/>
            <a:ext cx="1582647" cy="738664"/>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Reimagining How Inclusion Looks</a:t>
            </a:r>
            <a:endParaRPr kumimoji="0" lang="fr-FR" sz="16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6" name="Slide Number Placeholder 5">
            <a:extLst>
              <a:ext uri="{FF2B5EF4-FFF2-40B4-BE49-F238E27FC236}">
                <a16:creationId xmlns:a16="http://schemas.microsoft.com/office/drawing/2014/main" id="{4065B9B7-A8B8-0942-9EF4-07512FFECB9A}"/>
              </a:ext>
            </a:extLst>
          </p:cNvPr>
          <p:cNvSpPr>
            <a:spLocks noGrp="1"/>
          </p:cNvSpPr>
          <p:nvPr>
            <p:ph type="sldNum" sz="quarter" idx="12"/>
          </p:nvPr>
        </p:nvSpPr>
        <p:spPr/>
        <p:txBody>
          <a:bodyPr/>
          <a:lstStyle/>
          <a:p>
            <a:pPr algn="ctr"/>
            <a:fld id="{0C7B4787-4E7A-BF42-838C-32DA173181A9}" type="slidenum">
              <a:rPr lang="en-US" smtClean="0"/>
              <a:pPr algn="ctr"/>
              <a:t>6</a:t>
            </a:fld>
            <a:endParaRPr lang="en-US"/>
          </a:p>
        </p:txBody>
      </p:sp>
    </p:spTree>
    <p:extLst>
      <p:ext uri="{BB962C8B-B14F-4D97-AF65-F5344CB8AC3E}">
        <p14:creationId xmlns:p14="http://schemas.microsoft.com/office/powerpoint/2010/main" val="780750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8BCA84-994C-4E31-AA93-F76EA5737E57}"/>
              </a:ext>
            </a:extLst>
          </p:cNvPr>
          <p:cNvSpPr/>
          <p:nvPr/>
        </p:nvSpPr>
        <p:spPr>
          <a:xfrm>
            <a:off x="4866240" y="0"/>
            <a:ext cx="7325760" cy="25393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BE3772CA-B8C3-3F46-B185-05F8710D1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2598" y="-586716"/>
            <a:ext cx="1609953" cy="1694686"/>
          </a:xfrm>
          <a:prstGeom prst="rect">
            <a:avLst/>
          </a:prstGeom>
        </p:spPr>
      </p:pic>
      <p:sp>
        <p:nvSpPr>
          <p:cNvPr id="21" name="TextBox 20">
            <a:extLst>
              <a:ext uri="{FF2B5EF4-FFF2-40B4-BE49-F238E27FC236}">
                <a16:creationId xmlns:a16="http://schemas.microsoft.com/office/drawing/2014/main" id="{1D80761E-5882-4C44-8426-FA92043D13EF}"/>
              </a:ext>
            </a:extLst>
          </p:cNvPr>
          <p:cNvSpPr txBox="1"/>
          <p:nvPr/>
        </p:nvSpPr>
        <p:spPr>
          <a:xfrm>
            <a:off x="383498" y="775773"/>
            <a:ext cx="3932167" cy="492443"/>
          </a:xfrm>
          <a:prstGeom prst="rect">
            <a:avLst/>
          </a:prstGeom>
          <a:noFill/>
        </p:spPr>
        <p:txBody>
          <a:bodyPr wrap="none" lIns="0" tIns="0" rIns="0" bIns="0" rtlCol="0">
            <a:spAutoFit/>
          </a:bodyPr>
          <a:lstStyle/>
          <a:p>
            <a:pPr lvl="0">
              <a:lnSpc>
                <a:spcPct val="80000"/>
              </a:lnSpc>
              <a:defRPr/>
            </a:pPr>
            <a:r>
              <a:rPr lang="en-US" sz="4000" b="1">
                <a:solidFill>
                  <a:srgbClr val="0E0D3B"/>
                </a:solidFill>
                <a:latin typeface="Century Gothic" panose="020B0502020202020204" pitchFamily="34" charset="0"/>
                <a:cs typeface="Futura" panose="020B0602020204020303" pitchFamily="34" charset="-79"/>
              </a:rPr>
              <a:t>Inter</a:t>
            </a:r>
            <a:r>
              <a:rPr lang="en-US" sz="4000" b="1">
                <a:solidFill>
                  <a:schemeClr val="accent2"/>
                </a:solidFill>
                <a:latin typeface="Century Gothic" panose="020B0502020202020204" pitchFamily="34" charset="0"/>
                <a:cs typeface="Futura" panose="020B0602020204020303" pitchFamily="34" charset="-79"/>
              </a:rPr>
              <a:t>sec</a:t>
            </a:r>
            <a:r>
              <a:rPr lang="en-US" sz="4000" b="1">
                <a:solidFill>
                  <a:schemeClr val="accent4"/>
                </a:solidFill>
                <a:latin typeface="Century Gothic" panose="020B0502020202020204" pitchFamily="34" charset="0"/>
                <a:cs typeface="Futura" panose="020B0602020204020303" pitchFamily="34" charset="-79"/>
              </a:rPr>
              <a:t>tio</a:t>
            </a:r>
            <a:r>
              <a:rPr lang="en-US" sz="4000" b="1">
                <a:solidFill>
                  <a:schemeClr val="accent3"/>
                </a:solidFill>
                <a:latin typeface="Century Gothic" panose="020B0502020202020204" pitchFamily="34" charset="0"/>
                <a:cs typeface="Futura" panose="020B0602020204020303" pitchFamily="34" charset="-79"/>
              </a:rPr>
              <a:t>nal</a:t>
            </a:r>
            <a:r>
              <a:rPr lang="en-US" sz="4000" b="1">
                <a:solidFill>
                  <a:schemeClr val="accent6"/>
                </a:solidFill>
                <a:latin typeface="Century Gothic" panose="020B0502020202020204" pitchFamily="34" charset="0"/>
                <a:cs typeface="Futura" panose="020B0602020204020303" pitchFamily="34" charset="-79"/>
              </a:rPr>
              <a:t>ity</a:t>
            </a:r>
            <a:endParaRPr kumimoji="0" lang="en-US" sz="4000" b="1" i="0" u="none" strike="noStrike" kern="1200" cap="none" spc="0" normalizeH="0" baseline="0" noProof="0">
              <a:ln>
                <a:noFill/>
              </a:ln>
              <a:solidFill>
                <a:schemeClr val="accent6"/>
              </a:solidFill>
              <a:effectLst/>
              <a:uLnTx/>
              <a:uFillTx/>
              <a:latin typeface="Century Gothic" panose="020B0502020202020204" pitchFamily="34" charset="0"/>
              <a:ea typeface="+mn-ea"/>
              <a:cs typeface="Futura" panose="020B0602020204020303" pitchFamily="34" charset="-79"/>
            </a:endParaRPr>
          </a:p>
        </p:txBody>
      </p:sp>
      <p:sp>
        <p:nvSpPr>
          <p:cNvPr id="35" name="TextBox 34">
            <a:extLst>
              <a:ext uri="{FF2B5EF4-FFF2-40B4-BE49-F238E27FC236}">
                <a16:creationId xmlns:a16="http://schemas.microsoft.com/office/drawing/2014/main" id="{85C92651-3FF4-C94F-B081-604C339AE299}"/>
              </a:ext>
            </a:extLst>
          </p:cNvPr>
          <p:cNvSpPr txBox="1"/>
          <p:nvPr/>
        </p:nvSpPr>
        <p:spPr>
          <a:xfrm>
            <a:off x="7841512" y="489227"/>
            <a:ext cx="4134581" cy="1292662"/>
          </a:xfrm>
          <a:prstGeom prst="rect">
            <a:avLst/>
          </a:prstGeom>
          <a:noFill/>
        </p:spPr>
        <p:txBody>
          <a:bodyPr wrap="square" lIns="0" tIns="0" rIns="0" bIns="0" rtlCol="0" anchor="t">
            <a:spAutoFit/>
          </a:bodyPr>
          <a:lstStyle/>
          <a:p>
            <a:pPr lvl="0">
              <a:defRPr/>
            </a:pPr>
            <a:r>
              <a:rPr lang="en-US" sz="1400" b="1">
                <a:solidFill>
                  <a:schemeClr val="bg1"/>
                </a:solidFill>
                <a:latin typeface="Century Gothic" panose="020B0502020202020204" pitchFamily="34" charset="0"/>
                <a:cs typeface="Futura Medium" panose="020B0602020204020303" pitchFamily="34" charset="-79"/>
              </a:rPr>
              <a:t>The Muslim market is massively underserved in countries like the UK, in France. Billions of pounds, or euros, or dollars are being missed because mainstream brands don’t know how to target and create campaigns that are really creative, but to a different audience.</a:t>
            </a:r>
            <a:endParaRPr kumimoji="0" lang="en-US" sz="1400" b="1" i="0"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grpSp>
        <p:nvGrpSpPr>
          <p:cNvPr id="7" name="Group 6">
            <a:extLst>
              <a:ext uri="{FF2B5EF4-FFF2-40B4-BE49-F238E27FC236}">
                <a16:creationId xmlns:a16="http://schemas.microsoft.com/office/drawing/2014/main" id="{87914E6F-E47A-924B-9302-4BC27740D36A}"/>
              </a:ext>
            </a:extLst>
          </p:cNvPr>
          <p:cNvGrpSpPr/>
          <p:nvPr/>
        </p:nvGrpSpPr>
        <p:grpSpPr>
          <a:xfrm>
            <a:off x="1321262" y="1872340"/>
            <a:ext cx="10654830" cy="4248139"/>
            <a:chOff x="1818594" y="1204174"/>
            <a:chExt cx="7917171" cy="4248139"/>
          </a:xfrm>
        </p:grpSpPr>
        <p:grpSp>
          <p:nvGrpSpPr>
            <p:cNvPr id="2" name="Group 1">
              <a:extLst>
                <a:ext uri="{FF2B5EF4-FFF2-40B4-BE49-F238E27FC236}">
                  <a16:creationId xmlns:a16="http://schemas.microsoft.com/office/drawing/2014/main" id="{7691094D-96C4-1145-8572-C6B32EABAACE}"/>
                </a:ext>
              </a:extLst>
            </p:cNvPr>
            <p:cNvGrpSpPr/>
            <p:nvPr/>
          </p:nvGrpSpPr>
          <p:grpSpPr>
            <a:xfrm>
              <a:off x="1818594" y="1204174"/>
              <a:ext cx="5160242" cy="4248139"/>
              <a:chOff x="1480889" y="2317681"/>
              <a:chExt cx="4348781" cy="4248139"/>
            </a:xfrm>
          </p:grpSpPr>
          <p:sp>
            <p:nvSpPr>
              <p:cNvPr id="116" name="TextBox 115">
                <a:extLst>
                  <a:ext uri="{FF2B5EF4-FFF2-40B4-BE49-F238E27FC236}">
                    <a16:creationId xmlns:a16="http://schemas.microsoft.com/office/drawing/2014/main" id="{94A42AEC-E223-49BA-8C23-86633B99B12C}"/>
                  </a:ext>
                </a:extLst>
              </p:cNvPr>
              <p:cNvSpPr txBox="1"/>
              <p:nvPr/>
            </p:nvSpPr>
            <p:spPr>
              <a:xfrm>
                <a:off x="1480889" y="2317681"/>
                <a:ext cx="2032233" cy="4080797"/>
              </a:xfrm>
              <a:prstGeom prst="rect">
                <a:avLst/>
              </a:prstGeom>
              <a:noFill/>
            </p:spPr>
            <p:txBody>
              <a:bodyPr wrap="square" lIns="0" tIns="0" rIns="91440" bIns="0" rtlCol="0">
                <a:spAutoFit/>
              </a:bodyPr>
              <a:lstStyle/>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While </a:t>
                </a:r>
                <a:r>
                  <a:rPr lang="en-US" sz="1000" b="1" i="1">
                    <a:solidFill>
                      <a:srgbClr val="0E0D3B"/>
                    </a:solidFill>
                    <a:latin typeface="Century Gothic" panose="020B0502020202020204" pitchFamily="34" charset="0"/>
                    <a:cs typeface="Futura Medium" panose="020B0602020204020303" pitchFamily="34" charset="-79"/>
                  </a:rPr>
                  <a:t>diversity </a:t>
                </a:r>
                <a:r>
                  <a:rPr lang="en-US" sz="1000" b="1">
                    <a:solidFill>
                      <a:srgbClr val="0E0D3B"/>
                    </a:solidFill>
                    <a:latin typeface="Century Gothic" panose="020B0502020202020204" pitchFamily="34" charset="0"/>
                    <a:cs typeface="Futura Medium" panose="020B0602020204020303" pitchFamily="34" charset="-79"/>
                  </a:rPr>
                  <a:t>was referenced in many sessions this year, discussions underscored the importance of understanding diversity as defined in individualistic, human terms. </a:t>
                </a:r>
              </a:p>
              <a:p>
                <a:pPr lvl="0">
                  <a:lnSpc>
                    <a:spcPts val="1640"/>
                  </a:lnSpc>
                  <a:defRPr/>
                </a:pPr>
                <a:endParaRPr lang="en-US" sz="1000" b="1">
                  <a:solidFill>
                    <a:srgbClr val="0E0D3B"/>
                  </a:solidFill>
                  <a:latin typeface="Century Gothic" panose="020B0502020202020204" pitchFamily="34" charset="0"/>
                  <a:cs typeface="Futura Medium" panose="020B0602020204020303" pitchFamily="34" charset="-79"/>
                </a:endParaRP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The idea of intersectionality is that there are multiple identities we hold. For advertisers, brands, and creatives, that’s been seen as a challenge or limitation in the past. Why should we feature a transgender woman of </a:t>
                </a:r>
                <a:r>
                  <a:rPr lang="en-US" sz="1000" b="1" err="1">
                    <a:solidFill>
                      <a:srgbClr val="0E0D3B"/>
                    </a:solidFill>
                    <a:latin typeface="Century Gothic" panose="020B0502020202020204" pitchFamily="34" charset="0"/>
                    <a:cs typeface="Futura Medium" panose="020B0602020204020303" pitchFamily="34" charset="-79"/>
                  </a:rPr>
                  <a:t>colour</a:t>
                </a:r>
                <a:r>
                  <a:rPr lang="en-US" sz="1000" b="1">
                    <a:solidFill>
                      <a:srgbClr val="0E0D3B"/>
                    </a:solidFill>
                    <a:latin typeface="Century Gothic" panose="020B0502020202020204" pitchFamily="34" charset="0"/>
                    <a:cs typeface="Futura Medium" panose="020B0602020204020303" pitchFamily="34" charset="-79"/>
                  </a:rPr>
                  <a:t>, for example, if there are likely fewer individuals in my audience who fit that specific identity set?</a:t>
                </a:r>
              </a:p>
              <a:p>
                <a:pPr lvl="0">
                  <a:lnSpc>
                    <a:spcPts val="1640"/>
                  </a:lnSpc>
                  <a:defRPr/>
                </a:pP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This year, thought-leaders flipped the idea of intersectionality into opportunity. That example of a transgender woman of </a:t>
                </a:r>
                <a:r>
                  <a:rPr lang="en-US" sz="1000" b="1" err="1">
                    <a:solidFill>
                      <a:srgbClr val="0E0D3B"/>
                    </a:solidFill>
                    <a:latin typeface="Century Gothic" panose="020B0502020202020204" pitchFamily="34" charset="0"/>
                    <a:cs typeface="Futura Medium" panose="020B0602020204020303" pitchFamily="34" charset="-79"/>
                  </a:rPr>
                  <a:t>colour</a:t>
                </a:r>
                <a:r>
                  <a:rPr lang="en-US" sz="1000" b="1">
                    <a:solidFill>
                      <a:srgbClr val="0E0D3B"/>
                    </a:solidFill>
                    <a:latin typeface="Century Gothic" panose="020B0502020202020204" pitchFamily="34" charset="0"/>
                    <a:cs typeface="Futura Medium" panose="020B0602020204020303" pitchFamily="34" charset="-79"/>
                  </a:rPr>
                  <a:t> is now a powerful creative force.</a:t>
                </a:r>
              </a:p>
              <a:p>
                <a:pPr lvl="0">
                  <a:lnSpc>
                    <a:spcPts val="1640"/>
                  </a:lnSpc>
                  <a:defRPr/>
                </a:pP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a:lnSpc>
                    <a:spcPts val="1640"/>
                  </a:lnSpc>
                  <a:defRPr/>
                </a:pPr>
                <a:r>
                  <a:rPr lang="en-US" sz="1000" b="1">
                    <a:solidFill>
                      <a:srgbClr val="0E0D3B"/>
                    </a:solidFill>
                    <a:latin typeface="Century Gothic" panose="020B0502020202020204" pitchFamily="34" charset="0"/>
                    <a:cs typeface="Futura Medium" panose="020B0602020204020303" pitchFamily="34" charset="-79"/>
                  </a:rPr>
                  <a:t>She brings value, relevance, and cultural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nuance that addresses multitudes of</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38" name="TextBox 37">
                <a:extLst>
                  <a:ext uri="{FF2B5EF4-FFF2-40B4-BE49-F238E27FC236}">
                    <a16:creationId xmlns:a16="http://schemas.microsoft.com/office/drawing/2014/main" id="{2E4DF3C4-3C6B-8645-B7FC-1BF28DC6F6F6}"/>
                  </a:ext>
                </a:extLst>
              </p:cNvPr>
              <p:cNvSpPr txBox="1"/>
              <p:nvPr/>
            </p:nvSpPr>
            <p:spPr>
              <a:xfrm>
                <a:off x="3797437" y="3305760"/>
                <a:ext cx="2032233" cy="3260060"/>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populations—women, people of </a:t>
                </a:r>
                <a:r>
                  <a:rPr kumimoji="0" lang="en-US" sz="1000" b="1" i="0" u="none" strike="noStrike" kern="1200" cap="none" spc="0" normalizeH="0" baseline="0" noProof="0" err="1">
                    <a:ln>
                      <a:noFill/>
                    </a:ln>
                    <a:solidFill>
                      <a:srgbClr val="0E0D3B"/>
                    </a:solidFill>
                    <a:effectLst/>
                    <a:uLnTx/>
                    <a:uFillTx/>
                    <a:latin typeface="Century Gothic" panose="020B0502020202020204" pitchFamily="34" charset="0"/>
                    <a:ea typeface="+mn-ea"/>
                    <a:cs typeface="Futura Medium" panose="020B0602020204020303" pitchFamily="34" charset="-79"/>
                  </a:rPr>
                  <a:t>colour</a:t>
                </a: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 </a:t>
                </a:r>
                <a:b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and LGBTQIA+ individuals.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sz="1000" b="1">
                  <a:solidFill>
                    <a:srgbClr val="0E0D3B"/>
                  </a:solidFill>
                  <a:latin typeface="Century Gothic" panose="020B0502020202020204" pitchFamily="34" charset="0"/>
                  <a:cs typeface="Futura Medium" panose="020B0602020204020303" pitchFamily="34" charset="-79"/>
                </a:endParaRP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Monday afternoon’s </a:t>
                </a:r>
                <a:r>
                  <a:rPr lang="en-US" sz="1000" b="1" i="1">
                    <a:solidFill>
                      <a:srgbClr val="0E0D3B"/>
                    </a:solidFill>
                    <a:latin typeface="Century Gothic" panose="020B0502020202020204" pitchFamily="34" charset="0"/>
                    <a:cs typeface="Futura Medium" panose="020B0602020204020303" pitchFamily="34" charset="-79"/>
                  </a:rPr>
                  <a:t>Terrace Stage – LGBTQ </a:t>
                </a:r>
                <a:r>
                  <a:rPr lang="en-US" sz="1000" b="1" i="1" err="1">
                    <a:solidFill>
                      <a:srgbClr val="0E0D3B"/>
                    </a:solidFill>
                    <a:latin typeface="Century Gothic" panose="020B0502020202020204" pitchFamily="34" charset="0"/>
                    <a:cs typeface="Futura Medium" panose="020B0602020204020303" pitchFamily="34" charset="-79"/>
                  </a:rPr>
                  <a:t>Programme</a:t>
                </a:r>
                <a:r>
                  <a:rPr lang="en-US" sz="1000" b="1">
                    <a:solidFill>
                      <a:srgbClr val="0E0D3B"/>
                    </a:solidFill>
                    <a:latin typeface="Century Gothic" panose="020B0502020202020204" pitchFamily="34" charset="0"/>
                    <a:cs typeface="Futura Medium" panose="020B0602020204020303" pitchFamily="34" charset="-79"/>
                  </a:rPr>
                  <a:t> was a great example of this intersectionality. Out of the six sessions, five included people of </a:t>
                </a:r>
                <a:r>
                  <a:rPr lang="en-US" sz="1000" b="1" err="1">
                    <a:solidFill>
                      <a:srgbClr val="0E0D3B"/>
                    </a:solidFill>
                    <a:latin typeface="Century Gothic" panose="020B0502020202020204" pitchFamily="34" charset="0"/>
                    <a:cs typeface="Futura Medium" panose="020B0602020204020303" pitchFamily="34" charset="-79"/>
                  </a:rPr>
                  <a:t>colour</a:t>
                </a:r>
                <a:r>
                  <a:rPr lang="en-US" sz="1000" b="1">
                    <a:solidFill>
                      <a:srgbClr val="0E0D3B"/>
                    </a:solidFill>
                    <a:latin typeface="Century Gothic" panose="020B0502020202020204" pitchFamily="34" charset="0"/>
                    <a:cs typeface="Futura Medium" panose="020B0602020204020303" pitchFamily="34" charset="-79"/>
                  </a:rPr>
                  <a:t> and five included trans*, non-binary, or gender fluid individuals. One session included a person of different ability, and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speakers’ ages ranged from college-aged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Gen Z to seasoned professionals familiar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with the Cannes stages. </a:t>
                </a:r>
              </a:p>
              <a:p>
                <a:pPr lvl="0">
                  <a:lnSpc>
                    <a:spcPts val="1640"/>
                  </a:lnSpc>
                  <a:defRPr/>
                </a:pP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Intersectionality made it to main stages too. Tuesday featured a session named for it—Getting Intersectionality in Advertising Right,</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grpSp>
        <p:sp>
          <p:nvSpPr>
            <p:cNvPr id="14" name="TextBox 13">
              <a:extLst>
                <a:ext uri="{FF2B5EF4-FFF2-40B4-BE49-F238E27FC236}">
                  <a16:creationId xmlns:a16="http://schemas.microsoft.com/office/drawing/2014/main" id="{696B862C-10AE-4D5D-9E6E-58162BBF0CD5}"/>
                </a:ext>
              </a:extLst>
            </p:cNvPr>
            <p:cNvSpPr txBox="1"/>
            <p:nvPr/>
          </p:nvSpPr>
          <p:spPr>
            <a:xfrm>
              <a:off x="7324327" y="2122967"/>
              <a:ext cx="2411438" cy="3054426"/>
            </a:xfrm>
            <a:prstGeom prst="rect">
              <a:avLst/>
            </a:prstGeom>
            <a:noFill/>
          </p:spPr>
          <p:txBody>
            <a:bodyPr wrap="square" lIns="0" tIns="0" rIns="91440" bIns="0" rtlCol="0">
              <a:spAutoFit/>
            </a:bodyPr>
            <a:lstStyle/>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hosted by the Geena Davis Institute on Gender in the Media, where speakers advocated for ‘vigilance’ in addressing representation disparities, across race and sexual identity too. </a:t>
              </a: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a:t>
              </a:r>
            </a:p>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Tommy Hilfiger Adaptive won a Silver Lion in </a:t>
              </a: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Design for its accessible apparel line and campaign in partnership with Wunderman Thompson New York. In bringing the global campaign to life, they exhibited each person of different ability with a variety of backgrounds, perspective of need, and insights for the brand. This campaign was also helmed by a blind director, just one example of the next trend from this year’s events—inclusivity. </a:t>
              </a:r>
            </a:p>
          </p:txBody>
        </p:sp>
      </p:grpSp>
      <p:sp>
        <p:nvSpPr>
          <p:cNvPr id="3" name="Oval 2">
            <a:extLst>
              <a:ext uri="{FF2B5EF4-FFF2-40B4-BE49-F238E27FC236}">
                <a16:creationId xmlns:a16="http://schemas.microsoft.com/office/drawing/2014/main" id="{D55AAA1E-BD4E-42E3-BE89-04911C0D1469}"/>
              </a:ext>
            </a:extLst>
          </p:cNvPr>
          <p:cNvSpPr/>
          <p:nvPr/>
        </p:nvSpPr>
        <p:spPr>
          <a:xfrm>
            <a:off x="5261549" y="431673"/>
            <a:ext cx="1623131" cy="1623213"/>
          </a:xfrm>
          <a:prstGeom prst="ellipse">
            <a:avLst/>
          </a:prstGeom>
          <a:blipFill>
            <a:blip r:embed="rId4"/>
            <a:stretch>
              <a:fillRect t="1" r="-4812" b="60"/>
            </a:stretch>
          </a:blipFill>
          <a:ln w="127000">
            <a:solidFill>
              <a:srgbClr val="BDB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4A627B-3265-42DA-8288-AE5FF87CC08B}"/>
              </a:ext>
            </a:extLst>
          </p:cNvPr>
          <p:cNvSpPr txBox="1"/>
          <p:nvPr/>
        </p:nvSpPr>
        <p:spPr>
          <a:xfrm>
            <a:off x="7841512" y="1875207"/>
            <a:ext cx="3871027" cy="369332"/>
          </a:xfrm>
          <a:prstGeom prst="rect">
            <a:avLst/>
          </a:prstGeom>
          <a:noFill/>
        </p:spPr>
        <p:txBody>
          <a:bodyPr wrap="square" lIns="0" tIns="0" rIns="0" bIns="0" rtlCol="0">
            <a:spAutoFit/>
          </a:bodyPr>
          <a:lstStyle/>
          <a:p>
            <a:r>
              <a:rPr lang="en-US" sz="1200">
                <a:solidFill>
                  <a:schemeClr val="bg1"/>
                </a:solidFill>
              </a:rPr>
              <a:t>—</a:t>
            </a:r>
            <a:r>
              <a:rPr lang="en-US" sz="1200" err="1">
                <a:solidFill>
                  <a:schemeClr val="bg1"/>
                </a:solidFill>
              </a:rPr>
              <a:t>Asad</a:t>
            </a:r>
            <a:r>
              <a:rPr lang="en-US" sz="1200">
                <a:solidFill>
                  <a:schemeClr val="bg1"/>
                </a:solidFill>
              </a:rPr>
              <a:t> </a:t>
            </a:r>
            <a:r>
              <a:rPr lang="en-US" sz="1200" err="1">
                <a:solidFill>
                  <a:schemeClr val="bg1"/>
                </a:solidFill>
              </a:rPr>
              <a:t>Dhunna</a:t>
            </a:r>
            <a:r>
              <a:rPr lang="en-US" sz="1200">
                <a:solidFill>
                  <a:schemeClr val="bg1"/>
                </a:solidFill>
              </a:rPr>
              <a:t>, Founder of The </a:t>
            </a:r>
            <a:r>
              <a:rPr lang="en-US" sz="1200" err="1">
                <a:solidFill>
                  <a:schemeClr val="bg1"/>
                </a:solidFill>
              </a:rPr>
              <a:t>Unmistakables</a:t>
            </a:r>
            <a:r>
              <a:rPr lang="en-US" sz="1200">
                <a:solidFill>
                  <a:schemeClr val="bg1"/>
                </a:solidFill>
              </a:rPr>
              <a:t>, a cultural consultancy, speaking to </a:t>
            </a:r>
            <a:r>
              <a:rPr lang="en-US" sz="1200" i="1">
                <a:solidFill>
                  <a:schemeClr val="bg1"/>
                </a:solidFill>
              </a:rPr>
              <a:t>Euro News</a:t>
            </a:r>
            <a:endParaRPr lang="en-US" sz="1200">
              <a:solidFill>
                <a:schemeClr val="bg1"/>
              </a:solidFill>
            </a:endParaRPr>
          </a:p>
        </p:txBody>
      </p:sp>
      <p:sp>
        <p:nvSpPr>
          <p:cNvPr id="24" name="TextBox 23">
            <a:extLst>
              <a:ext uri="{FF2B5EF4-FFF2-40B4-BE49-F238E27FC236}">
                <a16:creationId xmlns:a16="http://schemas.microsoft.com/office/drawing/2014/main" id="{EE4C3DF5-0CBE-8D4A-BCA7-2A8E5F76CE5B}"/>
              </a:ext>
            </a:extLst>
          </p:cNvPr>
          <p:cNvSpPr txBox="1"/>
          <p:nvPr/>
        </p:nvSpPr>
        <p:spPr>
          <a:xfrm>
            <a:off x="383498" y="343817"/>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01</a:t>
            </a:r>
          </a:p>
        </p:txBody>
      </p:sp>
      <p:pic>
        <p:nvPicPr>
          <p:cNvPr id="27" name="Graphic 26">
            <a:extLst>
              <a:ext uri="{FF2B5EF4-FFF2-40B4-BE49-F238E27FC236}">
                <a16:creationId xmlns:a16="http://schemas.microsoft.com/office/drawing/2014/main" id="{4E792620-06C8-A44F-A6C6-05E70704999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21658" y="6470030"/>
            <a:ext cx="3854434" cy="181243"/>
          </a:xfrm>
          <a:prstGeom prst="rect">
            <a:avLst/>
          </a:prstGeom>
        </p:spPr>
      </p:pic>
      <p:sp>
        <p:nvSpPr>
          <p:cNvPr id="6" name="Slide Number Placeholder 5">
            <a:extLst>
              <a:ext uri="{FF2B5EF4-FFF2-40B4-BE49-F238E27FC236}">
                <a16:creationId xmlns:a16="http://schemas.microsoft.com/office/drawing/2014/main" id="{C31C2398-E320-784D-B761-67942D4004BC}"/>
              </a:ext>
            </a:extLst>
          </p:cNvPr>
          <p:cNvSpPr>
            <a:spLocks noGrp="1"/>
          </p:cNvSpPr>
          <p:nvPr>
            <p:ph type="sldNum" sz="quarter" idx="12"/>
          </p:nvPr>
        </p:nvSpPr>
        <p:spPr/>
        <p:txBody>
          <a:bodyPr/>
          <a:lstStyle/>
          <a:p>
            <a:pPr algn="ctr"/>
            <a:fld id="{0C7B4787-4E7A-BF42-838C-32DA173181A9}" type="slidenum">
              <a:rPr lang="en-US" smtClean="0"/>
              <a:pPr algn="ctr"/>
              <a:t>7</a:t>
            </a:fld>
            <a:endParaRPr lang="en-US"/>
          </a:p>
        </p:txBody>
      </p:sp>
    </p:spTree>
    <p:extLst>
      <p:ext uri="{BB962C8B-B14F-4D97-AF65-F5344CB8AC3E}">
        <p14:creationId xmlns:p14="http://schemas.microsoft.com/office/powerpoint/2010/main" val="63041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43707C-F71F-A449-BB4F-8C0E8A9698D1}"/>
              </a:ext>
            </a:extLst>
          </p:cNvPr>
          <p:cNvSpPr/>
          <p:nvPr/>
        </p:nvSpPr>
        <p:spPr>
          <a:xfrm>
            <a:off x="7906117" y="0"/>
            <a:ext cx="428588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Helvetica Neue Normal" charset="0"/>
              <a:ea typeface="+mn-ea"/>
              <a:cs typeface="+mn-cs"/>
            </a:endParaRPr>
          </a:p>
        </p:txBody>
      </p:sp>
      <p:pic>
        <p:nvPicPr>
          <p:cNvPr id="22" name="Graphic 21">
            <a:extLst>
              <a:ext uri="{FF2B5EF4-FFF2-40B4-BE49-F238E27FC236}">
                <a16:creationId xmlns:a16="http://schemas.microsoft.com/office/drawing/2014/main" id="{7CAF02BD-03EE-4A15-81DA-679F96135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3987" y="2767685"/>
            <a:ext cx="749771" cy="789232"/>
          </a:xfrm>
          <a:prstGeom prst="rect">
            <a:avLst/>
          </a:prstGeom>
        </p:spPr>
      </p:pic>
      <p:sp>
        <p:nvSpPr>
          <p:cNvPr id="4" name="TextBox 3">
            <a:extLst>
              <a:ext uri="{FF2B5EF4-FFF2-40B4-BE49-F238E27FC236}">
                <a16:creationId xmlns:a16="http://schemas.microsoft.com/office/drawing/2014/main" id="{EF8A0F5C-5C6B-47C2-96B1-DCDB923954D3}"/>
              </a:ext>
            </a:extLst>
          </p:cNvPr>
          <p:cNvSpPr txBox="1"/>
          <p:nvPr/>
        </p:nvSpPr>
        <p:spPr>
          <a:xfrm>
            <a:off x="383498" y="775774"/>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Intrinsic</a:t>
            </a:r>
            <a:b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	</a:t>
            </a:r>
            <a:r>
              <a:rPr kumimoji="0" lang="en-US" sz="4000" b="1" i="0" u="none" strike="noStrike" kern="1200" cap="none" spc="0" normalizeH="0" baseline="0" noProof="0">
                <a:ln>
                  <a:noFill/>
                </a:ln>
                <a:solidFill>
                  <a:schemeClr val="accent4"/>
                </a:solidFill>
                <a:effectLst/>
                <a:uLnTx/>
                <a:uFillTx/>
                <a:latin typeface="Century Gothic" panose="020B0502020202020204" pitchFamily="34" charset="0"/>
                <a:ea typeface="+mn-ea"/>
                <a:cs typeface="Futura" panose="020B0602020204020303" pitchFamily="34" charset="-79"/>
              </a:rPr>
              <a:t>Inclusivity</a:t>
            </a:r>
            <a:endParaRPr kumimoji="0" lang="fr-FR" sz="4000" b="1" i="0" u="none" strike="noStrike" kern="1200" cap="none" spc="0" normalizeH="0" baseline="0" noProof="0">
              <a:ln>
                <a:noFill/>
              </a:ln>
              <a:solidFill>
                <a:schemeClr val="accent4"/>
              </a:solidFill>
              <a:effectLst/>
              <a:uLnTx/>
              <a:uFillTx/>
              <a:latin typeface="Century Gothic" panose="020B0502020202020204" pitchFamily="34" charset="0"/>
              <a:ea typeface="+mn-ea"/>
              <a:cs typeface="Futura" panose="020B0602020204020303" pitchFamily="34" charset="-79"/>
            </a:endParaRPr>
          </a:p>
        </p:txBody>
      </p:sp>
      <p:sp>
        <p:nvSpPr>
          <p:cNvPr id="19" name="TextBox 18">
            <a:extLst>
              <a:ext uri="{FF2B5EF4-FFF2-40B4-BE49-F238E27FC236}">
                <a16:creationId xmlns:a16="http://schemas.microsoft.com/office/drawing/2014/main" id="{BE78FE77-AEFD-6248-B4C5-B58C15EA5C21}"/>
              </a:ext>
            </a:extLst>
          </p:cNvPr>
          <p:cNvSpPr txBox="1"/>
          <p:nvPr/>
        </p:nvSpPr>
        <p:spPr>
          <a:xfrm>
            <a:off x="383498" y="343817"/>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02</a:t>
            </a:r>
          </a:p>
        </p:txBody>
      </p:sp>
      <p:pic>
        <p:nvPicPr>
          <p:cNvPr id="16" name="Graphic 15">
            <a:extLst>
              <a:ext uri="{FF2B5EF4-FFF2-40B4-BE49-F238E27FC236}">
                <a16:creationId xmlns:a16="http://schemas.microsoft.com/office/drawing/2014/main" id="{B7E509D0-9228-244B-8A0B-D4D6EB076888}"/>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8121650" y="6470030"/>
            <a:ext cx="3854450" cy="181243"/>
          </a:xfrm>
          <a:prstGeom prst="rect">
            <a:avLst/>
          </a:prstGeom>
        </p:spPr>
      </p:pic>
      <p:pic>
        <p:nvPicPr>
          <p:cNvPr id="17" name="Picture 2" descr="https://public.boxcloud.com/api/2.0/internal_files/476765921447/versions/504678856247/representations/jpg_paged_2048x2048/content/1.jpg?access_token=1!RRUnsN_BJWvSgy4Ln4EOpZGG_OYQKc-u6kiaWvUapGJ4Tx4g1ZV4wufWFwl7JYdBCv2lm4V1mJASup3HRuoTl9fiEwrL5Jfh5WDnXIfA1rQjMu6AwcJx1V3YeRDnm6IRyceXxplObTQhUUbp25fC40osU13I2zLxJ1RkqG21O3x68_hiTS5o_wcv0_UjyMxQ34Ae8TrjJFCc7bGfJy6WKjih_Tw2BoVFlDtxTsK15-RAtuNxVDFj8z15571yDI3v6s0vUEIlo4O4kfSI5D4uuzB5VRsy6YR7qVjufnHVIUHzh5ciE2iu-C8AEEi-kpaObl3Dzl1o1owo12o2_C0aFGcoc1RZ7QD-0nQaqebKgibPMbqhIIgiRsP_mwskdY0wUvCm2QwVmn-qEDWYLYucYIfR-Wojlndki9nGPIDDT9OIpiczxsRzcQ2R4nc3b1ro-_FnEacNh-yao7izBEy5vtdM_JGoqbZ46MJuGxMHpbMQiwO3VX-v1WvRZOI8e4QUa_2IHqEkSaVXc1i374pV3Dd2LwrWX0Ajg37yKFfuEYpMCY-D2QJ4kqqMKMtGpthh1A..&amp;shared_link=https%3A%2F%2Fcanneslions.app.box.com%2Fs%2Fdoisbxvgsp2whg0hnk8sgnfzm3e3cdu0&amp;box_client_name=box-content-preview&amp;box_client_version=2.12.0">
            <a:extLst>
              <a:ext uri="{FF2B5EF4-FFF2-40B4-BE49-F238E27FC236}">
                <a16:creationId xmlns:a16="http://schemas.microsoft.com/office/drawing/2014/main" id="{896BAEB3-4D5E-4BD4-B381-53A201679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663" t="30819" r="17763" b="19361"/>
          <a:stretch/>
        </p:blipFill>
        <p:spPr bwMode="auto">
          <a:xfrm>
            <a:off x="7906120" y="0"/>
            <a:ext cx="4283019" cy="24207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1A77F9A-359E-4F58-87FE-5334A4B49D1B}"/>
              </a:ext>
            </a:extLst>
          </p:cNvPr>
          <p:cNvSpPr txBox="1"/>
          <p:nvPr/>
        </p:nvSpPr>
        <p:spPr>
          <a:xfrm>
            <a:off x="8121650" y="2026717"/>
            <a:ext cx="3248501" cy="221599"/>
          </a:xfrm>
          <a:prstGeom prst="rect">
            <a:avLst/>
          </a:prstGeom>
          <a:noFill/>
        </p:spPr>
        <p:txBody>
          <a:bodyPr wrap="square" lIns="0" tIns="0" rIns="0" bIns="0" rtlCol="0">
            <a:spAutoFit/>
          </a:bodyPr>
          <a:lstStyle/>
          <a:p>
            <a:pPr>
              <a:lnSpc>
                <a:spcPct val="80000"/>
              </a:lnSpc>
            </a:pPr>
            <a:r>
              <a:rPr lang="en-US" sz="900" b="1">
                <a:solidFill>
                  <a:schemeClr val="bg2"/>
                </a:solidFill>
              </a:rPr>
              <a:t>An after-hours, informal chat with diverse, queer, atypical creatives, hosted by Google’s Tea </a:t>
            </a:r>
            <a:r>
              <a:rPr lang="en-US" sz="900" b="1" err="1">
                <a:solidFill>
                  <a:schemeClr val="bg2"/>
                </a:solidFill>
              </a:rPr>
              <a:t>Uglow</a:t>
            </a:r>
            <a:r>
              <a:rPr lang="en-US" sz="900" b="1">
                <a:solidFill>
                  <a:schemeClr val="bg2"/>
                </a:solidFill>
              </a:rPr>
              <a:t> (far right)</a:t>
            </a:r>
          </a:p>
        </p:txBody>
      </p:sp>
      <p:grpSp>
        <p:nvGrpSpPr>
          <p:cNvPr id="3" name="Group 2">
            <a:extLst>
              <a:ext uri="{FF2B5EF4-FFF2-40B4-BE49-F238E27FC236}">
                <a16:creationId xmlns:a16="http://schemas.microsoft.com/office/drawing/2014/main" id="{5A8E20D9-0E4B-EC44-93B6-34B48384B02E}"/>
              </a:ext>
            </a:extLst>
          </p:cNvPr>
          <p:cNvGrpSpPr/>
          <p:nvPr/>
        </p:nvGrpSpPr>
        <p:grpSpPr>
          <a:xfrm>
            <a:off x="1314890" y="595658"/>
            <a:ext cx="6178162" cy="5927456"/>
            <a:chOff x="1314890" y="595658"/>
            <a:chExt cx="5648349" cy="5927456"/>
          </a:xfrm>
        </p:grpSpPr>
        <p:sp>
          <p:nvSpPr>
            <p:cNvPr id="8" name="TextBox 7">
              <a:extLst>
                <a:ext uri="{FF2B5EF4-FFF2-40B4-BE49-F238E27FC236}">
                  <a16:creationId xmlns:a16="http://schemas.microsoft.com/office/drawing/2014/main" id="{495204F1-563A-498D-8C08-51B2348B5A38}"/>
                </a:ext>
              </a:extLst>
            </p:cNvPr>
            <p:cNvSpPr txBox="1"/>
            <p:nvPr/>
          </p:nvSpPr>
          <p:spPr>
            <a:xfrm>
              <a:off x="1314890" y="2020716"/>
              <a:ext cx="2641242" cy="387516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In our industry’s past, conversations about diversity often focused on talent casting or audience targeting. This year, we saw an evolution of the discussion in parallel to purpose-driven missions.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b="1" noProof="0">
                <a:solidFill>
                  <a:srgbClr val="0E0D3B"/>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b="1" noProof="0">
                  <a:solidFill>
                    <a:srgbClr val="0E0D3B"/>
                  </a:solidFill>
                </a:rPr>
                <a:t>Speakers told us to think of inclusivity as </a:t>
              </a:r>
              <a:br>
                <a:rPr lang="en-US" b="1" noProof="0">
                  <a:solidFill>
                    <a:srgbClr val="0E0D3B"/>
                  </a:solidFill>
                </a:rPr>
              </a:br>
              <a:r>
                <a:rPr lang="en-US" b="1" noProof="0">
                  <a:solidFill>
                    <a:srgbClr val="0E0D3B"/>
                  </a:solidFill>
                </a:rPr>
                <a:t>the second phase of diversity—it’s not just a diverse presence of individuals, it’s actively listening to those communities and informing action based on their contributions. It’s </a:t>
              </a:r>
              <a:br>
                <a:rPr lang="en-US" b="1" noProof="0">
                  <a:solidFill>
                    <a:srgbClr val="0E0D3B"/>
                  </a:solidFill>
                </a:rPr>
              </a:br>
              <a:r>
                <a:rPr lang="en-US" b="1" noProof="0">
                  <a:solidFill>
                    <a:srgbClr val="0E0D3B"/>
                  </a:solidFill>
                </a:rPr>
                <a:t>a somewhat controversial idea: that to address Southeastern Asian families, for example, you should enlist Southeastern Asian parents within the ranks of your creatives, strategists and planners. </a:t>
              </a:r>
            </a:p>
            <a:p>
              <a:pPr marL="0" marR="0" lvl="0" indent="0" algn="l" defTabSz="914400" rtl="0" eaLnBrk="1" fontAlgn="auto" latinLnBrk="0" hangingPunct="1">
                <a:lnSpc>
                  <a:spcPts val="1640"/>
                </a:lnSpc>
                <a:spcBef>
                  <a:spcPts val="0"/>
                </a:spcBef>
                <a:spcAft>
                  <a:spcPts val="0"/>
                </a:spcAft>
                <a:buClrTx/>
                <a:buSzTx/>
                <a:buFontTx/>
                <a:buNone/>
                <a:tabLst/>
                <a:defRPr/>
              </a:pPr>
              <a:endParaRPr kumimoji="0" lang="en-US" sz="1000" b="1" i="0" u="none" strike="noStrike" kern="1200" cap="none" spc="0" normalizeH="0" baseline="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b="1" noProof="0">
                  <a:solidFill>
                    <a:srgbClr val="0E0D3B"/>
                  </a:solidFill>
                </a:rPr>
                <a:t>This evolution can be seen in parallel to </a:t>
              </a:r>
              <a:r>
                <a:rPr lang="en-US" b="1">
                  <a:solidFill>
                    <a:srgbClr val="0E0D3B"/>
                  </a:solidFill>
                </a:rPr>
                <a:t>greater </a:t>
              </a:r>
              <a:r>
                <a:rPr lang="en-US" b="1" noProof="0">
                  <a:solidFill>
                    <a:srgbClr val="0E0D3B"/>
                  </a:solidFill>
                </a:rPr>
                <a:t>emphasis on brand purpose. </a:t>
              </a:r>
            </a:p>
          </p:txBody>
        </p:sp>
        <p:sp>
          <p:nvSpPr>
            <p:cNvPr id="21" name="TextBox 20">
              <a:extLst>
                <a:ext uri="{FF2B5EF4-FFF2-40B4-BE49-F238E27FC236}">
                  <a16:creationId xmlns:a16="http://schemas.microsoft.com/office/drawing/2014/main" id="{DB648436-C296-4753-83A0-964154C03D43}"/>
                </a:ext>
              </a:extLst>
            </p:cNvPr>
            <p:cNvSpPr txBox="1"/>
            <p:nvPr/>
          </p:nvSpPr>
          <p:spPr>
            <a:xfrm>
              <a:off x="4180826" y="595658"/>
              <a:ext cx="2782413" cy="5927456"/>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lnSpc>
                  <a:spcPts val="1640"/>
                </a:lnSpc>
                <a:defRPr/>
              </a:pPr>
              <a:r>
                <a:rPr lang="en-US" b="1">
                  <a:solidFill>
                    <a:srgbClr val="0E0D3B"/>
                  </a:solidFill>
                </a:rPr>
                <a:t>Target’s session, </a:t>
              </a:r>
              <a:r>
                <a:rPr lang="en-US" b="1" i="1">
                  <a:solidFill>
                    <a:srgbClr val="0E0D3B"/>
                  </a:solidFill>
                </a:rPr>
                <a:t>A Circle Big Enough for Us All</a:t>
              </a:r>
              <a:r>
                <a:rPr lang="en-US" b="1">
                  <a:solidFill>
                    <a:srgbClr val="0E0D3B"/>
                  </a:solidFill>
                </a:rPr>
                <a:t>, illustrated a marriage between diversity and brand purpose. </a:t>
              </a:r>
            </a:p>
            <a:p>
              <a:pPr>
                <a:lnSpc>
                  <a:spcPts val="1640"/>
                </a:lnSpc>
                <a:defRPr/>
              </a:pPr>
              <a:endParaRPr lang="en-US" b="1">
                <a:solidFill>
                  <a:srgbClr val="0E0D3B"/>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b="1">
                  <a:solidFill>
                    <a:srgbClr val="0E0D3B"/>
                  </a:solidFill>
                </a:rPr>
                <a:t>Target’s CCO, Todd Waterbury, said, ‘We believe a brand is a connection that exists between a company’s beliefs and its </a:t>
              </a:r>
              <a:r>
                <a:rPr lang="en-US" b="1" err="1">
                  <a:solidFill>
                    <a:srgbClr val="0E0D3B"/>
                  </a:solidFill>
                </a:rPr>
                <a:t>behaviours</a:t>
              </a:r>
              <a:r>
                <a:rPr lang="en-US" b="1">
                  <a:solidFill>
                    <a:srgbClr val="0E0D3B"/>
                  </a:solidFill>
                </a:rPr>
                <a:t>. One of the articulations that has really defined the Target brand for decades has been this expression of inclusivity and access,’ a concept they called ‘design for all.’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b="1">
                <a:solidFill>
                  <a:srgbClr val="0E0D3B"/>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b="1">
                  <a:solidFill>
                    <a:srgbClr val="0E0D3B"/>
                  </a:solidFill>
                </a:rPr>
                <a:t>Bonobos did this well. During Thursday’s </a:t>
              </a:r>
              <a:r>
                <a:rPr lang="en-US" b="1" i="1">
                  <a:solidFill>
                    <a:srgbClr val="0E0D3B"/>
                  </a:solidFill>
                </a:rPr>
                <a:t>The Evolution of Masculine </a:t>
              </a:r>
              <a:r>
                <a:rPr lang="en-US" b="1">
                  <a:solidFill>
                    <a:srgbClr val="0E0D3B"/>
                  </a:solidFill>
                </a:rPr>
                <a:t>at the Palais</a:t>
              </a:r>
              <a:r>
                <a:rPr lang="en-US" b="1" i="1">
                  <a:solidFill>
                    <a:srgbClr val="0E0D3B"/>
                  </a:solidFill>
                </a:rPr>
                <a:t>, </a:t>
              </a:r>
              <a:r>
                <a:rPr lang="en-US" b="1">
                  <a:solidFill>
                    <a:srgbClr val="0E0D3B"/>
                  </a:solidFill>
                </a:rPr>
                <a:t>CEO Micky </a:t>
              </a:r>
              <a:r>
                <a:rPr lang="en-US" b="1" err="1">
                  <a:solidFill>
                    <a:srgbClr val="0E0D3B"/>
                  </a:solidFill>
                </a:rPr>
                <a:t>Onvural</a:t>
              </a:r>
              <a:r>
                <a:rPr lang="en-US" b="1">
                  <a:solidFill>
                    <a:srgbClr val="0E0D3B"/>
                  </a:solidFill>
                </a:rPr>
                <a:t> talked about the organic nature of its campaign #</a:t>
              </a:r>
              <a:r>
                <a:rPr lang="en-US" b="1" err="1">
                  <a:solidFill>
                    <a:srgbClr val="0E0D3B"/>
                  </a:solidFill>
                </a:rPr>
                <a:t>EvolvetheDefinition</a:t>
              </a:r>
              <a:r>
                <a:rPr lang="en-US" b="1">
                  <a:solidFill>
                    <a:srgbClr val="0E0D3B"/>
                  </a:solidFill>
                </a:rPr>
                <a:t>, from the intersections of </a:t>
              </a:r>
              <a:r>
                <a:rPr lang="en-US" b="1" i="1">
                  <a:solidFill>
                    <a:srgbClr val="0E0D3B"/>
                  </a:solidFill>
                </a:rPr>
                <a:t>fit</a:t>
              </a:r>
              <a:r>
                <a:rPr lang="en-US" b="1">
                  <a:solidFill>
                    <a:srgbClr val="0E0D3B"/>
                  </a:solidFill>
                </a:rPr>
                <a:t>: their clothing offering, and the space we see for ourselves in the world. It became an opportunity for men to think differently about what it means to be a man—inclusive of trans-identified and trans* masculine individuals. </a:t>
              </a:r>
            </a:p>
            <a:p>
              <a:pPr marL="0" marR="0" lvl="0" indent="0" algn="l" defTabSz="914400" rtl="0" eaLnBrk="1" fontAlgn="auto" latinLnBrk="0" hangingPunct="1">
                <a:lnSpc>
                  <a:spcPts val="164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b="1">
                  <a:solidFill>
                    <a:srgbClr val="0E0D3B"/>
                  </a:solidFill>
                </a:rPr>
                <a:t>Similarly, in </a:t>
              </a:r>
              <a:r>
                <a:rPr lang="en-US" b="1" err="1">
                  <a:solidFill>
                    <a:srgbClr val="0E0D3B"/>
                  </a:solidFill>
                </a:rPr>
                <a:t>Karmarama</a:t>
              </a:r>
              <a:r>
                <a:rPr lang="en-US" b="1">
                  <a:solidFill>
                    <a:srgbClr val="0E0D3B"/>
                  </a:solidFill>
                </a:rPr>
                <a:t>, part of Accenture Interactive’s session </a:t>
              </a:r>
              <a:r>
                <a:rPr lang="en-US" b="1" i="1">
                  <a:solidFill>
                    <a:srgbClr val="0E0D3B"/>
                  </a:solidFill>
                </a:rPr>
                <a:t>Pride Over </a:t>
              </a:r>
              <a:r>
                <a:rPr lang="en-US" b="1" i="1" err="1">
                  <a:solidFill>
                    <a:srgbClr val="0E0D3B"/>
                  </a:solidFill>
                </a:rPr>
                <a:t>Pinkwashing</a:t>
              </a:r>
              <a:r>
                <a:rPr lang="en-US" b="1">
                  <a:solidFill>
                    <a:srgbClr val="0E0D3B"/>
                  </a:solidFill>
                </a:rPr>
                <a:t>, Tag Warner, CEO of </a:t>
              </a:r>
              <a:r>
                <a:rPr lang="en-US" b="1" i="1">
                  <a:solidFill>
                    <a:srgbClr val="0E0D3B"/>
                  </a:solidFill>
                </a:rPr>
                <a:t>Gay Times</a:t>
              </a:r>
              <a:r>
                <a:rPr lang="en-US" b="1">
                  <a:solidFill>
                    <a:srgbClr val="0E0D3B"/>
                  </a:solidFill>
                </a:rPr>
                <a:t>, urged brands to discover how they can shift their internal dynamics and representation before they move to market-facing efforts. </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grpSp>
      <p:pic>
        <p:nvPicPr>
          <p:cNvPr id="25" name="carolyn wanga photo">
            <a:extLst>
              <a:ext uri="{FF2B5EF4-FFF2-40B4-BE49-F238E27FC236}">
                <a16:creationId xmlns:a16="http://schemas.microsoft.com/office/drawing/2014/main" id="{4CF2E69B-7C01-A74E-BB3D-42CAFEF74B1F}"/>
              </a:ext>
            </a:extLst>
          </p:cNvPr>
          <p:cNvPicPr>
            <a:picLocks noChangeAspect="1"/>
          </p:cNvPicPr>
          <p:nvPr/>
        </p:nvPicPr>
        <p:blipFill>
          <a:blip r:embed="rId8"/>
          <a:srcRect/>
          <a:stretch>
            <a:fillRect/>
          </a:stretch>
        </p:blipFill>
        <p:spPr>
          <a:xfrm>
            <a:off x="10327178" y="2751608"/>
            <a:ext cx="1315182" cy="1315180"/>
          </a:xfrm>
          <a:prstGeom prst="ellipse">
            <a:avLst/>
          </a:prstGeom>
          <a:ln w="127000">
            <a:solidFill>
              <a:schemeClr val="bg1"/>
            </a:solidFill>
          </a:ln>
        </p:spPr>
      </p:pic>
      <p:sp>
        <p:nvSpPr>
          <p:cNvPr id="14" name="TextBox 13">
            <a:extLst>
              <a:ext uri="{FF2B5EF4-FFF2-40B4-BE49-F238E27FC236}">
                <a16:creationId xmlns:a16="http://schemas.microsoft.com/office/drawing/2014/main" id="{4C0BADC5-AD2A-CA43-A27A-EFA0B4D84DCD}"/>
              </a:ext>
            </a:extLst>
          </p:cNvPr>
          <p:cNvSpPr txBox="1"/>
          <p:nvPr/>
        </p:nvSpPr>
        <p:spPr>
          <a:xfrm>
            <a:off x="8579695" y="3649576"/>
            <a:ext cx="3396404" cy="1723549"/>
          </a:xfrm>
          <a:prstGeom prst="rect">
            <a:avLst/>
          </a:prstGeom>
          <a:noFill/>
        </p:spPr>
        <p:txBody>
          <a:bodyPr wrap="square" lIns="0" tIns="0" bIns="0" rtlCol="0" anchor="t">
            <a:spAutoFit/>
          </a:bodyPr>
          <a:lstStyle/>
          <a:p>
            <a:pPr lvl="0">
              <a:defRPr/>
            </a:pPr>
            <a:r>
              <a:rPr lang="en-US" sz="1400" b="1">
                <a:solidFill>
                  <a:schemeClr val="bg1"/>
                </a:solidFill>
                <a:latin typeface="Century Gothic" panose="020B0502020202020204" pitchFamily="34" charset="0"/>
                <a:cs typeface="Futura Medium" panose="020B0602020204020303" pitchFamily="34" charset="-79"/>
              </a:rPr>
              <a:t>Here’s the beauty </a:t>
            </a:r>
            <a:br>
              <a:rPr lang="en-US" sz="1400" b="1">
                <a:solidFill>
                  <a:schemeClr val="bg1"/>
                </a:solidFill>
                <a:latin typeface="Century Gothic" panose="020B0502020202020204" pitchFamily="34" charset="0"/>
                <a:cs typeface="Futura Medium" panose="020B0602020204020303" pitchFamily="34" charset="-79"/>
              </a:rPr>
            </a:br>
            <a:r>
              <a:rPr lang="en-US" sz="1400" b="1">
                <a:solidFill>
                  <a:schemeClr val="bg1"/>
                </a:solidFill>
                <a:latin typeface="Century Gothic" panose="020B0502020202020204" pitchFamily="34" charset="0"/>
                <a:cs typeface="Futura Medium" panose="020B0602020204020303" pitchFamily="34" charset="-79"/>
              </a:rPr>
              <a:t>of what happens </a:t>
            </a:r>
            <a:br>
              <a:rPr lang="en-US" sz="1400" b="1">
                <a:solidFill>
                  <a:schemeClr val="bg1"/>
                </a:solidFill>
                <a:latin typeface="Century Gothic" panose="020B0502020202020204" pitchFamily="34" charset="0"/>
                <a:cs typeface="Futura Medium" panose="020B0602020204020303" pitchFamily="34" charset="-79"/>
              </a:rPr>
            </a:br>
            <a:r>
              <a:rPr lang="en-US" sz="1400" b="1">
                <a:solidFill>
                  <a:schemeClr val="bg1"/>
                </a:solidFill>
                <a:latin typeface="Century Gothic" panose="020B0502020202020204" pitchFamily="34" charset="0"/>
                <a:cs typeface="Futura Medium" panose="020B0602020204020303" pitchFamily="34" charset="-79"/>
              </a:rPr>
              <a:t>when you truly stay </a:t>
            </a:r>
            <a:br>
              <a:rPr lang="en-US" sz="1400" b="1">
                <a:solidFill>
                  <a:schemeClr val="bg1"/>
                </a:solidFill>
                <a:latin typeface="Century Gothic" panose="020B0502020202020204" pitchFamily="34" charset="0"/>
                <a:cs typeface="Futura Medium" panose="020B0602020204020303" pitchFamily="34" charset="-79"/>
              </a:rPr>
            </a:br>
            <a:r>
              <a:rPr lang="en-US" sz="1400" b="1">
                <a:solidFill>
                  <a:schemeClr val="bg1"/>
                </a:solidFill>
                <a:latin typeface="Century Gothic" panose="020B0502020202020204" pitchFamily="34" charset="0"/>
                <a:cs typeface="Futura Medium" panose="020B0602020204020303" pitchFamily="34" charset="-79"/>
              </a:rPr>
              <a:t>focused on a circle big enough for us all… even those it wasn’t for benefit. I don’t know about you, but I’ve yet to meet a child that likes tags and seams. ​</a:t>
            </a:r>
            <a:endParaRPr lang="en-US" sz="1200">
              <a:solidFill>
                <a:schemeClr val="bg1"/>
              </a:solidFill>
              <a:latin typeface="Century Gothic" panose="020F0302020204030204"/>
            </a:endParaRPr>
          </a:p>
        </p:txBody>
      </p:sp>
      <p:sp>
        <p:nvSpPr>
          <p:cNvPr id="27" name="TextBox 26">
            <a:extLst>
              <a:ext uri="{FF2B5EF4-FFF2-40B4-BE49-F238E27FC236}">
                <a16:creationId xmlns:a16="http://schemas.microsoft.com/office/drawing/2014/main" id="{046F2DF4-D59C-9D4A-AE9D-4A16AF11A3B4}"/>
              </a:ext>
            </a:extLst>
          </p:cNvPr>
          <p:cNvSpPr txBox="1"/>
          <p:nvPr/>
        </p:nvSpPr>
        <p:spPr>
          <a:xfrm>
            <a:off x="8579696" y="5539727"/>
            <a:ext cx="2909940" cy="553998"/>
          </a:xfrm>
          <a:prstGeom prst="rect">
            <a:avLst/>
          </a:prstGeom>
          <a:noFill/>
        </p:spPr>
        <p:txBody>
          <a:bodyPr wrap="square" lIns="0" tIns="0" rIns="0" bIns="0" rtlCol="0">
            <a:spAutoFit/>
          </a:bodyPr>
          <a:lstStyle/>
          <a:p>
            <a:r>
              <a:rPr lang="en-US" sz="1200">
                <a:solidFill>
                  <a:schemeClr val="bg1"/>
                </a:solidFill>
              </a:rPr>
              <a:t>—Caroline </a:t>
            </a:r>
            <a:r>
              <a:rPr lang="en-US" sz="1200" err="1">
                <a:solidFill>
                  <a:schemeClr val="bg1"/>
                </a:solidFill>
              </a:rPr>
              <a:t>Wanga</a:t>
            </a:r>
            <a:r>
              <a:rPr lang="en-US" sz="1200">
                <a:solidFill>
                  <a:schemeClr val="bg1"/>
                </a:solidFill>
              </a:rPr>
              <a:t>, Chief Diversity Officer of Target on their Cat &amp; Jack accessible clothing line for kids</a:t>
            </a:r>
          </a:p>
        </p:txBody>
      </p:sp>
      <p:sp>
        <p:nvSpPr>
          <p:cNvPr id="2" name="Slide Number Placeholder 1">
            <a:extLst>
              <a:ext uri="{FF2B5EF4-FFF2-40B4-BE49-F238E27FC236}">
                <a16:creationId xmlns:a16="http://schemas.microsoft.com/office/drawing/2014/main" id="{3B403845-E1D1-5345-82F0-7BC07276911E}"/>
              </a:ext>
            </a:extLst>
          </p:cNvPr>
          <p:cNvSpPr>
            <a:spLocks noGrp="1"/>
          </p:cNvSpPr>
          <p:nvPr>
            <p:ph type="sldNum" sz="quarter" idx="12"/>
          </p:nvPr>
        </p:nvSpPr>
        <p:spPr/>
        <p:txBody>
          <a:bodyPr/>
          <a:lstStyle/>
          <a:p>
            <a:pPr algn="ctr"/>
            <a:fld id="{0C7B4787-4E7A-BF42-838C-32DA173181A9}" type="slidenum">
              <a:rPr lang="en-US" smtClean="0"/>
              <a:pPr algn="ctr"/>
              <a:t>8</a:t>
            </a:fld>
            <a:endParaRPr lang="en-US"/>
          </a:p>
        </p:txBody>
      </p:sp>
    </p:spTree>
    <p:extLst>
      <p:ext uri="{BB962C8B-B14F-4D97-AF65-F5344CB8AC3E}">
        <p14:creationId xmlns:p14="http://schemas.microsoft.com/office/powerpoint/2010/main" val="91535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928628-36C6-8849-9720-B3312ED4148E}"/>
              </a:ext>
            </a:extLst>
          </p:cNvPr>
          <p:cNvPicPr>
            <a:picLocks noChangeAspect="1"/>
          </p:cNvPicPr>
          <p:nvPr/>
        </p:nvPicPr>
        <p:blipFill rotWithShape="1">
          <a:blip r:embed="rId2"/>
          <a:srcRect t="15720"/>
          <a:stretch/>
        </p:blipFill>
        <p:spPr>
          <a:xfrm flipH="1">
            <a:off x="-6892" y="0"/>
            <a:ext cx="12205781" cy="6858000"/>
          </a:xfrm>
          <a:prstGeom prst="rect">
            <a:avLst/>
          </a:prstGeom>
        </p:spPr>
      </p:pic>
      <p:sp>
        <p:nvSpPr>
          <p:cNvPr id="2" name="Rectangle 1">
            <a:extLst>
              <a:ext uri="{FF2B5EF4-FFF2-40B4-BE49-F238E27FC236}">
                <a16:creationId xmlns:a16="http://schemas.microsoft.com/office/drawing/2014/main" id="{BBD573DE-3A47-6B42-93D3-FB7CD857F735}"/>
              </a:ext>
            </a:extLst>
          </p:cNvPr>
          <p:cNvSpPr/>
          <p:nvPr/>
        </p:nvSpPr>
        <p:spPr>
          <a:xfrm>
            <a:off x="-6891" y="2203372"/>
            <a:ext cx="6872912" cy="3957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EF8A0F5C-5C6B-47C2-96B1-DCDB923954D3}"/>
              </a:ext>
            </a:extLst>
          </p:cNvPr>
          <p:cNvSpPr txBox="1"/>
          <p:nvPr/>
        </p:nvSpPr>
        <p:spPr>
          <a:xfrm>
            <a:off x="533400" y="1041400"/>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Century Gothic" panose="020B0502020202020204" pitchFamily="34" charset="0"/>
                <a:ea typeface="+mn-ea"/>
                <a:cs typeface="Futura" panose="020B0602020204020303" pitchFamily="34" charset="-79"/>
              </a:rPr>
              <a:t>Perennial </a:t>
            </a:r>
            <a:br>
              <a:rPr kumimoji="0" lang="en-US" sz="4000" b="1" i="0" u="none" strike="noStrike" kern="1200" cap="none" spc="0" normalizeH="0" baseline="0" noProof="0">
                <a:ln>
                  <a:noFill/>
                </a:ln>
                <a:solidFill>
                  <a:schemeClr val="bg1"/>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a:ln>
                  <a:noFill/>
                </a:ln>
                <a:solidFill>
                  <a:schemeClr val="bg1"/>
                </a:solidFill>
                <a:effectLst/>
                <a:uLnTx/>
                <a:uFillTx/>
                <a:latin typeface="Century Gothic" panose="020B0502020202020204" pitchFamily="34" charset="0"/>
                <a:ea typeface="+mn-ea"/>
                <a:cs typeface="Futura" panose="020B0602020204020303" pitchFamily="34" charset="-79"/>
              </a:rPr>
              <a:t>	Engagement</a:t>
            </a:r>
            <a:endParaRPr kumimoji="0" lang="fr-FR" sz="4000" b="1" i="0" u="none" strike="noStrike" kern="1200" cap="none" spc="0" normalizeH="0" baseline="0" noProof="0">
              <a:ln>
                <a:noFill/>
              </a:ln>
              <a:solidFill>
                <a:schemeClr val="bg1"/>
              </a:solidFill>
              <a:effectLst/>
              <a:uLnTx/>
              <a:uFillTx/>
              <a:latin typeface="Century Gothic" panose="020B0502020202020204" pitchFamily="34" charset="0"/>
              <a:ea typeface="+mn-ea"/>
              <a:cs typeface="Futura" panose="020B0602020204020303" pitchFamily="34" charset="-79"/>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1471536" y="2401017"/>
            <a:ext cx="5250106" cy="3465244"/>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b="1">
                <a:solidFill>
                  <a:srgbClr val="0E0D3B"/>
                </a:solidFill>
              </a:rPr>
              <a:t>Tokenism has plagued creative industries for decades—the depiction of a </a:t>
            </a:r>
            <a:br>
              <a:rPr lang="en-US" b="1">
                <a:solidFill>
                  <a:srgbClr val="0E0D3B"/>
                </a:solidFill>
              </a:rPr>
            </a:br>
            <a:r>
              <a:rPr lang="en-US" b="1">
                <a:solidFill>
                  <a:srgbClr val="0E0D3B"/>
                </a:solidFill>
              </a:rPr>
              <a:t>singular diverse individual to express a brand or idea as inclusive. There’s </a:t>
            </a:r>
            <a:br>
              <a:rPr lang="en-US" b="1">
                <a:solidFill>
                  <a:srgbClr val="0E0D3B"/>
                </a:solidFill>
              </a:rPr>
            </a:br>
            <a:r>
              <a:rPr lang="en-US" b="1">
                <a:solidFill>
                  <a:srgbClr val="0E0D3B"/>
                </a:solidFill>
              </a:rPr>
              <a:t>another form of this that’s more nuanced and is often expressed in seasonal </a:t>
            </a:r>
            <a:br>
              <a:rPr lang="en-US" b="1">
                <a:solidFill>
                  <a:srgbClr val="0E0D3B"/>
                </a:solidFill>
              </a:rPr>
            </a:br>
            <a:r>
              <a:rPr lang="en-US" b="1">
                <a:solidFill>
                  <a:srgbClr val="0E0D3B"/>
                </a:solidFill>
              </a:rPr>
              <a:t>or opportunistic campaigns. </a:t>
            </a:r>
          </a:p>
          <a:p>
            <a:pPr marL="0" marR="0" lvl="0" indent="0" algn="l" defTabSz="914400" rtl="0" eaLnBrk="1" fontAlgn="auto" latinLnBrk="0" hangingPunct="1">
              <a:lnSpc>
                <a:spcPts val="1640"/>
              </a:lnSpc>
              <a:spcBef>
                <a:spcPts val="0"/>
              </a:spcBef>
              <a:spcAft>
                <a:spcPts val="0"/>
              </a:spcAft>
              <a:buClrTx/>
              <a:buSzTx/>
              <a:buFontTx/>
              <a:buNone/>
              <a:tabLst/>
              <a:defRPr/>
            </a:pPr>
            <a:endPar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b="1">
                <a:solidFill>
                  <a:srgbClr val="0E0D3B"/>
                </a:solidFill>
              </a:rPr>
              <a:t>LGBTQIA+ communities have a word for this concept—rainbow capitalism, when seemingly every major brand slaps a rainbow on their creative during Pride Month to appeal to LGBTQIA+ buyers. But this concept isn’t limited to these communities; we see it for Black and Women’s History months, too, for example. </a:t>
            </a:r>
          </a:p>
          <a:p>
            <a:pPr marL="0" marR="0" lvl="0" indent="0" algn="l" defTabSz="914400" rtl="0" eaLnBrk="1" fontAlgn="auto" latinLnBrk="0" hangingPunct="1">
              <a:lnSpc>
                <a:spcPts val="1640"/>
              </a:lnSpc>
              <a:spcBef>
                <a:spcPts val="0"/>
              </a:spcBef>
              <a:spcAft>
                <a:spcPts val="0"/>
              </a:spcAft>
              <a:buClrTx/>
              <a:buSzTx/>
              <a:buFontTx/>
              <a:buNone/>
              <a:tabLst/>
              <a:defRPr/>
            </a:pPr>
            <a:endPar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In addition to marrying brand purpose with goals </a:t>
            </a:r>
            <a:r>
              <a:rPr lang="en-US" b="1">
                <a:solidFill>
                  <a:srgbClr val="0E0D3B"/>
                </a:solidFill>
              </a:rPr>
              <a:t>to</a:t>
            </a:r>
            <a: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 diversify, thought-leaders </a:t>
            </a:r>
            <a:b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urged brands to take meaningful actions to acknowledge underrepresented </a:t>
            </a:r>
            <a:b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and underserved communities year-round.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b="1">
              <a:solidFill>
                <a:srgbClr val="0E0D3B"/>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kumimoji="0" lang="en-US"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As Unilever’s CEO, </a:t>
            </a:r>
            <a:r>
              <a:rPr lang="en-US" b="1">
                <a:solidFill>
                  <a:srgbClr val="0E0D3B"/>
                </a:solidFill>
              </a:rPr>
              <a:t>Alan </a:t>
            </a:r>
            <a:r>
              <a:rPr lang="en-US" b="1" err="1">
                <a:solidFill>
                  <a:srgbClr val="0E0D3B"/>
                </a:solidFill>
              </a:rPr>
              <a:t>Jope</a:t>
            </a:r>
            <a:r>
              <a:rPr lang="en-US" b="1">
                <a:solidFill>
                  <a:srgbClr val="0E0D3B"/>
                </a:solidFill>
              </a:rPr>
              <a:t>, expressed to a packed house on Wednesday, </a:t>
            </a:r>
            <a:br>
              <a:rPr lang="en-US" b="1">
                <a:solidFill>
                  <a:srgbClr val="0E0D3B"/>
                </a:solidFill>
              </a:rPr>
            </a:br>
            <a:r>
              <a:rPr lang="en-US" b="1">
                <a:solidFill>
                  <a:srgbClr val="0E0D3B"/>
                </a:solidFill>
              </a:rPr>
              <a:t>brands undermine purposeful engagement when their talk is different than their walk.  If part of your purpose is to diversify, it’s all in—and all the time—or nothing. </a:t>
            </a:r>
          </a:p>
        </p:txBody>
      </p:sp>
      <p:sp>
        <p:nvSpPr>
          <p:cNvPr id="19" name="TextBox 18">
            <a:extLst>
              <a:ext uri="{FF2B5EF4-FFF2-40B4-BE49-F238E27FC236}">
                <a16:creationId xmlns:a16="http://schemas.microsoft.com/office/drawing/2014/main" id="{BE78FE77-AEFD-6248-B4C5-B58C15EA5C21}"/>
              </a:ext>
            </a:extLst>
          </p:cNvPr>
          <p:cNvSpPr txBox="1"/>
          <p:nvPr/>
        </p:nvSpPr>
        <p:spPr>
          <a:xfrm>
            <a:off x="533400"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03</a:t>
            </a:r>
          </a:p>
        </p:txBody>
      </p:sp>
      <p:pic>
        <p:nvPicPr>
          <p:cNvPr id="17" name="Graphic 16">
            <a:extLst>
              <a:ext uri="{FF2B5EF4-FFF2-40B4-BE49-F238E27FC236}">
                <a16:creationId xmlns:a16="http://schemas.microsoft.com/office/drawing/2014/main" id="{CB0A1A72-2ACE-7248-B06A-84CDDCC8E2C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grpSp>
        <p:nvGrpSpPr>
          <p:cNvPr id="7" name="Group 6">
            <a:extLst>
              <a:ext uri="{FF2B5EF4-FFF2-40B4-BE49-F238E27FC236}">
                <a16:creationId xmlns:a16="http://schemas.microsoft.com/office/drawing/2014/main" id="{C449C4ED-942B-C940-A58C-C450DCAF2BC7}"/>
              </a:ext>
            </a:extLst>
          </p:cNvPr>
          <p:cNvGrpSpPr/>
          <p:nvPr/>
        </p:nvGrpSpPr>
        <p:grpSpPr>
          <a:xfrm>
            <a:off x="-2" y="2432050"/>
            <a:ext cx="1247777" cy="581025"/>
            <a:chOff x="-2" y="2432050"/>
            <a:chExt cx="1255363" cy="581025"/>
          </a:xfrm>
        </p:grpSpPr>
        <p:sp>
          <p:nvSpPr>
            <p:cNvPr id="6" name="Rectangle 5">
              <a:extLst>
                <a:ext uri="{FF2B5EF4-FFF2-40B4-BE49-F238E27FC236}">
                  <a16:creationId xmlns:a16="http://schemas.microsoft.com/office/drawing/2014/main" id="{084E4F3D-D36B-3144-A439-25A615A9E2F8}"/>
                </a:ext>
              </a:extLst>
            </p:cNvPr>
            <p:cNvSpPr/>
            <p:nvPr/>
          </p:nvSpPr>
          <p:spPr>
            <a:xfrm>
              <a:off x="-2" y="2667000"/>
              <a:ext cx="1255363"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9C1CEE63-7AC1-0E4C-9C7F-54BBC584A7EF}"/>
                </a:ext>
              </a:extLst>
            </p:cNvPr>
            <p:cNvSpPr/>
            <p:nvPr/>
          </p:nvSpPr>
          <p:spPr>
            <a:xfrm>
              <a:off x="-2" y="2432050"/>
              <a:ext cx="1255363"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52E86ED-DF3C-EF47-9551-A4218EDCD425}"/>
                </a:ext>
              </a:extLst>
            </p:cNvPr>
            <p:cNvSpPr/>
            <p:nvPr/>
          </p:nvSpPr>
          <p:spPr>
            <a:xfrm>
              <a:off x="-2" y="2898775"/>
              <a:ext cx="1255363"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pic>
        <p:nvPicPr>
          <p:cNvPr id="16" name="Graphic 15">
            <a:extLst>
              <a:ext uri="{FF2B5EF4-FFF2-40B4-BE49-F238E27FC236}">
                <a16:creationId xmlns:a16="http://schemas.microsoft.com/office/drawing/2014/main" id="{1C242F57-3207-6149-8E84-9D41045439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194" y="6335255"/>
            <a:ext cx="874987" cy="348446"/>
          </a:xfrm>
          <a:prstGeom prst="rect">
            <a:avLst/>
          </a:prstGeom>
        </p:spPr>
      </p:pic>
      <p:sp>
        <p:nvSpPr>
          <p:cNvPr id="3" name="Slide Number Placeholder 2">
            <a:extLst>
              <a:ext uri="{FF2B5EF4-FFF2-40B4-BE49-F238E27FC236}">
                <a16:creationId xmlns:a16="http://schemas.microsoft.com/office/drawing/2014/main" id="{232C9735-DBDF-CE44-9BF9-16A8A2EBC548}"/>
              </a:ext>
            </a:extLst>
          </p:cNvPr>
          <p:cNvSpPr>
            <a:spLocks noGrp="1"/>
          </p:cNvSpPr>
          <p:nvPr>
            <p:ph type="sldNum" sz="quarter" idx="12"/>
          </p:nvPr>
        </p:nvSpPr>
        <p:spPr/>
        <p:txBody>
          <a:bodyPr/>
          <a:lstStyle/>
          <a:p>
            <a:pPr algn="ctr"/>
            <a:fld id="{0C7B4787-4E7A-BF42-838C-32DA173181A9}" type="slidenum">
              <a:rPr lang="en-US" smtClean="0"/>
              <a:pPr algn="ctr"/>
              <a:t>9</a:t>
            </a:fld>
            <a:endParaRPr lang="en-US"/>
          </a:p>
        </p:txBody>
      </p:sp>
    </p:spTree>
    <p:extLst>
      <p:ext uri="{BB962C8B-B14F-4D97-AF65-F5344CB8AC3E}">
        <p14:creationId xmlns:p14="http://schemas.microsoft.com/office/powerpoint/2010/main" val="2970612868"/>
      </p:ext>
    </p:extLst>
  </p:cSld>
  <p:clrMapOvr>
    <a:masterClrMapping/>
  </p:clrMapOvr>
</p:sld>
</file>

<file path=ppt/theme/theme1.xml><?xml version="1.0" encoding="utf-8"?>
<a:theme xmlns:a="http://schemas.openxmlformats.org/drawingml/2006/main" name="Digital Doggy Bag Master">
  <a:themeElements>
    <a:clrScheme name="CannesToGoTemplate">
      <a:dk1>
        <a:srgbClr val="1D1D1D"/>
      </a:dk1>
      <a:lt1>
        <a:srgbClr val="FFFFFF"/>
      </a:lt1>
      <a:dk2>
        <a:srgbClr val="0E0D3B"/>
      </a:dk2>
      <a:lt2>
        <a:srgbClr val="F8F8F8"/>
      </a:lt2>
      <a:accent1>
        <a:srgbClr val="090971"/>
      </a:accent1>
      <a:accent2>
        <a:srgbClr val="00C8E5"/>
      </a:accent2>
      <a:accent3>
        <a:srgbClr val="F8D615"/>
      </a:accent3>
      <a:accent4>
        <a:srgbClr val="FF3263"/>
      </a:accent4>
      <a:accent5>
        <a:srgbClr val="F68E7B"/>
      </a:accent5>
      <a:accent6>
        <a:srgbClr val="917CE5"/>
      </a:accent6>
      <a:hlink>
        <a:srgbClr val="00C8E5"/>
      </a:hlink>
      <a:folHlink>
        <a:srgbClr val="027B8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2BB4953D9CDA4F97780D8A168E5A4E" ma:contentTypeVersion="9" ma:contentTypeDescription="Create a new document." ma:contentTypeScope="" ma:versionID="c06970ac7a3e4a62b36efdebd8e1cc02">
  <xsd:schema xmlns:xsd="http://www.w3.org/2001/XMLSchema" xmlns:xs="http://www.w3.org/2001/XMLSchema" xmlns:p="http://schemas.microsoft.com/office/2006/metadata/properties" xmlns:ns2="83865164-9222-4e4b-99fd-482f3c4f47cf" xmlns:ns3="d4e8039f-2d8f-496e-b703-1288a1dffb48" targetNamespace="http://schemas.microsoft.com/office/2006/metadata/properties" ma:root="true" ma:fieldsID="22b7ff76e9b4bea620be7e49c8f44370" ns2:_="" ns3:_="">
    <xsd:import namespace="83865164-9222-4e4b-99fd-482f3c4f47cf"/>
    <xsd:import namespace="d4e8039f-2d8f-496e-b703-1288a1dffb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65164-9222-4e4b-99fd-482f3c4f4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e8039f-2d8f-496e-b703-1288a1dffb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DC81F5-0414-4023-971B-FBE5EFC75C23}">
  <ds:schemaRefs>
    <ds:schemaRef ds:uri="http://schemas.openxmlformats.org/package/2006/metadata/core-properties"/>
    <ds:schemaRef ds:uri="83865164-9222-4e4b-99fd-482f3c4f47cf"/>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d4e8039f-2d8f-496e-b703-1288a1dffb48"/>
    <ds:schemaRef ds:uri="http://purl.org/dc/elements/1.1/"/>
  </ds:schemaRefs>
</ds:datastoreItem>
</file>

<file path=customXml/itemProps2.xml><?xml version="1.0" encoding="utf-8"?>
<ds:datastoreItem xmlns:ds="http://schemas.openxmlformats.org/officeDocument/2006/customXml" ds:itemID="{890B07D9-5B97-453C-93BA-C92A1FA1BAD5}">
  <ds:schemaRefs>
    <ds:schemaRef ds:uri="http://schemas.microsoft.com/sharepoint/v3/contenttype/forms"/>
  </ds:schemaRefs>
</ds:datastoreItem>
</file>

<file path=customXml/itemProps3.xml><?xml version="1.0" encoding="utf-8"?>
<ds:datastoreItem xmlns:ds="http://schemas.openxmlformats.org/officeDocument/2006/customXml" ds:itemID="{3C11AD7F-E674-4FA3-A7F9-359F569C64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65164-9222-4e4b-99fd-482f3c4f47cf"/>
    <ds:schemaRef ds:uri="d4e8039f-2d8f-496e-b703-1288a1dffb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2052</Words>
  <Application>Microsoft Office PowerPoint</Application>
  <PresentationFormat>Widescreen</PresentationFormat>
  <Paragraphs>167</Paragraphs>
  <Slides>14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Futura</vt:lpstr>
      <vt:lpstr>Futura Medium</vt:lpstr>
      <vt:lpstr>Helvetica Neue Fin</vt:lpstr>
      <vt:lpstr>Helvetica Neue Normal</vt:lpstr>
      <vt:lpstr>Digital Doggy Bag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Hopkins, Brett</dc:creator>
  <cp:lastModifiedBy>Charlotte Williams</cp:lastModifiedBy>
  <cp:revision>5</cp:revision>
  <dcterms:created xsi:type="dcterms:W3CDTF">2019-06-13T17:07:54Z</dcterms:created>
  <dcterms:modified xsi:type="dcterms:W3CDTF">2019-06-25T12:09:11Z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0x010100A62BB4953D9CDA4F97780D8A168E5A4E</vt:lpwstr>
  </property>
</Properties>
</file>