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476" r:id="rId5"/>
    <p:sldId id="410" r:id="rId6"/>
    <p:sldId id="411" r:id="rId7"/>
    <p:sldId id="470" r:id="rId8"/>
    <p:sldId id="414" r:id="rId9"/>
    <p:sldId id="415" r:id="rId10"/>
    <p:sldId id="477" r:id="rId11"/>
    <p:sldId id="474" r:id="rId12"/>
    <p:sldId id="481" r:id="rId13"/>
    <p:sldId id="417" r:id="rId14"/>
    <p:sldId id="475" r:id="rId15"/>
    <p:sldId id="418" r:id="rId16"/>
    <p:sldId id="473" r:id="rId17"/>
    <p:sldId id="479" r:id="rId18"/>
    <p:sldId id="420" r:id="rId19"/>
    <p:sldId id="413" r:id="rId20"/>
    <p:sldId id="419" r:id="rId21"/>
    <p:sldId id="480" r:id="rId22"/>
    <p:sldId id="482" r:id="rId23"/>
    <p:sldId id="54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0" userDrawn="1">
          <p15:clr>
            <a:srgbClr val="A4A3A4"/>
          </p15:clr>
        </p15:guide>
        <p15:guide id="4" orient="horz" pos="19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veau, Eva" initials="NE" lastIdx="5" clrIdx="0">
    <p:extLst>
      <p:ext uri="{19B8F6BF-5375-455C-9EA6-DF929625EA0E}">
        <p15:presenceInfo xmlns:p15="http://schemas.microsoft.com/office/powerpoint/2012/main" userId="S::eva.neveau@accenture.com::7a223b6f-ee91-4a39-808f-ee464faf2aa9" providerId="AD"/>
      </p:ext>
    </p:extLst>
  </p:cmAuthor>
  <p:cmAuthor id="2" name="Smith, Garrott I." initials="SGI" lastIdx="2" clrIdx="1">
    <p:extLst>
      <p:ext uri="{19B8F6BF-5375-455C-9EA6-DF929625EA0E}">
        <p15:presenceInfo xmlns:p15="http://schemas.microsoft.com/office/powerpoint/2012/main" userId="S-1-5-21-329068152-1454471165-1417001333-73944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77AD"/>
    <a:srgbClr val="00C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p:restoredTop sz="87619" autoAdjust="0"/>
  </p:normalViewPr>
  <p:slideViewPr>
    <p:cSldViewPr snapToGrid="0" snapToObjects="1">
      <p:cViewPr varScale="1">
        <p:scale>
          <a:sx n="84" d="100"/>
          <a:sy n="84" d="100"/>
        </p:scale>
        <p:origin x="1026" y="84"/>
      </p:cViewPr>
      <p:guideLst>
        <p:guide orient="horz" pos="2160"/>
        <p:guide pos="3840"/>
        <p:guide pos="720"/>
        <p:guide orient="horz" pos="19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8F3AC-2155-EF4C-ADAB-FA879C721F83}" type="datetimeFigureOut">
              <a:rPr lang="en-US" smtClean="0"/>
              <a:t>6/25/2019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3F63A-FFC1-BA4B-B19A-CDCD9A3BE80E}" type="slidenum">
              <a:rPr lang="en-US" smtClean="0"/>
              <a:t>‹#›</a:t>
            </a:fld>
            <a:endParaRPr lang="en-US"/>
          </a:p>
        </p:txBody>
      </p:sp>
    </p:spTree>
    <p:extLst>
      <p:ext uri="{BB962C8B-B14F-4D97-AF65-F5344CB8AC3E}">
        <p14:creationId xmlns:p14="http://schemas.microsoft.com/office/powerpoint/2010/main" val="1601059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3</a:t>
            </a:fld>
            <a:endParaRPr lang="en-US"/>
          </a:p>
        </p:txBody>
      </p:sp>
    </p:spTree>
    <p:extLst>
      <p:ext uri="{BB962C8B-B14F-4D97-AF65-F5344CB8AC3E}">
        <p14:creationId xmlns:p14="http://schemas.microsoft.com/office/powerpoint/2010/main" val="128203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kumimoji="0" lang="en-US"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Futura Medium" panose="020B0602020204020303" pitchFamily="34" charset="-79"/>
            </a:endParaRPr>
          </a:p>
        </p:txBody>
      </p:sp>
      <p:sp>
        <p:nvSpPr>
          <p:cNvPr id="4" name="Slide Number Placeholder 3"/>
          <p:cNvSpPr>
            <a:spLocks noGrp="1"/>
          </p:cNvSpPr>
          <p:nvPr>
            <p:ph type="sldNum" sz="quarter" idx="5"/>
          </p:nvPr>
        </p:nvSpPr>
        <p:spPr/>
        <p:txBody>
          <a:bodyPr/>
          <a:lstStyle/>
          <a:p>
            <a:fld id="{ECD3F63A-FFC1-BA4B-B19A-CDCD9A3BE80E}" type="slidenum">
              <a:rPr lang="en-US" smtClean="0"/>
              <a:t>12</a:t>
            </a:fld>
            <a:endParaRPr lang="en-US"/>
          </a:p>
        </p:txBody>
      </p:sp>
    </p:spTree>
    <p:extLst>
      <p:ext uri="{BB962C8B-B14F-4D97-AF65-F5344CB8AC3E}">
        <p14:creationId xmlns:p14="http://schemas.microsoft.com/office/powerpoint/2010/main" val="214017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13</a:t>
            </a:fld>
            <a:endParaRPr lang="en-US"/>
          </a:p>
        </p:txBody>
      </p:sp>
    </p:spTree>
    <p:extLst>
      <p:ext uri="{BB962C8B-B14F-4D97-AF65-F5344CB8AC3E}">
        <p14:creationId xmlns:p14="http://schemas.microsoft.com/office/powerpoint/2010/main" val="2208349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14</a:t>
            </a:fld>
            <a:endParaRPr lang="en-US"/>
          </a:p>
        </p:txBody>
      </p:sp>
    </p:spTree>
    <p:extLst>
      <p:ext uri="{BB962C8B-B14F-4D97-AF65-F5344CB8AC3E}">
        <p14:creationId xmlns:p14="http://schemas.microsoft.com/office/powerpoint/2010/main" val="58137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16</a:t>
            </a:fld>
            <a:endParaRPr lang="en-US"/>
          </a:p>
        </p:txBody>
      </p:sp>
    </p:spTree>
    <p:extLst>
      <p:ext uri="{BB962C8B-B14F-4D97-AF65-F5344CB8AC3E}">
        <p14:creationId xmlns:p14="http://schemas.microsoft.com/office/powerpoint/2010/main" val="763939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17</a:t>
            </a:fld>
            <a:endParaRPr lang="en-US"/>
          </a:p>
        </p:txBody>
      </p:sp>
    </p:spTree>
    <p:extLst>
      <p:ext uri="{BB962C8B-B14F-4D97-AF65-F5344CB8AC3E}">
        <p14:creationId xmlns:p14="http://schemas.microsoft.com/office/powerpoint/2010/main" val="4197510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18</a:t>
            </a:fld>
            <a:endParaRPr lang="en-US"/>
          </a:p>
        </p:txBody>
      </p:sp>
    </p:spTree>
    <p:extLst>
      <p:ext uri="{BB962C8B-B14F-4D97-AF65-F5344CB8AC3E}">
        <p14:creationId xmlns:p14="http://schemas.microsoft.com/office/powerpoint/2010/main" val="307069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4</a:t>
            </a:fld>
            <a:endParaRPr lang="en-US"/>
          </a:p>
        </p:txBody>
      </p:sp>
    </p:spTree>
    <p:extLst>
      <p:ext uri="{BB962C8B-B14F-4D97-AF65-F5344CB8AC3E}">
        <p14:creationId xmlns:p14="http://schemas.microsoft.com/office/powerpoint/2010/main" val="381216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5</a:t>
            </a:fld>
            <a:endParaRPr lang="en-US"/>
          </a:p>
        </p:txBody>
      </p:sp>
    </p:spTree>
    <p:extLst>
      <p:ext uri="{BB962C8B-B14F-4D97-AF65-F5344CB8AC3E}">
        <p14:creationId xmlns:p14="http://schemas.microsoft.com/office/powerpoint/2010/main" val="3147071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6</a:t>
            </a:fld>
            <a:endParaRPr lang="en-US"/>
          </a:p>
        </p:txBody>
      </p:sp>
    </p:spTree>
    <p:extLst>
      <p:ext uri="{BB962C8B-B14F-4D97-AF65-F5344CB8AC3E}">
        <p14:creationId xmlns:p14="http://schemas.microsoft.com/office/powerpoint/2010/main" val="416026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7</a:t>
            </a:fld>
            <a:endParaRPr lang="en-US"/>
          </a:p>
        </p:txBody>
      </p:sp>
    </p:spTree>
    <p:extLst>
      <p:ext uri="{BB962C8B-B14F-4D97-AF65-F5344CB8AC3E}">
        <p14:creationId xmlns:p14="http://schemas.microsoft.com/office/powerpoint/2010/main" val="490938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8</a:t>
            </a:fld>
            <a:endParaRPr lang="en-US"/>
          </a:p>
        </p:txBody>
      </p:sp>
    </p:spTree>
    <p:extLst>
      <p:ext uri="{BB962C8B-B14F-4D97-AF65-F5344CB8AC3E}">
        <p14:creationId xmlns:p14="http://schemas.microsoft.com/office/powerpoint/2010/main" val="1688210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9</a:t>
            </a:fld>
            <a:endParaRPr lang="en-US"/>
          </a:p>
        </p:txBody>
      </p:sp>
    </p:spTree>
    <p:extLst>
      <p:ext uri="{BB962C8B-B14F-4D97-AF65-F5344CB8AC3E}">
        <p14:creationId xmlns:p14="http://schemas.microsoft.com/office/powerpoint/2010/main" val="3761203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10</a:t>
            </a:fld>
            <a:endParaRPr lang="en-US"/>
          </a:p>
        </p:txBody>
      </p:sp>
    </p:spTree>
    <p:extLst>
      <p:ext uri="{BB962C8B-B14F-4D97-AF65-F5344CB8AC3E}">
        <p14:creationId xmlns:p14="http://schemas.microsoft.com/office/powerpoint/2010/main" val="400690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3F63A-FFC1-BA4B-B19A-CDCD9A3BE80E}" type="slidenum">
              <a:rPr lang="en-US" smtClean="0"/>
              <a:t>11</a:t>
            </a:fld>
            <a:endParaRPr lang="en-US"/>
          </a:p>
        </p:txBody>
      </p:sp>
    </p:spTree>
    <p:extLst>
      <p:ext uri="{BB962C8B-B14F-4D97-AF65-F5344CB8AC3E}">
        <p14:creationId xmlns:p14="http://schemas.microsoft.com/office/powerpoint/2010/main" val="2650585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C347-7AB4-C14F-A563-E68661122E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16DEF4-4760-D843-856E-9F54827BB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984381-7BB3-8447-9232-A228D4477A9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BD76C9A8-74EE-9B49-AD77-719058913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C6698-AC9E-1E40-9286-45C5F38EFBF0}"/>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085634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33357-514B-3F43-B362-3409F2903A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F23AD1-4BC2-F148-9C71-6165D0A1A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C27FD9-0EDF-F946-8B02-655BD8CC30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DC958-83EA-1B4C-B580-F490113E40E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F934F9EC-310E-2D44-B95B-F580228B2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03B70B-C76D-9440-BD97-A8B523DA5AD8}"/>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837151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32C9-0D89-3149-82D5-4D6DBC6771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E8F98F-FAD3-6F41-AD76-54935B1BA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AE44D-E7EA-7B46-8AB8-E0EF336F5DF8}"/>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5BACE0A-E3CC-8344-B0CA-AB8754818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986B4-4020-EC41-B79E-0F6780F4CA86}"/>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10211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203D69-9BE2-6741-B17B-1E4FCE6774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80465A-EFE8-6D40-AFDD-1D3812A63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D33F0-C1D9-DE45-A11F-0FD4C43776F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F7BBBD5-92B7-564F-B598-26B562EC8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0A152-B823-DB4B-8760-1ACA09F8532A}"/>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928625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1.1">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167E6FD1-1BAF-4D06-862F-B9B72EC0F7BC}"/>
              </a:ext>
            </a:extLst>
          </p:cNvPr>
          <p:cNvSpPr>
            <a:spLocks noGrp="1"/>
          </p:cNvSpPr>
          <p:nvPr>
            <p:ph type="pic" sz="quarter" idx="10" hasCustomPrompt="1"/>
          </p:nvPr>
        </p:nvSpPr>
        <p:spPr>
          <a:xfrm>
            <a:off x="6672263" y="800099"/>
            <a:ext cx="4752975" cy="5257801"/>
          </a:xfrm>
          <a:prstGeom prst="rect">
            <a:avLst/>
          </a:prstGeom>
          <a:solidFill>
            <a:schemeClr val="tx1"/>
          </a:solidFill>
        </p:spPr>
        <p:txBody>
          <a:bodyPr/>
          <a:lstStyle>
            <a:lvl1pPr marL="0" indent="0" algn="ctr">
              <a:buNone/>
              <a:defRPr sz="2400"/>
            </a:lvl1pPr>
          </a:lstStyle>
          <a:p>
            <a:r>
              <a:rPr lang="fr-FR" dirty="0"/>
              <a:t>	</a:t>
            </a:r>
          </a:p>
          <a:p>
            <a:endParaRPr lang="fr-FR" dirty="0"/>
          </a:p>
          <a:p>
            <a:endParaRPr lang="fr-FR" dirty="0"/>
          </a:p>
          <a:p>
            <a:endParaRPr lang="fr-FR" dirty="0"/>
          </a:p>
          <a:p>
            <a:r>
              <a:rPr lang="fr-FR" dirty="0"/>
              <a:t>PICTURE</a:t>
            </a:r>
          </a:p>
        </p:txBody>
      </p:sp>
      <p:sp>
        <p:nvSpPr>
          <p:cNvPr id="2" name="Slide Number Placeholder 1">
            <a:extLst>
              <a:ext uri="{FF2B5EF4-FFF2-40B4-BE49-F238E27FC236}">
                <a16:creationId xmlns:a16="http://schemas.microsoft.com/office/drawing/2014/main" id="{E9471F84-5AB9-C740-8B59-623582B0B66D}"/>
              </a:ext>
            </a:extLst>
          </p:cNvPr>
          <p:cNvSpPr>
            <a:spLocks noGrp="1"/>
          </p:cNvSpPr>
          <p:nvPr>
            <p:ph type="sldNum" sz="quarter" idx="11"/>
          </p:nvPr>
        </p:nvSpPr>
        <p:spPr/>
        <p:txBody>
          <a:bodyPr/>
          <a:lstStyle/>
          <a:p>
            <a:fld id="{B345F271-CDEB-544D-9424-5A654C5542C8}" type="slidenum">
              <a:rPr lang="en-US" smtClean="0"/>
              <a:pPr/>
              <a:t>‹#›</a:t>
            </a:fld>
            <a:endParaRPr lang="en-US" dirty="0"/>
          </a:p>
        </p:txBody>
      </p:sp>
    </p:spTree>
    <p:extLst>
      <p:ext uri="{BB962C8B-B14F-4D97-AF65-F5344CB8AC3E}">
        <p14:creationId xmlns:p14="http://schemas.microsoft.com/office/powerpoint/2010/main" val="511011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n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FB3DE57-AFE9-4820-B949-FA693C6FFFB1}"/>
              </a:ext>
            </a:extLst>
          </p:cNvPr>
          <p:cNvSpPr>
            <a:spLocks noGrp="1"/>
          </p:cNvSpPr>
          <p:nvPr>
            <p:ph type="pic" sz="quarter" idx="10" hasCustomPrompt="1"/>
          </p:nvPr>
        </p:nvSpPr>
        <p:spPr>
          <a:xfrm>
            <a:off x="5316538" y="805814"/>
            <a:ext cx="6875462" cy="5246372"/>
          </a:xfrm>
          <a:prstGeom prst="rect">
            <a:avLst/>
          </a:prstGeom>
          <a:solidFill>
            <a:schemeClr val="tx1"/>
          </a:solidFill>
        </p:spPr>
        <p:txBody>
          <a:bodyPr/>
          <a:lstStyle>
            <a:lvl1pPr marL="0" indent="0" algn="ctr">
              <a:buNone/>
              <a:defRPr sz="2400"/>
            </a:lvl1pPr>
          </a:lstStyle>
          <a:p>
            <a:r>
              <a:rPr lang="fr-FR" dirty="0"/>
              <a:t>	</a:t>
            </a:r>
          </a:p>
          <a:p>
            <a:endParaRPr lang="fr-FR" dirty="0"/>
          </a:p>
          <a:p>
            <a:endParaRPr lang="fr-FR" dirty="0"/>
          </a:p>
          <a:p>
            <a:endParaRPr lang="fr-FR" dirty="0"/>
          </a:p>
          <a:p>
            <a:r>
              <a:rPr lang="fr-FR" dirty="0"/>
              <a:t>PICTURE</a:t>
            </a:r>
          </a:p>
        </p:txBody>
      </p:sp>
      <p:sp>
        <p:nvSpPr>
          <p:cNvPr id="2" name="Slide Number Placeholder 1">
            <a:extLst>
              <a:ext uri="{FF2B5EF4-FFF2-40B4-BE49-F238E27FC236}">
                <a16:creationId xmlns:a16="http://schemas.microsoft.com/office/drawing/2014/main" id="{21534809-B5DB-AF4A-BE30-6361BD3CD3D4}"/>
              </a:ext>
            </a:extLst>
          </p:cNvPr>
          <p:cNvSpPr>
            <a:spLocks noGrp="1"/>
          </p:cNvSpPr>
          <p:nvPr>
            <p:ph type="sldNum" sz="quarter" idx="11"/>
          </p:nvPr>
        </p:nvSpPr>
        <p:spPr/>
        <p:txBody>
          <a:bodyPr/>
          <a:lstStyle/>
          <a:p>
            <a:fld id="{B345F271-CDEB-544D-9424-5A654C5542C8}" type="slidenum">
              <a:rPr lang="en-US" smtClean="0"/>
              <a:pPr/>
              <a:t>‹#›</a:t>
            </a:fld>
            <a:endParaRPr lang="en-US" dirty="0"/>
          </a:p>
        </p:txBody>
      </p:sp>
    </p:spTree>
    <p:extLst>
      <p:ext uri="{BB962C8B-B14F-4D97-AF65-F5344CB8AC3E}">
        <p14:creationId xmlns:p14="http://schemas.microsoft.com/office/powerpoint/2010/main" val="303805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1C691-2893-C444-B9DC-C68FC184C0C7}"/>
              </a:ext>
            </a:extLst>
          </p:cNvPr>
          <p:cNvSpPr>
            <a:spLocks noGrp="1"/>
          </p:cNvSpPr>
          <p:nvPr>
            <p:ph type="sldNum" sz="quarter" idx="10"/>
          </p:nvPr>
        </p:nvSpPr>
        <p:spPr/>
        <p:txBody>
          <a:bodyPr/>
          <a:lstStyle/>
          <a:p>
            <a:fld id="{B345F271-CDEB-544D-9424-5A654C5542C8}" type="slidenum">
              <a:rPr lang="en-US" smtClean="0"/>
              <a:pPr/>
              <a:t>‹#›</a:t>
            </a:fld>
            <a:endParaRPr lang="en-US" dirty="0"/>
          </a:p>
        </p:txBody>
      </p:sp>
    </p:spTree>
    <p:extLst>
      <p:ext uri="{BB962C8B-B14F-4D97-AF65-F5344CB8AC3E}">
        <p14:creationId xmlns:p14="http://schemas.microsoft.com/office/powerpoint/2010/main" val="1317291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enu 2">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FB3DE57-AFE9-4820-B949-FA693C6FFFB1}"/>
              </a:ext>
            </a:extLst>
          </p:cNvPr>
          <p:cNvSpPr>
            <a:spLocks noGrp="1"/>
          </p:cNvSpPr>
          <p:nvPr>
            <p:ph type="pic" sz="quarter" idx="10" hasCustomPrompt="1"/>
          </p:nvPr>
        </p:nvSpPr>
        <p:spPr>
          <a:xfrm>
            <a:off x="3048000" y="3428999"/>
            <a:ext cx="9144000" cy="3428999"/>
          </a:xfrm>
          <a:prstGeom prst="rect">
            <a:avLst/>
          </a:prstGeom>
          <a:solidFill>
            <a:schemeClr val="tx1"/>
          </a:solidFill>
        </p:spPr>
        <p:txBody>
          <a:bodyPr/>
          <a:lstStyle>
            <a:lvl1pPr marL="0" indent="0" algn="ctr">
              <a:buNone/>
              <a:defRPr sz="2400"/>
            </a:lvl1pPr>
          </a:lstStyle>
          <a:p>
            <a:r>
              <a:rPr lang="fr-FR" dirty="0"/>
              <a:t>	</a:t>
            </a:r>
          </a:p>
          <a:p>
            <a:endParaRPr lang="fr-FR" dirty="0"/>
          </a:p>
          <a:p>
            <a:endParaRPr lang="fr-FR" dirty="0"/>
          </a:p>
          <a:p>
            <a:endParaRPr lang="fr-FR" dirty="0"/>
          </a:p>
          <a:p>
            <a:r>
              <a:rPr lang="fr-FR" dirty="0"/>
              <a:t>PICTURE</a:t>
            </a:r>
          </a:p>
        </p:txBody>
      </p:sp>
      <p:sp>
        <p:nvSpPr>
          <p:cNvPr id="2" name="Slide Number Placeholder 1">
            <a:extLst>
              <a:ext uri="{FF2B5EF4-FFF2-40B4-BE49-F238E27FC236}">
                <a16:creationId xmlns:a16="http://schemas.microsoft.com/office/drawing/2014/main" id="{4B49A71B-EADC-9A45-9A1F-58C71A1BF283}"/>
              </a:ext>
            </a:extLst>
          </p:cNvPr>
          <p:cNvSpPr>
            <a:spLocks noGrp="1"/>
          </p:cNvSpPr>
          <p:nvPr>
            <p:ph type="sldNum" sz="quarter" idx="11"/>
          </p:nvPr>
        </p:nvSpPr>
        <p:spPr/>
        <p:txBody>
          <a:bodyPr/>
          <a:lstStyle/>
          <a:p>
            <a:fld id="{B345F271-CDEB-544D-9424-5A654C5542C8}" type="slidenum">
              <a:rPr lang="en-US" smtClean="0"/>
              <a:pPr/>
              <a:t>‹#›</a:t>
            </a:fld>
            <a:endParaRPr lang="en-US" dirty="0"/>
          </a:p>
        </p:txBody>
      </p:sp>
    </p:spTree>
    <p:extLst>
      <p:ext uri="{BB962C8B-B14F-4D97-AF65-F5344CB8AC3E}">
        <p14:creationId xmlns:p14="http://schemas.microsoft.com/office/powerpoint/2010/main" val="355345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ood mornin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343025" y="800098"/>
            <a:ext cx="5329238" cy="5257801"/>
          </a:xfrm>
          <a:prstGeom prst="rect">
            <a:avLst/>
          </a:prstGeom>
          <a:solidFill>
            <a:schemeClr val="tx1"/>
          </a:solidFill>
        </p:spPr>
        <p:txBody>
          <a:bodyPr/>
          <a:lstStyle>
            <a:lvl1pPr marL="0" indent="0" algn="ctr">
              <a:buNone/>
              <a:defRPr sz="2400"/>
            </a:lvl1pPr>
          </a:lstStyle>
          <a:p>
            <a:r>
              <a:rPr lang="fr-FR" dirty="0"/>
              <a:t>	</a:t>
            </a:r>
          </a:p>
          <a:p>
            <a:endParaRPr lang="fr-FR" dirty="0"/>
          </a:p>
          <a:p>
            <a:endParaRPr lang="fr-FR" dirty="0"/>
          </a:p>
          <a:p>
            <a:endParaRPr lang="fr-FR" dirty="0"/>
          </a:p>
          <a:p>
            <a:r>
              <a:rPr lang="fr-FR" dirty="0"/>
              <a:t>PICTURE</a:t>
            </a:r>
          </a:p>
        </p:txBody>
      </p:sp>
    </p:spTree>
    <p:extLst>
      <p:ext uri="{BB962C8B-B14F-4D97-AF65-F5344CB8AC3E}">
        <p14:creationId xmlns:p14="http://schemas.microsoft.com/office/powerpoint/2010/main" val="1198974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343025" y="1160463"/>
            <a:ext cx="4752975" cy="4645024"/>
          </a:xfrm>
          <a:prstGeom prst="rect">
            <a:avLst/>
          </a:prstGeom>
          <a:solidFill>
            <a:schemeClr val="tx1"/>
          </a:solidFill>
        </p:spPr>
        <p:txBody>
          <a:bodyPr/>
          <a:lstStyle>
            <a:lvl1pPr marL="0" indent="0" algn="ctr">
              <a:buNone/>
              <a:defRPr sz="2400"/>
            </a:lvl1pPr>
          </a:lstStyle>
          <a:p>
            <a:r>
              <a:rPr lang="fr-FR" dirty="0"/>
              <a:t>	</a:t>
            </a:r>
          </a:p>
          <a:p>
            <a:endParaRPr lang="fr-FR" dirty="0"/>
          </a:p>
          <a:p>
            <a:r>
              <a:rPr lang="fr-FR" dirty="0"/>
              <a:t>PICTURE</a:t>
            </a:r>
          </a:p>
        </p:txBody>
      </p:sp>
    </p:spTree>
    <p:extLst>
      <p:ext uri="{BB962C8B-B14F-4D97-AF65-F5344CB8AC3E}">
        <p14:creationId xmlns:p14="http://schemas.microsoft.com/office/powerpoint/2010/main" val="1900824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iner 10">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FEDBDA94-24D5-41E5-9379-523B7141822B}"/>
              </a:ext>
            </a:extLst>
          </p:cNvPr>
          <p:cNvSpPr>
            <a:spLocks noGrp="1"/>
          </p:cNvSpPr>
          <p:nvPr>
            <p:ph type="pic" sz="quarter" idx="10" hasCustomPrompt="1"/>
          </p:nvPr>
        </p:nvSpPr>
        <p:spPr>
          <a:xfrm>
            <a:off x="6096000" y="0"/>
            <a:ext cx="6096000" cy="6858000"/>
          </a:xfrm>
          <a:prstGeom prst="rect">
            <a:avLst/>
          </a:prstGeom>
          <a:solidFill>
            <a:schemeClr val="tx1"/>
          </a:solidFill>
        </p:spPr>
        <p:txBody>
          <a:bodyPr>
            <a:normAutofit/>
          </a:bodyPr>
          <a:lstStyle>
            <a:lvl1pPr marL="0" indent="0" algn="ctr">
              <a:buNone/>
              <a:defRPr sz="2800"/>
            </a:lvl1pPr>
          </a:lstStyle>
          <a:p>
            <a:r>
              <a:rPr lang="fr-FR" dirty="0"/>
              <a:t>	</a:t>
            </a:r>
          </a:p>
          <a:p>
            <a:endParaRPr lang="fr-FR" dirty="0"/>
          </a:p>
          <a:p>
            <a:r>
              <a:rPr lang="fr-FR" dirty="0"/>
              <a:t>PICTURE</a:t>
            </a:r>
          </a:p>
        </p:txBody>
      </p:sp>
    </p:spTree>
    <p:extLst>
      <p:ext uri="{BB962C8B-B14F-4D97-AF65-F5344CB8AC3E}">
        <p14:creationId xmlns:p14="http://schemas.microsoft.com/office/powerpoint/2010/main" val="321119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F2BD-F9D4-3D4D-9D49-A3809FB5F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FBC7D-45A9-8B48-9884-936142779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2DB4F-B2F2-9C43-8343-77FA23049CFB}"/>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DF476E5A-FE29-F445-942C-7E6C346B4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20770-2EFE-D64D-A958-3BEADAF6822B}"/>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739582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am 1">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7BF478B0-BD0C-4753-83DD-0647CA2A70FC}"/>
              </a:ext>
            </a:extLst>
          </p:cNvPr>
          <p:cNvSpPr>
            <a:spLocks noGrp="1"/>
          </p:cNvSpPr>
          <p:nvPr>
            <p:ph type="pic" sz="quarter" idx="14" hasCustomPrompt="1"/>
          </p:nvPr>
        </p:nvSpPr>
        <p:spPr>
          <a:xfrm>
            <a:off x="3903992" y="2612615"/>
            <a:ext cx="1864997" cy="1866477"/>
          </a:xfrm>
          <a:prstGeom prst="ellipse">
            <a:avLst/>
          </a:prstGeom>
          <a:solidFill>
            <a:schemeClr val="tx1"/>
          </a:solidFill>
        </p:spPr>
        <p:txBody>
          <a:bodyPr>
            <a:normAutofit/>
          </a:bodyPr>
          <a:lstStyle>
            <a:lvl1pPr marL="0" indent="0" algn="ctr">
              <a:buNone/>
              <a:defRPr sz="1050"/>
            </a:lvl1pPr>
          </a:lstStyle>
          <a:p>
            <a:r>
              <a:rPr lang="fr-FR" dirty="0"/>
              <a:t>Picture</a:t>
            </a:r>
          </a:p>
        </p:txBody>
      </p:sp>
      <p:sp>
        <p:nvSpPr>
          <p:cNvPr id="13" name="Picture Placeholder 10">
            <a:extLst>
              <a:ext uri="{FF2B5EF4-FFF2-40B4-BE49-F238E27FC236}">
                <a16:creationId xmlns:a16="http://schemas.microsoft.com/office/drawing/2014/main" id="{4E75A3EB-2585-4E8B-966D-EE16E52809A4}"/>
              </a:ext>
            </a:extLst>
          </p:cNvPr>
          <p:cNvSpPr>
            <a:spLocks noGrp="1"/>
          </p:cNvSpPr>
          <p:nvPr>
            <p:ph type="pic" sz="quarter" idx="15" hasCustomPrompt="1"/>
          </p:nvPr>
        </p:nvSpPr>
        <p:spPr>
          <a:xfrm>
            <a:off x="6443986" y="2621323"/>
            <a:ext cx="1864997" cy="1866477"/>
          </a:xfrm>
          <a:prstGeom prst="ellipse">
            <a:avLst/>
          </a:prstGeom>
          <a:solidFill>
            <a:schemeClr val="tx1"/>
          </a:solidFill>
        </p:spPr>
        <p:txBody>
          <a:bodyPr>
            <a:normAutofit/>
          </a:bodyPr>
          <a:lstStyle>
            <a:lvl1pPr marL="0" indent="0" algn="ctr">
              <a:buNone/>
              <a:defRPr sz="1050"/>
            </a:lvl1pPr>
          </a:lstStyle>
          <a:p>
            <a:r>
              <a:rPr lang="fr-FR" dirty="0"/>
              <a:t>Picture</a:t>
            </a:r>
          </a:p>
        </p:txBody>
      </p:sp>
      <p:sp>
        <p:nvSpPr>
          <p:cNvPr id="14" name="Picture Placeholder 10">
            <a:extLst>
              <a:ext uri="{FF2B5EF4-FFF2-40B4-BE49-F238E27FC236}">
                <a16:creationId xmlns:a16="http://schemas.microsoft.com/office/drawing/2014/main" id="{92B3B241-D439-47C0-9E90-9F4C8234BE09}"/>
              </a:ext>
            </a:extLst>
          </p:cNvPr>
          <p:cNvSpPr>
            <a:spLocks noGrp="1"/>
          </p:cNvSpPr>
          <p:nvPr>
            <p:ph type="pic" sz="quarter" idx="16" hasCustomPrompt="1"/>
          </p:nvPr>
        </p:nvSpPr>
        <p:spPr>
          <a:xfrm>
            <a:off x="8983978" y="2612615"/>
            <a:ext cx="1864997" cy="1866477"/>
          </a:xfrm>
          <a:prstGeom prst="ellipse">
            <a:avLst/>
          </a:prstGeom>
          <a:solidFill>
            <a:schemeClr val="tx1"/>
          </a:solidFill>
        </p:spPr>
        <p:txBody>
          <a:bodyPr>
            <a:normAutofit/>
          </a:bodyPr>
          <a:lstStyle>
            <a:lvl1pPr marL="0" indent="0" algn="ctr" rtl="0">
              <a:buNone/>
              <a:defRPr sz="1050"/>
            </a:lvl1pPr>
          </a:lstStyle>
          <a:p>
            <a:r>
              <a:rPr lang="fr-FR" dirty="0"/>
              <a:t>Picture</a:t>
            </a:r>
          </a:p>
        </p:txBody>
      </p:sp>
      <p:sp>
        <p:nvSpPr>
          <p:cNvPr id="11" name="Picture Placeholder 10">
            <a:extLst>
              <a:ext uri="{FF2B5EF4-FFF2-40B4-BE49-F238E27FC236}">
                <a16:creationId xmlns:a16="http://schemas.microsoft.com/office/drawing/2014/main" id="{833B4748-1D15-492B-BFA6-8B1A7240F821}"/>
              </a:ext>
            </a:extLst>
          </p:cNvPr>
          <p:cNvSpPr>
            <a:spLocks noGrp="1"/>
          </p:cNvSpPr>
          <p:nvPr>
            <p:ph type="pic" sz="quarter" idx="13" hasCustomPrompt="1"/>
          </p:nvPr>
        </p:nvSpPr>
        <p:spPr>
          <a:xfrm>
            <a:off x="1364002" y="2612615"/>
            <a:ext cx="1864997" cy="1866477"/>
          </a:xfrm>
          <a:prstGeom prst="ellipse">
            <a:avLst/>
          </a:prstGeom>
          <a:solidFill>
            <a:schemeClr val="tx1"/>
          </a:solidFill>
        </p:spPr>
        <p:txBody>
          <a:bodyPr>
            <a:normAutofit/>
          </a:bodyPr>
          <a:lstStyle>
            <a:lvl1pPr marL="0" indent="0" algn="ctr">
              <a:buNone/>
              <a:defRPr sz="1050"/>
            </a:lvl1pPr>
          </a:lstStyle>
          <a:p>
            <a:r>
              <a:rPr lang="fr-FR" dirty="0"/>
              <a:t>Picture</a:t>
            </a:r>
          </a:p>
        </p:txBody>
      </p:sp>
      <p:sp>
        <p:nvSpPr>
          <p:cNvPr id="2" name="Slide Number Placeholder 1">
            <a:extLst>
              <a:ext uri="{FF2B5EF4-FFF2-40B4-BE49-F238E27FC236}">
                <a16:creationId xmlns:a16="http://schemas.microsoft.com/office/drawing/2014/main" id="{70899506-5DC4-924E-8088-787FFFB76FD6}"/>
              </a:ext>
            </a:extLst>
          </p:cNvPr>
          <p:cNvSpPr>
            <a:spLocks noGrp="1"/>
          </p:cNvSpPr>
          <p:nvPr>
            <p:ph type="sldNum" sz="quarter" idx="17"/>
          </p:nvPr>
        </p:nvSpPr>
        <p:spPr/>
        <p:txBody>
          <a:bodyPr/>
          <a:lstStyle/>
          <a:p>
            <a:fld id="{B345F271-CDEB-544D-9424-5A654C5542C8}" type="slidenum">
              <a:rPr lang="en-US" smtClean="0"/>
              <a:pPr/>
              <a:t>‹#›</a:t>
            </a:fld>
            <a:endParaRPr lang="en-US" dirty="0"/>
          </a:p>
        </p:txBody>
      </p:sp>
    </p:spTree>
    <p:extLst>
      <p:ext uri="{BB962C8B-B14F-4D97-AF65-F5344CB8AC3E}">
        <p14:creationId xmlns:p14="http://schemas.microsoft.com/office/powerpoint/2010/main" val="2380833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am 2">
    <p:spTree>
      <p:nvGrpSpPr>
        <p:cNvPr id="1" name=""/>
        <p:cNvGrpSpPr/>
        <p:nvPr/>
      </p:nvGrpSpPr>
      <p:grpSpPr>
        <a:xfrm>
          <a:off x="0" y="0"/>
          <a:ext cx="0" cy="0"/>
          <a:chOff x="0" y="0"/>
          <a:chExt cx="0" cy="0"/>
        </a:xfrm>
      </p:grpSpPr>
      <p:sp>
        <p:nvSpPr>
          <p:cNvPr id="35" name="Picture Placeholder 10">
            <a:extLst>
              <a:ext uri="{FF2B5EF4-FFF2-40B4-BE49-F238E27FC236}">
                <a16:creationId xmlns:a16="http://schemas.microsoft.com/office/drawing/2014/main" id="{28A52817-9434-4248-A9F0-5409D58D80AB}"/>
              </a:ext>
            </a:extLst>
          </p:cNvPr>
          <p:cNvSpPr>
            <a:spLocks noGrp="1"/>
          </p:cNvSpPr>
          <p:nvPr>
            <p:ph type="pic" sz="quarter" idx="13" hasCustomPrompt="1"/>
          </p:nvPr>
        </p:nvSpPr>
        <p:spPr>
          <a:xfrm>
            <a:off x="1367754" y="2346959"/>
            <a:ext cx="872827" cy="871943"/>
          </a:xfrm>
          <a:prstGeom prst="ellipse">
            <a:avLst/>
          </a:prstGeom>
          <a:solidFill>
            <a:schemeClr val="tx1"/>
          </a:solidFill>
        </p:spPr>
        <p:txBody>
          <a:bodyPr>
            <a:normAutofit/>
          </a:bodyPr>
          <a:lstStyle>
            <a:lvl1pPr marL="0" indent="0" algn="ctr">
              <a:buNone/>
              <a:defRPr sz="600"/>
            </a:lvl1pPr>
          </a:lstStyle>
          <a:p>
            <a:r>
              <a:rPr lang="fr-FR" dirty="0"/>
              <a:t>Picture</a:t>
            </a:r>
          </a:p>
          <a:p>
            <a:endParaRPr lang="fr-FR" dirty="0"/>
          </a:p>
        </p:txBody>
      </p:sp>
      <p:sp>
        <p:nvSpPr>
          <p:cNvPr id="38" name="Picture Placeholder 10">
            <a:extLst>
              <a:ext uri="{FF2B5EF4-FFF2-40B4-BE49-F238E27FC236}">
                <a16:creationId xmlns:a16="http://schemas.microsoft.com/office/drawing/2014/main" id="{48CC145B-9158-4C89-BDE8-D80C6BEAD342}"/>
              </a:ext>
            </a:extLst>
          </p:cNvPr>
          <p:cNvSpPr>
            <a:spLocks noGrp="1"/>
          </p:cNvSpPr>
          <p:nvPr>
            <p:ph type="pic" sz="quarter" idx="14" hasCustomPrompt="1"/>
          </p:nvPr>
        </p:nvSpPr>
        <p:spPr>
          <a:xfrm>
            <a:off x="4776437" y="2346959"/>
            <a:ext cx="872827" cy="871943"/>
          </a:xfrm>
          <a:prstGeom prst="ellipse">
            <a:avLst/>
          </a:prstGeom>
          <a:solidFill>
            <a:schemeClr val="tx1"/>
          </a:solidFill>
        </p:spPr>
        <p:txBody>
          <a:bodyPr>
            <a:normAutofit/>
          </a:bodyPr>
          <a:lstStyle>
            <a:lvl1pPr marL="0" indent="0" algn="ctr">
              <a:buNone/>
              <a:defRPr sz="600"/>
            </a:lvl1pPr>
          </a:lstStyle>
          <a:p>
            <a:r>
              <a:rPr lang="fr-FR" dirty="0"/>
              <a:t>Picture</a:t>
            </a:r>
          </a:p>
          <a:p>
            <a:endParaRPr lang="fr-FR" dirty="0"/>
          </a:p>
        </p:txBody>
      </p:sp>
      <p:sp>
        <p:nvSpPr>
          <p:cNvPr id="39" name="Picture Placeholder 10">
            <a:extLst>
              <a:ext uri="{FF2B5EF4-FFF2-40B4-BE49-F238E27FC236}">
                <a16:creationId xmlns:a16="http://schemas.microsoft.com/office/drawing/2014/main" id="{18240BEE-6B48-4E46-8571-243D0874F8AD}"/>
              </a:ext>
            </a:extLst>
          </p:cNvPr>
          <p:cNvSpPr>
            <a:spLocks noGrp="1"/>
          </p:cNvSpPr>
          <p:nvPr>
            <p:ph type="pic" sz="quarter" idx="15" hasCustomPrompt="1"/>
          </p:nvPr>
        </p:nvSpPr>
        <p:spPr>
          <a:xfrm>
            <a:off x="8190198" y="2346959"/>
            <a:ext cx="872827" cy="871943"/>
          </a:xfrm>
          <a:prstGeom prst="ellipse">
            <a:avLst/>
          </a:prstGeom>
          <a:solidFill>
            <a:schemeClr val="tx1"/>
          </a:solidFill>
        </p:spPr>
        <p:txBody>
          <a:bodyPr>
            <a:normAutofit/>
          </a:bodyPr>
          <a:lstStyle>
            <a:lvl1pPr marL="0" indent="0" algn="ctr">
              <a:buNone/>
              <a:defRPr sz="600"/>
            </a:lvl1pPr>
          </a:lstStyle>
          <a:p>
            <a:r>
              <a:rPr lang="fr-FR" dirty="0"/>
              <a:t>Picture</a:t>
            </a:r>
          </a:p>
          <a:p>
            <a:endParaRPr lang="fr-FR" dirty="0"/>
          </a:p>
        </p:txBody>
      </p:sp>
      <p:sp>
        <p:nvSpPr>
          <p:cNvPr id="40" name="Picture Placeholder 10">
            <a:extLst>
              <a:ext uri="{FF2B5EF4-FFF2-40B4-BE49-F238E27FC236}">
                <a16:creationId xmlns:a16="http://schemas.microsoft.com/office/drawing/2014/main" id="{891A3D34-F938-43C2-B3E0-F6637FB470EA}"/>
              </a:ext>
            </a:extLst>
          </p:cNvPr>
          <p:cNvSpPr>
            <a:spLocks noGrp="1"/>
          </p:cNvSpPr>
          <p:nvPr>
            <p:ph type="pic" sz="quarter" idx="16" hasCustomPrompt="1"/>
          </p:nvPr>
        </p:nvSpPr>
        <p:spPr>
          <a:xfrm>
            <a:off x="1367754" y="3643749"/>
            <a:ext cx="872827" cy="871943"/>
          </a:xfrm>
          <a:prstGeom prst="ellipse">
            <a:avLst/>
          </a:prstGeom>
          <a:solidFill>
            <a:schemeClr val="tx1"/>
          </a:solidFill>
        </p:spPr>
        <p:txBody>
          <a:bodyPr>
            <a:normAutofit/>
          </a:bodyPr>
          <a:lstStyle>
            <a:lvl1pPr marL="0" indent="0" algn="ctr">
              <a:buNone/>
              <a:defRPr sz="600"/>
            </a:lvl1pPr>
          </a:lstStyle>
          <a:p>
            <a:r>
              <a:rPr lang="fr-FR" dirty="0"/>
              <a:t>Picture</a:t>
            </a:r>
          </a:p>
          <a:p>
            <a:endParaRPr lang="fr-FR" dirty="0"/>
          </a:p>
        </p:txBody>
      </p:sp>
      <p:sp>
        <p:nvSpPr>
          <p:cNvPr id="41" name="Picture Placeholder 10">
            <a:extLst>
              <a:ext uri="{FF2B5EF4-FFF2-40B4-BE49-F238E27FC236}">
                <a16:creationId xmlns:a16="http://schemas.microsoft.com/office/drawing/2014/main" id="{8AA6258D-C0D6-4D37-B7E6-AF882A75F99E}"/>
              </a:ext>
            </a:extLst>
          </p:cNvPr>
          <p:cNvSpPr>
            <a:spLocks noGrp="1"/>
          </p:cNvSpPr>
          <p:nvPr>
            <p:ph type="pic" sz="quarter" idx="17" hasCustomPrompt="1"/>
          </p:nvPr>
        </p:nvSpPr>
        <p:spPr>
          <a:xfrm>
            <a:off x="4776437" y="3643749"/>
            <a:ext cx="872827" cy="871943"/>
          </a:xfrm>
          <a:prstGeom prst="ellipse">
            <a:avLst/>
          </a:prstGeom>
          <a:solidFill>
            <a:schemeClr val="tx1"/>
          </a:solidFill>
        </p:spPr>
        <p:txBody>
          <a:bodyPr>
            <a:normAutofit/>
          </a:bodyPr>
          <a:lstStyle>
            <a:lvl1pPr marL="0" indent="0" algn="ctr">
              <a:buNone/>
              <a:defRPr sz="600"/>
            </a:lvl1pPr>
          </a:lstStyle>
          <a:p>
            <a:r>
              <a:rPr lang="fr-FR" dirty="0"/>
              <a:t>Picture</a:t>
            </a:r>
          </a:p>
          <a:p>
            <a:endParaRPr lang="fr-FR" dirty="0"/>
          </a:p>
        </p:txBody>
      </p:sp>
      <p:sp>
        <p:nvSpPr>
          <p:cNvPr id="42" name="Picture Placeholder 10">
            <a:extLst>
              <a:ext uri="{FF2B5EF4-FFF2-40B4-BE49-F238E27FC236}">
                <a16:creationId xmlns:a16="http://schemas.microsoft.com/office/drawing/2014/main" id="{C05DB888-4CC2-422E-A90D-0F5961F52473}"/>
              </a:ext>
            </a:extLst>
          </p:cNvPr>
          <p:cNvSpPr>
            <a:spLocks noGrp="1"/>
          </p:cNvSpPr>
          <p:nvPr>
            <p:ph type="pic" sz="quarter" idx="18" hasCustomPrompt="1"/>
          </p:nvPr>
        </p:nvSpPr>
        <p:spPr>
          <a:xfrm>
            <a:off x="8190198" y="3643749"/>
            <a:ext cx="872827" cy="871943"/>
          </a:xfrm>
          <a:prstGeom prst="ellipse">
            <a:avLst/>
          </a:prstGeom>
          <a:solidFill>
            <a:schemeClr val="tx1"/>
          </a:solidFill>
        </p:spPr>
        <p:txBody>
          <a:bodyPr>
            <a:normAutofit/>
          </a:bodyPr>
          <a:lstStyle>
            <a:lvl1pPr marL="0" indent="0" algn="ctr">
              <a:buNone/>
              <a:defRPr sz="600"/>
            </a:lvl1pPr>
          </a:lstStyle>
          <a:p>
            <a:r>
              <a:rPr lang="fr-FR" dirty="0"/>
              <a:t>Picture</a:t>
            </a:r>
          </a:p>
          <a:p>
            <a:endParaRPr lang="fr-FR" dirty="0"/>
          </a:p>
        </p:txBody>
      </p:sp>
      <p:sp>
        <p:nvSpPr>
          <p:cNvPr id="43" name="Picture Placeholder 10">
            <a:extLst>
              <a:ext uri="{FF2B5EF4-FFF2-40B4-BE49-F238E27FC236}">
                <a16:creationId xmlns:a16="http://schemas.microsoft.com/office/drawing/2014/main" id="{91B0F4F4-8EDC-454F-99C3-EFA4EFF06681}"/>
              </a:ext>
            </a:extLst>
          </p:cNvPr>
          <p:cNvSpPr>
            <a:spLocks noGrp="1"/>
          </p:cNvSpPr>
          <p:nvPr>
            <p:ph type="pic" sz="quarter" idx="19" hasCustomPrompt="1"/>
          </p:nvPr>
        </p:nvSpPr>
        <p:spPr>
          <a:xfrm>
            <a:off x="1367754" y="4995008"/>
            <a:ext cx="872827" cy="871943"/>
          </a:xfrm>
          <a:prstGeom prst="ellipse">
            <a:avLst/>
          </a:prstGeom>
          <a:solidFill>
            <a:schemeClr val="tx1"/>
          </a:solidFill>
        </p:spPr>
        <p:txBody>
          <a:bodyPr>
            <a:normAutofit/>
          </a:bodyPr>
          <a:lstStyle>
            <a:lvl1pPr marL="0" indent="0" algn="ctr" rtl="0">
              <a:buNone/>
              <a:defRPr sz="600"/>
            </a:lvl1pPr>
          </a:lstStyle>
          <a:p>
            <a:r>
              <a:rPr lang="fr-FR" dirty="0"/>
              <a:t>Picture</a:t>
            </a:r>
          </a:p>
          <a:p>
            <a:endParaRPr lang="fr-FR" dirty="0"/>
          </a:p>
        </p:txBody>
      </p:sp>
      <p:sp>
        <p:nvSpPr>
          <p:cNvPr id="44" name="Picture Placeholder 10">
            <a:extLst>
              <a:ext uri="{FF2B5EF4-FFF2-40B4-BE49-F238E27FC236}">
                <a16:creationId xmlns:a16="http://schemas.microsoft.com/office/drawing/2014/main" id="{5F25E1E5-622D-44E9-9FD1-48BBA5FC389D}"/>
              </a:ext>
            </a:extLst>
          </p:cNvPr>
          <p:cNvSpPr>
            <a:spLocks noGrp="1"/>
          </p:cNvSpPr>
          <p:nvPr>
            <p:ph type="pic" sz="quarter" idx="20" hasCustomPrompt="1"/>
          </p:nvPr>
        </p:nvSpPr>
        <p:spPr>
          <a:xfrm>
            <a:off x="4776437" y="4995008"/>
            <a:ext cx="872827" cy="871943"/>
          </a:xfrm>
          <a:prstGeom prst="ellipse">
            <a:avLst/>
          </a:prstGeom>
          <a:solidFill>
            <a:schemeClr val="tx1"/>
          </a:solidFill>
        </p:spPr>
        <p:txBody>
          <a:bodyPr>
            <a:normAutofit/>
          </a:bodyPr>
          <a:lstStyle>
            <a:lvl1pPr marL="0" indent="0" algn="ctr" rtl="0">
              <a:buNone/>
              <a:defRPr sz="600"/>
            </a:lvl1pPr>
          </a:lstStyle>
          <a:p>
            <a:r>
              <a:rPr lang="fr-FR" dirty="0"/>
              <a:t>Picture</a:t>
            </a:r>
          </a:p>
          <a:p>
            <a:endParaRPr lang="fr-FR" dirty="0"/>
          </a:p>
        </p:txBody>
      </p:sp>
      <p:sp>
        <p:nvSpPr>
          <p:cNvPr id="45" name="Picture Placeholder 10">
            <a:extLst>
              <a:ext uri="{FF2B5EF4-FFF2-40B4-BE49-F238E27FC236}">
                <a16:creationId xmlns:a16="http://schemas.microsoft.com/office/drawing/2014/main" id="{FF0CB30F-6742-4E8E-9918-FF5A545074AE}"/>
              </a:ext>
            </a:extLst>
          </p:cNvPr>
          <p:cNvSpPr>
            <a:spLocks noGrp="1"/>
          </p:cNvSpPr>
          <p:nvPr>
            <p:ph type="pic" sz="quarter" idx="21" hasCustomPrompt="1"/>
          </p:nvPr>
        </p:nvSpPr>
        <p:spPr>
          <a:xfrm>
            <a:off x="8190198" y="4995008"/>
            <a:ext cx="872827" cy="871943"/>
          </a:xfrm>
          <a:prstGeom prst="ellipse">
            <a:avLst/>
          </a:prstGeom>
          <a:solidFill>
            <a:schemeClr val="tx1"/>
          </a:solidFill>
        </p:spPr>
        <p:txBody>
          <a:bodyPr>
            <a:normAutofit/>
          </a:bodyPr>
          <a:lstStyle>
            <a:lvl1pPr marL="0" indent="0" algn="ctr" rtl="0">
              <a:buNone/>
              <a:defRPr sz="600"/>
            </a:lvl1pPr>
          </a:lstStyle>
          <a:p>
            <a:r>
              <a:rPr lang="fr-FR" dirty="0"/>
              <a:t>Picture</a:t>
            </a:r>
          </a:p>
          <a:p>
            <a:endParaRPr lang="fr-FR" dirty="0"/>
          </a:p>
        </p:txBody>
      </p:sp>
    </p:spTree>
    <p:extLst>
      <p:ext uri="{BB962C8B-B14F-4D97-AF65-F5344CB8AC3E}">
        <p14:creationId xmlns:p14="http://schemas.microsoft.com/office/powerpoint/2010/main" val="404567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41BD-9EFC-4248-AEEE-1D850FEE9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603CE2-F7EF-444E-B121-93EF4D6DC0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F9A66-8FB6-5342-9F30-5C01E87CC08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7EA0810-883C-0A42-A543-CB925F6DC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AB5B6-1A45-C74B-91D3-EF74B80FEA39}"/>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04709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37F1-2E05-9940-B4BA-0C0D8071A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9BC2F-FC45-1E4A-BF40-6A4D6AD54B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3FB887-FE59-694B-AE64-085638E18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5AC587-B27E-2143-BEC5-71B22EAB23F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064891A6-700F-7246-8E76-B0749B736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CB76E-1263-7843-B988-39D63650F7DE}"/>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355453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FE2C-2263-E44B-ADF0-612A3D7156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811E9-38B6-6246-831A-A0B400621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DE5B3F-181D-2249-A4F1-92C3FE2264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2709D0-572B-C64D-AA1B-9A49CDF78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AE3AD-5420-F048-9B6C-2F7161A0F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748F92-CA12-E040-BDBB-94E28B764C1A}"/>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8" name="Footer Placeholder 7">
            <a:extLst>
              <a:ext uri="{FF2B5EF4-FFF2-40B4-BE49-F238E27FC236}">
                <a16:creationId xmlns:a16="http://schemas.microsoft.com/office/drawing/2014/main" id="{E4A7494A-36E3-0646-8AD4-7D3221F47A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7E844B-2F31-1E4D-B0EC-893D9586D348}"/>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00286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4A7A-E5D6-CF40-9344-4E668E7F3C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1919CC-E571-0C4F-8ADD-EC68EDEA87A0}"/>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4" name="Footer Placeholder 3">
            <a:extLst>
              <a:ext uri="{FF2B5EF4-FFF2-40B4-BE49-F238E27FC236}">
                <a16:creationId xmlns:a16="http://schemas.microsoft.com/office/drawing/2014/main" id="{6A735C8D-0462-C341-A6CC-D1638C13EE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B605CD-3BB4-424C-8002-9C7371835A03}"/>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3598527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A7A9EA-82F1-404B-B139-65807AE9B7E6}"/>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4" name="Slide Number Placeholder 3">
            <a:extLst>
              <a:ext uri="{FF2B5EF4-FFF2-40B4-BE49-F238E27FC236}">
                <a16:creationId xmlns:a16="http://schemas.microsoft.com/office/drawing/2014/main" id="{FE7F890A-7C86-2D41-9C79-5D4A53890099}"/>
              </a:ext>
            </a:extLst>
          </p:cNvPr>
          <p:cNvSpPr>
            <a:spLocks noGrp="1"/>
          </p:cNvSpPr>
          <p:nvPr>
            <p:ph type="sldNum" sz="quarter" idx="12"/>
          </p:nvPr>
        </p:nvSpPr>
        <p:spPr>
          <a:xfrm>
            <a:off x="5960165" y="6437479"/>
            <a:ext cx="271670" cy="246221"/>
          </a:xfrm>
          <a:solidFill>
            <a:srgbClr val="FFE703"/>
          </a:solidFill>
        </p:spPr>
        <p:txBody>
          <a:bodyPr vert="horz" wrap="square" lIns="0" tIns="0" rIns="0" bIns="0" rtlCol="0" anchor="ctr">
            <a:noAutofit/>
          </a:bodyPr>
          <a:lstStyle>
            <a:lvl1pPr>
              <a:defRPr lang="en-US" sz="1000" b="1" smtClean="0">
                <a:solidFill>
                  <a:schemeClr val="tx1"/>
                </a:solidFill>
                <a:latin typeface="Century Gothic" panose="020B0502020202020204" pitchFamily="34" charset="0"/>
              </a:defRPr>
            </a:lvl1pPr>
          </a:lstStyle>
          <a:p>
            <a:pPr algn="ctr"/>
            <a:fld id="{0C7B4787-4E7A-BF42-838C-32DA173181A9}" type="slidenum">
              <a:rPr lang="en-US" smtClean="0"/>
              <a:pPr algn="ctr"/>
              <a:t>‹#›</a:t>
            </a:fld>
            <a:endParaRPr lang="en-US"/>
          </a:p>
        </p:txBody>
      </p:sp>
      <p:pic>
        <p:nvPicPr>
          <p:cNvPr id="5" name="Graphic 4">
            <a:extLst>
              <a:ext uri="{FF2B5EF4-FFF2-40B4-BE49-F238E27FC236}">
                <a16:creationId xmlns:a16="http://schemas.microsoft.com/office/drawing/2014/main" id="{9C389293-BEE6-5948-8A92-75464D1A86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6194" y="6335255"/>
            <a:ext cx="874987" cy="348446"/>
          </a:xfrm>
          <a:prstGeom prst="rect">
            <a:avLst/>
          </a:prstGeom>
        </p:spPr>
      </p:pic>
    </p:spTree>
    <p:extLst>
      <p:ext uri="{BB962C8B-B14F-4D97-AF65-F5344CB8AC3E}">
        <p14:creationId xmlns:p14="http://schemas.microsoft.com/office/powerpoint/2010/main" val="210493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placehold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A7A9EA-82F1-404B-B139-65807AE9B7E6}"/>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3" name="Footer Placeholder 2">
            <a:extLst>
              <a:ext uri="{FF2B5EF4-FFF2-40B4-BE49-F238E27FC236}">
                <a16:creationId xmlns:a16="http://schemas.microsoft.com/office/drawing/2014/main" id="{263B17C7-8500-154A-AF2C-3A6AC303A2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7F890A-7C86-2D41-9C79-5D4A53890099}"/>
              </a:ext>
            </a:extLst>
          </p:cNvPr>
          <p:cNvSpPr>
            <a:spLocks noGrp="1"/>
          </p:cNvSpPr>
          <p:nvPr>
            <p:ph type="sldNum" sz="quarter" idx="12"/>
          </p:nvPr>
        </p:nvSpPr>
        <p:spPr/>
        <p:txBody>
          <a:bodyPr/>
          <a:lstStyle/>
          <a:p>
            <a:fld id="{0C7B4787-4E7A-BF42-838C-32DA173181A9}" type="slidenum">
              <a:rPr lang="en-US" smtClean="0"/>
              <a:t>‹#›</a:t>
            </a:fld>
            <a:endParaRPr lang="en-US"/>
          </a:p>
        </p:txBody>
      </p:sp>
      <p:sp>
        <p:nvSpPr>
          <p:cNvPr id="5" name="Picture Placeholder 5">
            <a:extLst>
              <a:ext uri="{FF2B5EF4-FFF2-40B4-BE49-F238E27FC236}">
                <a16:creationId xmlns:a16="http://schemas.microsoft.com/office/drawing/2014/main" id="{E66E759D-E7B2-7040-90A8-5EA082CC631E}"/>
              </a:ext>
            </a:extLst>
          </p:cNvPr>
          <p:cNvSpPr>
            <a:spLocks noGrp="1"/>
          </p:cNvSpPr>
          <p:nvPr>
            <p:ph type="pic" sz="quarter" idx="18"/>
          </p:nvPr>
        </p:nvSpPr>
        <p:spPr>
          <a:xfrm>
            <a:off x="10440063" y="5899868"/>
            <a:ext cx="1523337" cy="821606"/>
          </a:xfrm>
          <a:noFill/>
        </p:spPr>
        <p:txBody>
          <a:bodyPr>
            <a:normAutofit/>
          </a:bodyPr>
          <a:lstStyle>
            <a:lvl1pPr marL="0" indent="0">
              <a:buNone/>
              <a:defRPr sz="1200"/>
            </a:lvl1pPr>
          </a:lstStyle>
          <a:p>
            <a:endParaRPr lang="en-US"/>
          </a:p>
        </p:txBody>
      </p:sp>
    </p:spTree>
    <p:extLst>
      <p:ext uri="{BB962C8B-B14F-4D97-AF65-F5344CB8AC3E}">
        <p14:creationId xmlns:p14="http://schemas.microsoft.com/office/powerpoint/2010/main" val="2090820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4014-C651-EB42-964E-08AD60ACC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AF8C7C-7E3C-5546-ABCD-610BE529AA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17A08-75B8-2446-BA96-BF5907CA8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5AC7A-C640-1F47-BEDE-C1E5DB7C377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B5329D80-AA42-064E-A45C-C5A2DC306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220C1-7ACD-DE49-88A2-3B276601DCCB}"/>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814169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FBF383-8DAD-0B40-A122-2818B3C7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72DA4-A32D-B44D-83A0-F90C6E978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7D451-9056-E34F-96D6-53663BDCE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8D0BF7B8-B00F-2D41-A75D-304F77409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C5B16-04EA-DC48-9150-36891CEFF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B4787-4E7A-BF42-838C-32DA173181A9}" type="slidenum">
              <a:rPr lang="en-US" smtClean="0"/>
              <a:t>‹#›</a:t>
            </a:fld>
            <a:endParaRPr lang="en-US"/>
          </a:p>
        </p:txBody>
      </p:sp>
    </p:spTree>
    <p:extLst>
      <p:ext uri="{BB962C8B-B14F-4D97-AF65-F5344CB8AC3E}">
        <p14:creationId xmlns:p14="http://schemas.microsoft.com/office/powerpoint/2010/main" val="3162109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tiff"/><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22.png"/><Relationship Id="rId7" Type="http://schemas.openxmlformats.org/officeDocument/2006/relationships/image" Target="../media/image54.png"/><Relationship Id="rId12" Type="http://schemas.openxmlformats.org/officeDocument/2006/relationships/image" Target="../media/image1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svg"/><Relationship Id="rId4" Type="http://schemas.openxmlformats.org/officeDocument/2006/relationships/image" Target="../media/image23.sv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59.emf"/><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62.jp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26.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25.png"/><Relationship Id="rId9" Type="http://schemas.openxmlformats.org/officeDocument/2006/relationships/image" Target="../media/image66.sv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3.svg"/><Relationship Id="rId10" Type="http://schemas.openxmlformats.org/officeDocument/2006/relationships/image" Target="../media/image39.svg"/><Relationship Id="rId4" Type="http://schemas.openxmlformats.org/officeDocument/2006/relationships/image" Target="../media/image2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1962A43-89FE-A444-B6EB-42DAD68161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128" y="-1"/>
            <a:ext cx="3184120" cy="3184120"/>
          </a:xfrm>
          <a:prstGeom prst="rect">
            <a:avLst/>
          </a:prstGeom>
        </p:spPr>
      </p:pic>
      <p:pic>
        <p:nvPicPr>
          <p:cNvPr id="9" name="Graphic 8">
            <a:extLst>
              <a:ext uri="{FF2B5EF4-FFF2-40B4-BE49-F238E27FC236}">
                <a16:creationId xmlns:a16="http://schemas.microsoft.com/office/drawing/2014/main" id="{0F19C665-3621-2E42-ADE4-F61F7387E4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194" y="159311"/>
            <a:ext cx="1435100" cy="571500"/>
          </a:xfrm>
          <a:prstGeom prst="rect">
            <a:avLst/>
          </a:prstGeom>
        </p:spPr>
      </p:pic>
      <p:pic>
        <p:nvPicPr>
          <p:cNvPr id="5" name="Graphic 4">
            <a:extLst>
              <a:ext uri="{FF2B5EF4-FFF2-40B4-BE49-F238E27FC236}">
                <a16:creationId xmlns:a16="http://schemas.microsoft.com/office/drawing/2014/main" id="{BD2031CF-FE54-CB4A-AF6F-5499B1AC18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1650" y="6470030"/>
            <a:ext cx="3854450" cy="181243"/>
          </a:xfrm>
          <a:prstGeom prst="rect">
            <a:avLst/>
          </a:prstGeom>
        </p:spPr>
      </p:pic>
      <p:pic>
        <p:nvPicPr>
          <p:cNvPr id="37" name="Graphic 36">
            <a:extLst>
              <a:ext uri="{FF2B5EF4-FFF2-40B4-BE49-F238E27FC236}">
                <a16:creationId xmlns:a16="http://schemas.microsoft.com/office/drawing/2014/main" id="{3BDC333C-9185-524A-AF22-DAF3B2DC15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24882" y="0"/>
            <a:ext cx="2961669" cy="5371654"/>
          </a:xfrm>
          <a:prstGeom prst="rect">
            <a:avLst/>
          </a:prstGeom>
        </p:spPr>
      </p:pic>
      <p:grpSp>
        <p:nvGrpSpPr>
          <p:cNvPr id="2" name="Group 1">
            <a:extLst>
              <a:ext uri="{FF2B5EF4-FFF2-40B4-BE49-F238E27FC236}">
                <a16:creationId xmlns:a16="http://schemas.microsoft.com/office/drawing/2014/main" id="{D081BB5E-730F-7A46-98CF-171B19B099C8}"/>
              </a:ext>
            </a:extLst>
          </p:cNvPr>
          <p:cNvGrpSpPr/>
          <p:nvPr/>
        </p:nvGrpSpPr>
        <p:grpSpPr>
          <a:xfrm>
            <a:off x="8153958" y="-259364"/>
            <a:ext cx="802750" cy="3675664"/>
            <a:chOff x="3487771" y="3342096"/>
            <a:chExt cx="888977" cy="222251"/>
          </a:xfrm>
        </p:grpSpPr>
        <p:sp>
          <p:nvSpPr>
            <p:cNvPr id="32" name="Rectangle 31">
              <a:extLst>
                <a:ext uri="{FF2B5EF4-FFF2-40B4-BE49-F238E27FC236}">
                  <a16:creationId xmlns:a16="http://schemas.microsoft.com/office/drawing/2014/main" id="{7B5C798F-0E17-5F43-B892-4455F049A983}"/>
                </a:ext>
              </a:extLst>
            </p:cNvPr>
            <p:cNvSpPr/>
            <p:nvPr/>
          </p:nvSpPr>
          <p:spPr>
            <a:xfrm>
              <a:off x="3487771"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0C100B66-A500-CE44-8C03-0E82519F8CF6}"/>
                </a:ext>
              </a:extLst>
            </p:cNvPr>
            <p:cNvSpPr/>
            <p:nvPr/>
          </p:nvSpPr>
          <p:spPr>
            <a:xfrm>
              <a:off x="3684621"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BE9D1B58-C775-7948-9410-E533FF696DB3}"/>
                </a:ext>
              </a:extLst>
            </p:cNvPr>
            <p:cNvSpPr/>
            <p:nvPr/>
          </p:nvSpPr>
          <p:spPr>
            <a:xfrm>
              <a:off x="3884646"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F610859D-6B95-F74E-8AF4-5FCCE581A08C}"/>
                </a:ext>
              </a:extLst>
            </p:cNvPr>
            <p:cNvSpPr/>
            <p:nvPr/>
          </p:nvSpPr>
          <p:spPr>
            <a:xfrm>
              <a:off x="4081496"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BC4191B4-B51E-9B45-8541-DA771F336B21}"/>
                </a:ext>
              </a:extLst>
            </p:cNvPr>
            <p:cNvSpPr/>
            <p:nvPr/>
          </p:nvSpPr>
          <p:spPr>
            <a:xfrm>
              <a:off x="4278346"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 name="Graphic 29">
            <a:extLst>
              <a:ext uri="{FF2B5EF4-FFF2-40B4-BE49-F238E27FC236}">
                <a16:creationId xmlns:a16="http://schemas.microsoft.com/office/drawing/2014/main" id="{0FFC99EB-B81E-4149-824B-98D443A407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03199" y="5567954"/>
            <a:ext cx="1290046" cy="1290046"/>
          </a:xfrm>
          <a:prstGeom prst="rect">
            <a:avLst/>
          </a:prstGeom>
        </p:spPr>
      </p:pic>
      <p:sp>
        <p:nvSpPr>
          <p:cNvPr id="6" name="TextBox 5">
            <a:extLst>
              <a:ext uri="{FF2B5EF4-FFF2-40B4-BE49-F238E27FC236}">
                <a16:creationId xmlns:a16="http://schemas.microsoft.com/office/drawing/2014/main" id="{04AB6577-AFB7-4260-AAEF-8D384D8CF9F4}"/>
              </a:ext>
            </a:extLst>
          </p:cNvPr>
          <p:cNvSpPr txBox="1"/>
          <p:nvPr/>
        </p:nvSpPr>
        <p:spPr>
          <a:xfrm>
            <a:off x="1818959" y="2879419"/>
            <a:ext cx="5139055" cy="609398"/>
          </a:xfrm>
          <a:prstGeom prst="rect">
            <a:avLst/>
          </a:prstGeom>
          <a:noFill/>
        </p:spPr>
        <p:txBody>
          <a:bodyPr wrap="square" lIns="0" tIns="0" rIns="0" bIns="0" rtlCol="0" anchor="ctr">
            <a:spAutoFit/>
          </a:bodyPr>
          <a:lstStyle/>
          <a:p>
            <a:pPr lvl="0" algn="r">
              <a:lnSpc>
                <a:spcPct val="90000"/>
              </a:lnSpc>
              <a:defRPr/>
            </a:pPr>
            <a:r>
              <a:rPr lang="fr-FR" sz="4400" b="1" dirty="0">
                <a:solidFill>
                  <a:schemeClr val="bg1"/>
                </a:solidFill>
                <a:latin typeface="Century Gothic" panose="020B0502020202020204" pitchFamily="34" charset="0"/>
                <a:cs typeface="Futura Medium" panose="020B0602020204020303" pitchFamily="34" charset="-79"/>
              </a:rPr>
              <a:t>BRAND IMPACT</a:t>
            </a:r>
            <a:endParaRPr kumimoji="0" lang="fr-FR" sz="4400" u="none" strike="noStrike" kern="1200" cap="none" spc="0" normalizeH="0" baseline="0" noProof="0" dirty="0">
              <a:ln>
                <a:noFill/>
              </a:ln>
              <a:solidFill>
                <a:schemeClr val="bg1"/>
              </a:solidFill>
              <a:effectLst/>
              <a:uLnTx/>
              <a:uFillTx/>
              <a:latin typeface="Century Gothic" panose="020B0502020202020204" pitchFamily="34" charset="0"/>
              <a:cs typeface="Futura Medium" panose="020B0602020204020303" pitchFamily="34" charset="-79"/>
            </a:endParaRPr>
          </a:p>
        </p:txBody>
      </p:sp>
      <p:sp>
        <p:nvSpPr>
          <p:cNvPr id="11" name="TextBox 10">
            <a:extLst>
              <a:ext uri="{FF2B5EF4-FFF2-40B4-BE49-F238E27FC236}">
                <a16:creationId xmlns:a16="http://schemas.microsoft.com/office/drawing/2014/main" id="{55FAAB32-FFCF-984D-B49B-3922982244D9}"/>
              </a:ext>
            </a:extLst>
          </p:cNvPr>
          <p:cNvSpPr txBox="1"/>
          <p:nvPr/>
        </p:nvSpPr>
        <p:spPr>
          <a:xfrm>
            <a:off x="7839075" y="2215824"/>
            <a:ext cx="2767966" cy="3246914"/>
          </a:xfrm>
          <a:prstGeom prst="rect">
            <a:avLst/>
          </a:prstGeom>
          <a:noFill/>
        </p:spPr>
        <p:txBody>
          <a:bodyPr wrap="square" lIns="0" tIns="0" rIns="0" bIns="0" rtlCol="0" anchor="t">
            <a:spAutoFit/>
          </a:bodyPr>
          <a:lstStyle/>
          <a:p>
            <a:pPr>
              <a:lnSpc>
                <a:spcPct val="70000"/>
              </a:lnSpc>
              <a:defRPr/>
            </a:pPr>
            <a:r>
              <a:rPr lang="fr-FR" sz="15000" b="1">
                <a:solidFill>
                  <a:schemeClr val="bg1"/>
                </a:solidFill>
                <a:latin typeface="Century Gothic" panose="020B0502020202020204" pitchFamily="34" charset="0"/>
                <a:cs typeface="Futura Medium" panose="020B0602020204020303" pitchFamily="34" charset="-79"/>
              </a:rPr>
              <a:t>20</a:t>
            </a:r>
            <a:br>
              <a:rPr lang="fr-FR" sz="15000" b="1">
                <a:solidFill>
                  <a:schemeClr val="bg1"/>
                </a:solidFill>
                <a:latin typeface="Century Gothic" panose="020B0502020202020204" pitchFamily="34" charset="0"/>
                <a:cs typeface="Futura Medium" panose="020B0602020204020303" pitchFamily="34" charset="-79"/>
              </a:rPr>
            </a:br>
            <a:r>
              <a:rPr lang="fr-FR" sz="15000" b="1">
                <a:solidFill>
                  <a:schemeClr val="bg1"/>
                </a:solidFill>
                <a:latin typeface="Century Gothic" panose="020B0502020202020204" pitchFamily="34" charset="0"/>
                <a:cs typeface="Futura Medium" panose="020B0602020204020303" pitchFamily="34" charset="-79"/>
              </a:rPr>
              <a:t>19</a:t>
            </a:r>
            <a:endParaRPr kumimoji="0" lang="fr-FR" sz="15000" b="1" u="none" strike="noStrike" kern="1200" cap="none" spc="0" normalizeH="0" baseline="0" noProof="0">
              <a:ln>
                <a:noFill/>
              </a:ln>
              <a:solidFill>
                <a:schemeClr val="bg1"/>
              </a:solidFill>
              <a:effectLst/>
              <a:uLnTx/>
              <a:uFillTx/>
              <a:latin typeface="Century Gothic" panose="020B0502020202020204" pitchFamily="34" charset="0"/>
              <a:cs typeface="Futura Medium" panose="020B0602020204020303" pitchFamily="34" charset="-79"/>
            </a:endParaRPr>
          </a:p>
        </p:txBody>
      </p:sp>
      <p:pic>
        <p:nvPicPr>
          <p:cNvPr id="27" name="Graphic 26">
            <a:extLst>
              <a:ext uri="{FF2B5EF4-FFF2-40B4-BE49-F238E27FC236}">
                <a16:creationId xmlns:a16="http://schemas.microsoft.com/office/drawing/2014/main" id="{4EEEEFF1-48A0-F34C-B3C2-AAB0C4BC6E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1070" y="2625944"/>
            <a:ext cx="2154146" cy="1077074"/>
          </a:xfrm>
          <a:prstGeom prst="rect">
            <a:avLst/>
          </a:prstGeom>
        </p:spPr>
      </p:pic>
      <p:pic>
        <p:nvPicPr>
          <p:cNvPr id="29" name="Graphic 28">
            <a:extLst>
              <a:ext uri="{FF2B5EF4-FFF2-40B4-BE49-F238E27FC236}">
                <a16:creationId xmlns:a16="http://schemas.microsoft.com/office/drawing/2014/main" id="{FFBB67D0-1160-AB48-98B4-056172CFF6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05004" y="5563593"/>
            <a:ext cx="1297227" cy="1297227"/>
          </a:xfrm>
          <a:prstGeom prst="rect">
            <a:avLst/>
          </a:prstGeom>
        </p:spPr>
      </p:pic>
      <p:pic>
        <p:nvPicPr>
          <p:cNvPr id="31" name="Graphic 30">
            <a:extLst>
              <a:ext uri="{FF2B5EF4-FFF2-40B4-BE49-F238E27FC236}">
                <a16:creationId xmlns:a16="http://schemas.microsoft.com/office/drawing/2014/main" id="{2BA73961-2FD9-4642-B825-5A9B35CE9B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9450" y="5598151"/>
            <a:ext cx="2594454" cy="1297227"/>
          </a:xfrm>
          <a:prstGeom prst="rect">
            <a:avLst/>
          </a:prstGeom>
        </p:spPr>
      </p:pic>
      <p:sp>
        <p:nvSpPr>
          <p:cNvPr id="3" name="Rectangle 2">
            <a:extLst>
              <a:ext uri="{FF2B5EF4-FFF2-40B4-BE49-F238E27FC236}">
                <a16:creationId xmlns:a16="http://schemas.microsoft.com/office/drawing/2014/main" id="{351E52F3-0EA4-B047-A9F0-CCFB7B06D0E8}"/>
              </a:ext>
            </a:extLst>
          </p:cNvPr>
          <p:cNvSpPr/>
          <p:nvPr/>
        </p:nvSpPr>
        <p:spPr>
          <a:xfrm>
            <a:off x="4360147" y="3703018"/>
            <a:ext cx="2610010" cy="387798"/>
          </a:xfrm>
          <a:prstGeom prst="rect">
            <a:avLst/>
          </a:prstGeom>
          <a:noFill/>
        </p:spPr>
        <p:txBody>
          <a:bodyPr wrap="square" lIns="0" tIns="0" rIns="0" bIns="0" rtlCol="0" anchor="t">
            <a:spAutoFit/>
          </a:bodyPr>
          <a:lstStyle/>
          <a:p>
            <a:pPr algn="r">
              <a:lnSpc>
                <a:spcPct val="90000"/>
              </a:lnSpc>
            </a:pPr>
            <a:r>
              <a:rPr lang="fr-FR" sz="2800">
                <a:solidFill>
                  <a:schemeClr val="bg1"/>
                </a:solidFill>
                <a:latin typeface="Century Gothic" panose="020B0502020202020204" pitchFamily="34" charset="0"/>
                <a:cs typeface="Futura Medium" panose="020B0602020204020303" pitchFamily="34" charset="-79"/>
              </a:rPr>
              <a:t>REPORT</a:t>
            </a:r>
            <a:endParaRPr lang="en-US" sz="2800">
              <a:solidFill>
                <a:schemeClr val="bg1"/>
              </a:solidFill>
              <a:latin typeface="Century Gothic" panose="020B0502020202020204" pitchFamily="34" charset="0"/>
              <a:cs typeface="Futura Medium" panose="020B0602020204020303" pitchFamily="34" charset="-79"/>
            </a:endParaRPr>
          </a:p>
        </p:txBody>
      </p:sp>
      <p:grpSp>
        <p:nvGrpSpPr>
          <p:cNvPr id="8" name="Group 7">
            <a:extLst>
              <a:ext uri="{FF2B5EF4-FFF2-40B4-BE49-F238E27FC236}">
                <a16:creationId xmlns:a16="http://schemas.microsoft.com/office/drawing/2014/main" id="{BFE8E3A4-F25D-F24E-82FF-C6A5D7A10CF2}"/>
              </a:ext>
            </a:extLst>
          </p:cNvPr>
          <p:cNvGrpSpPr/>
          <p:nvPr/>
        </p:nvGrpSpPr>
        <p:grpSpPr>
          <a:xfrm>
            <a:off x="3388913" y="763828"/>
            <a:ext cx="3293957" cy="1041163"/>
            <a:chOff x="3388913" y="1309928"/>
            <a:chExt cx="3293957" cy="1041163"/>
          </a:xfrm>
        </p:grpSpPr>
        <p:sp>
          <p:nvSpPr>
            <p:cNvPr id="25" name="Oval 24">
              <a:extLst>
                <a:ext uri="{FF2B5EF4-FFF2-40B4-BE49-F238E27FC236}">
                  <a16:creationId xmlns:a16="http://schemas.microsoft.com/office/drawing/2014/main" id="{F333DE6A-E2EE-DE4C-B182-6EF85199FE94}"/>
                </a:ext>
              </a:extLst>
            </p:cNvPr>
            <p:cNvSpPr/>
            <p:nvPr/>
          </p:nvSpPr>
          <p:spPr>
            <a:xfrm>
              <a:off x="5101127"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7A7322A9-3AC4-704D-B7B1-4692516C9F35}"/>
                </a:ext>
              </a:extLst>
            </p:cNvPr>
            <p:cNvSpPr/>
            <p:nvPr/>
          </p:nvSpPr>
          <p:spPr>
            <a:xfrm>
              <a:off x="5386496"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DE3E412F-B062-D44B-BBE1-DAF2ED551598}"/>
                </a:ext>
              </a:extLst>
            </p:cNvPr>
            <p:cNvSpPr/>
            <p:nvPr/>
          </p:nvSpPr>
          <p:spPr>
            <a:xfrm>
              <a:off x="3959651"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480B65CA-8028-7F43-A76F-8AF19E5D23C8}"/>
                </a:ext>
              </a:extLst>
            </p:cNvPr>
            <p:cNvSpPr/>
            <p:nvPr/>
          </p:nvSpPr>
          <p:spPr>
            <a:xfrm>
              <a:off x="4245020"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FBAD8EA9-1F08-2240-9F36-8D9FCD538EC0}"/>
                </a:ext>
              </a:extLst>
            </p:cNvPr>
            <p:cNvSpPr/>
            <p:nvPr/>
          </p:nvSpPr>
          <p:spPr>
            <a:xfrm>
              <a:off x="4530389"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4A3016FC-81B6-A147-AFA8-48D26FF0CE6E}"/>
                </a:ext>
              </a:extLst>
            </p:cNvPr>
            <p:cNvSpPr/>
            <p:nvPr/>
          </p:nvSpPr>
          <p:spPr>
            <a:xfrm>
              <a:off x="4815758"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5284132-7E21-A94E-B55E-142D351628A0}"/>
                </a:ext>
              </a:extLst>
            </p:cNvPr>
            <p:cNvSpPr/>
            <p:nvPr/>
          </p:nvSpPr>
          <p:spPr>
            <a:xfrm>
              <a:off x="3388913"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EE34B225-60CC-D04C-891C-44F5D8A88050}"/>
                </a:ext>
              </a:extLst>
            </p:cNvPr>
            <p:cNvSpPr/>
            <p:nvPr/>
          </p:nvSpPr>
          <p:spPr>
            <a:xfrm>
              <a:off x="3674282"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a:extLst>
                <a:ext uri="{FF2B5EF4-FFF2-40B4-BE49-F238E27FC236}">
                  <a16:creationId xmlns:a16="http://schemas.microsoft.com/office/drawing/2014/main" id="{4832445C-A494-7642-86F9-45BE78337214}"/>
                </a:ext>
              </a:extLst>
            </p:cNvPr>
            <p:cNvSpPr/>
            <p:nvPr/>
          </p:nvSpPr>
          <p:spPr>
            <a:xfrm>
              <a:off x="5101127"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140AD165-DB1B-A44F-831F-B60FEFD23028}"/>
                </a:ext>
              </a:extLst>
            </p:cNvPr>
            <p:cNvSpPr/>
            <p:nvPr/>
          </p:nvSpPr>
          <p:spPr>
            <a:xfrm>
              <a:off x="5386496"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a:extLst>
                <a:ext uri="{FF2B5EF4-FFF2-40B4-BE49-F238E27FC236}">
                  <a16:creationId xmlns:a16="http://schemas.microsoft.com/office/drawing/2014/main" id="{81FA60BB-343B-D44B-92B7-E7058EF13D58}"/>
                </a:ext>
              </a:extLst>
            </p:cNvPr>
            <p:cNvSpPr/>
            <p:nvPr/>
          </p:nvSpPr>
          <p:spPr>
            <a:xfrm>
              <a:off x="5671865"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6D34274B-A078-0E4E-A64B-614F76A3E4DA}"/>
                </a:ext>
              </a:extLst>
            </p:cNvPr>
            <p:cNvSpPr/>
            <p:nvPr/>
          </p:nvSpPr>
          <p:spPr>
            <a:xfrm>
              <a:off x="5957234"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3174475D-B0C9-2742-96F7-2411C1134CC4}"/>
                </a:ext>
              </a:extLst>
            </p:cNvPr>
            <p:cNvSpPr/>
            <p:nvPr/>
          </p:nvSpPr>
          <p:spPr>
            <a:xfrm>
              <a:off x="3959651"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C83F6672-96E8-AE4C-BDB5-3ECB2528765A}"/>
                </a:ext>
              </a:extLst>
            </p:cNvPr>
            <p:cNvSpPr/>
            <p:nvPr/>
          </p:nvSpPr>
          <p:spPr>
            <a:xfrm>
              <a:off x="4245020"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322809FE-0624-6D45-9E6C-6C2A4DCC916C}"/>
                </a:ext>
              </a:extLst>
            </p:cNvPr>
            <p:cNvSpPr/>
            <p:nvPr/>
          </p:nvSpPr>
          <p:spPr>
            <a:xfrm>
              <a:off x="4530389"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F9E10D90-0BEB-5B4A-9FE2-39EEAA787946}"/>
                </a:ext>
              </a:extLst>
            </p:cNvPr>
            <p:cNvSpPr/>
            <p:nvPr/>
          </p:nvSpPr>
          <p:spPr>
            <a:xfrm>
              <a:off x="4815758"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a:extLst>
                <a:ext uri="{FF2B5EF4-FFF2-40B4-BE49-F238E27FC236}">
                  <a16:creationId xmlns:a16="http://schemas.microsoft.com/office/drawing/2014/main" id="{BF7A261C-7ECF-3247-A05D-3423EBC7A917}"/>
                </a:ext>
              </a:extLst>
            </p:cNvPr>
            <p:cNvSpPr/>
            <p:nvPr/>
          </p:nvSpPr>
          <p:spPr>
            <a:xfrm>
              <a:off x="3388913"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0547256B-C6FA-594C-8BC1-7A9877B00AA6}"/>
                </a:ext>
              </a:extLst>
            </p:cNvPr>
            <p:cNvSpPr/>
            <p:nvPr/>
          </p:nvSpPr>
          <p:spPr>
            <a:xfrm>
              <a:off x="3674282"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93E582C5-521A-0F40-B4AE-52AFA52CAF84}"/>
                </a:ext>
              </a:extLst>
            </p:cNvPr>
            <p:cNvSpPr/>
            <p:nvPr/>
          </p:nvSpPr>
          <p:spPr>
            <a:xfrm>
              <a:off x="6242603"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a:extLst>
                <a:ext uri="{FF2B5EF4-FFF2-40B4-BE49-F238E27FC236}">
                  <a16:creationId xmlns:a16="http://schemas.microsoft.com/office/drawing/2014/main" id="{428F548B-A062-9F49-A205-95AE4F1BB688}"/>
                </a:ext>
              </a:extLst>
            </p:cNvPr>
            <p:cNvSpPr/>
            <p:nvPr/>
          </p:nvSpPr>
          <p:spPr>
            <a:xfrm>
              <a:off x="6527972"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a16="http://schemas.microsoft.com/office/drawing/2014/main" id="{3B911FC4-96E3-544C-BE41-A5341BDEE649}"/>
                </a:ext>
              </a:extLst>
            </p:cNvPr>
            <p:cNvSpPr/>
            <p:nvPr/>
          </p:nvSpPr>
          <p:spPr>
            <a:xfrm>
              <a:off x="5101127"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835D4643-EC7F-A14B-8EE9-57661D2110B4}"/>
                </a:ext>
              </a:extLst>
            </p:cNvPr>
            <p:cNvSpPr/>
            <p:nvPr/>
          </p:nvSpPr>
          <p:spPr>
            <a:xfrm>
              <a:off x="5386496"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a:extLst>
                <a:ext uri="{FF2B5EF4-FFF2-40B4-BE49-F238E27FC236}">
                  <a16:creationId xmlns:a16="http://schemas.microsoft.com/office/drawing/2014/main" id="{1934923E-6D57-E340-859D-FA606DEDCDA3}"/>
                </a:ext>
              </a:extLst>
            </p:cNvPr>
            <p:cNvSpPr/>
            <p:nvPr/>
          </p:nvSpPr>
          <p:spPr>
            <a:xfrm>
              <a:off x="5671865"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a:extLst>
                <a:ext uri="{FF2B5EF4-FFF2-40B4-BE49-F238E27FC236}">
                  <a16:creationId xmlns:a16="http://schemas.microsoft.com/office/drawing/2014/main" id="{5FC8E9B1-B99A-8245-8037-8CB3713C22E5}"/>
                </a:ext>
              </a:extLst>
            </p:cNvPr>
            <p:cNvSpPr/>
            <p:nvPr/>
          </p:nvSpPr>
          <p:spPr>
            <a:xfrm>
              <a:off x="5957234"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a:extLst>
                <a:ext uri="{FF2B5EF4-FFF2-40B4-BE49-F238E27FC236}">
                  <a16:creationId xmlns:a16="http://schemas.microsoft.com/office/drawing/2014/main" id="{1B4FDA4E-AC87-294C-93F4-C62035441E0E}"/>
                </a:ext>
              </a:extLst>
            </p:cNvPr>
            <p:cNvSpPr/>
            <p:nvPr/>
          </p:nvSpPr>
          <p:spPr>
            <a:xfrm>
              <a:off x="3959651"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a:extLst>
                <a:ext uri="{FF2B5EF4-FFF2-40B4-BE49-F238E27FC236}">
                  <a16:creationId xmlns:a16="http://schemas.microsoft.com/office/drawing/2014/main" id="{58D9C171-1AFE-4D4B-A45A-4A51096C56FC}"/>
                </a:ext>
              </a:extLst>
            </p:cNvPr>
            <p:cNvSpPr/>
            <p:nvPr/>
          </p:nvSpPr>
          <p:spPr>
            <a:xfrm>
              <a:off x="4245020"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a:extLst>
                <a:ext uri="{FF2B5EF4-FFF2-40B4-BE49-F238E27FC236}">
                  <a16:creationId xmlns:a16="http://schemas.microsoft.com/office/drawing/2014/main" id="{AE37A951-51E3-5B4C-B549-0BE806DBFF45}"/>
                </a:ext>
              </a:extLst>
            </p:cNvPr>
            <p:cNvSpPr/>
            <p:nvPr/>
          </p:nvSpPr>
          <p:spPr>
            <a:xfrm>
              <a:off x="4530389"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a:extLst>
                <a:ext uri="{FF2B5EF4-FFF2-40B4-BE49-F238E27FC236}">
                  <a16:creationId xmlns:a16="http://schemas.microsoft.com/office/drawing/2014/main" id="{19357C2E-B6C2-D54D-9F34-46B45AB5A2FB}"/>
                </a:ext>
              </a:extLst>
            </p:cNvPr>
            <p:cNvSpPr/>
            <p:nvPr/>
          </p:nvSpPr>
          <p:spPr>
            <a:xfrm>
              <a:off x="4815758"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28A588A4-9DC6-C74A-ABD7-8A77A0A96142}"/>
                </a:ext>
              </a:extLst>
            </p:cNvPr>
            <p:cNvSpPr/>
            <p:nvPr/>
          </p:nvSpPr>
          <p:spPr>
            <a:xfrm>
              <a:off x="3388913"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603DFCD1-2CD7-3D4E-97D9-C8267A7FA423}"/>
                </a:ext>
              </a:extLst>
            </p:cNvPr>
            <p:cNvSpPr/>
            <p:nvPr/>
          </p:nvSpPr>
          <p:spPr>
            <a:xfrm>
              <a:off x="3674282"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9" name="Picture 18">
            <a:extLst>
              <a:ext uri="{FF2B5EF4-FFF2-40B4-BE49-F238E27FC236}">
                <a16:creationId xmlns:a16="http://schemas.microsoft.com/office/drawing/2014/main" id="{70E63C36-2C7E-0641-B727-87AEAFEB5CD0}"/>
              </a:ext>
            </a:extLst>
          </p:cNvPr>
          <p:cNvPicPr>
            <a:picLocks noChangeAspect="1"/>
          </p:cNvPicPr>
          <p:nvPr/>
        </p:nvPicPr>
        <p:blipFill>
          <a:blip r:embed="rId18"/>
          <a:stretch>
            <a:fillRect/>
          </a:stretch>
        </p:blipFill>
        <p:spPr>
          <a:xfrm>
            <a:off x="7188080" y="4194926"/>
            <a:ext cx="1232491" cy="639500"/>
          </a:xfrm>
          <a:prstGeom prst="rect">
            <a:avLst/>
          </a:prstGeom>
        </p:spPr>
      </p:pic>
      <p:grpSp>
        <p:nvGrpSpPr>
          <p:cNvPr id="7" name="Group 6">
            <a:extLst>
              <a:ext uri="{FF2B5EF4-FFF2-40B4-BE49-F238E27FC236}">
                <a16:creationId xmlns:a16="http://schemas.microsoft.com/office/drawing/2014/main" id="{D077C874-AFB9-DC4C-908C-A3D923CB3CB3}"/>
              </a:ext>
            </a:extLst>
          </p:cNvPr>
          <p:cNvGrpSpPr/>
          <p:nvPr/>
        </p:nvGrpSpPr>
        <p:grpSpPr>
          <a:xfrm>
            <a:off x="4073343" y="5108558"/>
            <a:ext cx="920687" cy="2218708"/>
            <a:chOff x="4073344" y="5224380"/>
            <a:chExt cx="856108" cy="2063083"/>
          </a:xfrm>
        </p:grpSpPr>
        <p:sp>
          <p:nvSpPr>
            <p:cNvPr id="4" name="Right Triangle 3">
              <a:extLst>
                <a:ext uri="{FF2B5EF4-FFF2-40B4-BE49-F238E27FC236}">
                  <a16:creationId xmlns:a16="http://schemas.microsoft.com/office/drawing/2014/main" id="{3E7DEC0E-B7F4-0E40-BEFC-A51D90B47E80}"/>
                </a:ext>
              </a:extLst>
            </p:cNvPr>
            <p:cNvSpPr/>
            <p:nvPr/>
          </p:nvSpPr>
          <p:spPr>
            <a:xfrm rot="18900000">
              <a:off x="4073345" y="5224380"/>
              <a:ext cx="856107" cy="856107"/>
            </a:xfrm>
            <a:prstGeom prst="r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F5BBDE1A-1AAD-0C4F-BA72-7B03A1DF6275}"/>
                </a:ext>
              </a:extLst>
            </p:cNvPr>
            <p:cNvSpPr/>
            <p:nvPr/>
          </p:nvSpPr>
          <p:spPr>
            <a:xfrm rot="8100000">
              <a:off x="4073344" y="6431356"/>
              <a:ext cx="856107" cy="85610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0288E2B3-E76F-4C4B-A745-ECFCEBAE7D2A}"/>
              </a:ext>
            </a:extLst>
          </p:cNvPr>
          <p:cNvSpPr txBox="1"/>
          <p:nvPr/>
        </p:nvSpPr>
        <p:spPr>
          <a:xfrm>
            <a:off x="1501400" y="2153142"/>
            <a:ext cx="5456614"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Your Name &amp; Title Goes Here</a:t>
            </a:r>
          </a:p>
        </p:txBody>
      </p:sp>
    </p:spTree>
    <p:extLst>
      <p:ext uri="{BB962C8B-B14F-4D97-AF65-F5344CB8AC3E}">
        <p14:creationId xmlns:p14="http://schemas.microsoft.com/office/powerpoint/2010/main" val="514707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A0F5C-5C6B-47C2-96B1-DCDB923954D3}"/>
              </a:ext>
            </a:extLst>
          </p:cNvPr>
          <p:cNvSpPr txBox="1"/>
          <p:nvPr/>
        </p:nvSpPr>
        <p:spPr>
          <a:xfrm>
            <a:off x="541358" y="1048488"/>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t>The Value of </a:t>
            </a:r>
            <a:b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t>	</a:t>
            </a:r>
            <a:r>
              <a:rPr lang="en-US" sz="4000" b="1" dirty="0">
                <a:solidFill>
                  <a:srgbClr val="0E0D3B"/>
                </a:solidFill>
                <a:latin typeface="Century Gothic" panose="020B0502020202020204" pitchFamily="34" charset="0"/>
                <a:cs typeface="Futura" panose="020B0602020204020303" pitchFamily="34" charset="-79"/>
              </a:rPr>
              <a:t>Brand</a:t>
            </a:r>
            <a: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t> </a:t>
            </a:r>
            <a:r>
              <a:rPr kumimoji="0" lang="en-US"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rPr>
              <a:t>Listening</a:t>
            </a:r>
            <a:endParaRPr kumimoji="0" lang="fr-FR"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sp>
        <p:nvSpPr>
          <p:cNvPr id="5" name="TextBox 4">
            <a:extLst>
              <a:ext uri="{FF2B5EF4-FFF2-40B4-BE49-F238E27FC236}">
                <a16:creationId xmlns:a16="http://schemas.microsoft.com/office/drawing/2014/main" id="{7E11740C-C5EC-4E44-B1CC-60FD90A4348A}"/>
              </a:ext>
            </a:extLst>
          </p:cNvPr>
          <p:cNvSpPr txBox="1"/>
          <p:nvPr/>
        </p:nvSpPr>
        <p:spPr>
          <a:xfrm>
            <a:off x="1343025" y="4732988"/>
            <a:ext cx="3068955" cy="5170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t>Capitalize on low hanging fruit </a:t>
            </a:r>
            <a:b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br>
            <a: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t>to identify a ballpark </a:t>
            </a:r>
            <a:endParaRPr kumimoji="0" lang="fr-FR"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endParaRPr>
          </a:p>
        </p:txBody>
      </p:sp>
      <p:sp>
        <p:nvSpPr>
          <p:cNvPr id="8" name="TextBox 7">
            <a:extLst>
              <a:ext uri="{FF2B5EF4-FFF2-40B4-BE49-F238E27FC236}">
                <a16:creationId xmlns:a16="http://schemas.microsoft.com/office/drawing/2014/main" id="{495204F1-563A-498D-8C08-51B2348B5A38}"/>
              </a:ext>
            </a:extLst>
          </p:cNvPr>
          <p:cNvSpPr txBox="1"/>
          <p:nvPr/>
        </p:nvSpPr>
        <p:spPr>
          <a:xfrm>
            <a:off x="1482436" y="2401017"/>
            <a:ext cx="4123025" cy="3670428"/>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lang="en-US" b="1" dirty="0">
                <a:solidFill>
                  <a:srgbClr val="0E0D3B"/>
                </a:solidFill>
              </a:rPr>
              <a:t>The message was clear across the festival. Have a beer with your customers. Understand their needs. That’s right, take out your </a:t>
            </a:r>
            <a:r>
              <a:rPr lang="en-US" b="1" dirty="0" err="1">
                <a:solidFill>
                  <a:srgbClr val="0E0D3B"/>
                </a:solidFill>
              </a:rPr>
              <a:t>AirPods</a:t>
            </a:r>
            <a:r>
              <a:rPr lang="en-US" b="1" dirty="0">
                <a:solidFill>
                  <a:srgbClr val="0E0D3B"/>
                </a:solidFill>
              </a:rPr>
              <a:t> and really listen. And not just to people currently buying your products or receiving your mass messages. Brands should take aim at joining niche conversations where they can engage with purpose and meet consumer passion points.</a:t>
            </a:r>
            <a:br>
              <a:rPr lang="en-US" b="1" dirty="0">
                <a:solidFill>
                  <a:srgbClr val="0E0D3B"/>
                </a:solidFill>
              </a:rPr>
            </a:br>
            <a:endParaRPr lang="en-US" b="1" dirty="0">
              <a:solidFill>
                <a:srgbClr val="0E0D3B"/>
              </a:solidFill>
            </a:endParaRPr>
          </a:p>
          <a:p>
            <a:pPr>
              <a:lnSpc>
                <a:spcPts val="1640"/>
              </a:lnSpc>
              <a:defRPr/>
            </a:pPr>
            <a:r>
              <a:rPr lang="en-US" b="1" dirty="0">
                <a:solidFill>
                  <a:srgbClr val="0E0D3B"/>
                </a:solidFill>
              </a:rPr>
              <a:t>In a world of AI, machine learning and automated listening tools, human-to-human contact is not a thing of the past. Community managers and consumer researchers are still our best way to understand audiences. As machines become more powerful, qualities that are uniquely human—displays of empathy, creative mindset, and intuition—are mandatory when curating the right customer experience and knowing the best time to act.</a:t>
            </a:r>
            <a:endParaRPr lang="en-US" b="1" dirty="0">
              <a:solidFill>
                <a:srgbClr val="0E0D3B"/>
              </a:solidFill>
              <a:ea typeface="Helvetica Neue Fin" charset="0"/>
            </a:endParaRPr>
          </a:p>
          <a:p>
            <a:pPr lvl="0">
              <a:lnSpc>
                <a:spcPts val="1640"/>
              </a:lnSpc>
              <a:defRPr/>
            </a:pPr>
            <a:endParaRPr lang="en-US" b="1" dirty="0">
              <a:solidFill>
                <a:srgbClr val="0E0D3B"/>
              </a:solidFill>
            </a:endParaRPr>
          </a:p>
          <a:p>
            <a:pPr lvl="0">
              <a:lnSpc>
                <a:spcPts val="1640"/>
              </a:lnSpc>
              <a:defRPr/>
            </a:pPr>
            <a:r>
              <a:rPr lang="en-US" b="1" dirty="0">
                <a:solidFill>
                  <a:srgbClr val="0E0D3B"/>
                </a:solidFill>
              </a:rPr>
              <a:t>Humans who know the brand must decide when to create content and take opportunity risks. If you get timing wrong, you may be seen as jumping on a bandwagon or worse, tone-deaf.</a:t>
            </a:r>
          </a:p>
        </p:txBody>
      </p:sp>
      <p:pic>
        <p:nvPicPr>
          <p:cNvPr id="18" name="Picture 17">
            <a:extLst>
              <a:ext uri="{FF2B5EF4-FFF2-40B4-BE49-F238E27FC236}">
                <a16:creationId xmlns:a16="http://schemas.microsoft.com/office/drawing/2014/main" id="{28BB55E7-D59E-4540-B3AD-E4C413615C1D}"/>
              </a:ext>
            </a:extLst>
          </p:cNvPr>
          <p:cNvPicPr>
            <a:picLocks noChangeAspect="1"/>
          </p:cNvPicPr>
          <p:nvPr/>
        </p:nvPicPr>
        <p:blipFill>
          <a:blip r:embed="rId3"/>
          <a:stretch>
            <a:fillRect/>
          </a:stretch>
        </p:blipFill>
        <p:spPr>
          <a:xfrm>
            <a:off x="5346796" y="-11618"/>
            <a:ext cx="760493" cy="760493"/>
          </a:xfrm>
          <a:prstGeom prst="rect">
            <a:avLst/>
          </a:prstGeom>
        </p:spPr>
      </p:pic>
      <p:sp>
        <p:nvSpPr>
          <p:cNvPr id="19" name="TextBox 18">
            <a:extLst>
              <a:ext uri="{FF2B5EF4-FFF2-40B4-BE49-F238E27FC236}">
                <a16:creationId xmlns:a16="http://schemas.microsoft.com/office/drawing/2014/main" id="{BE78FE77-AEFD-6248-B4C5-B58C15EA5C21}"/>
              </a:ext>
            </a:extLst>
          </p:cNvPr>
          <p:cNvSpPr txBox="1"/>
          <p:nvPr/>
        </p:nvSpPr>
        <p:spPr>
          <a:xfrm>
            <a:off x="541358" y="616531"/>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02</a:t>
            </a:r>
          </a:p>
        </p:txBody>
      </p:sp>
      <p:sp>
        <p:nvSpPr>
          <p:cNvPr id="21" name="Rectangle 20">
            <a:extLst>
              <a:ext uri="{FF2B5EF4-FFF2-40B4-BE49-F238E27FC236}">
                <a16:creationId xmlns:a16="http://schemas.microsoft.com/office/drawing/2014/main" id="{D3048C8C-B204-F942-A00C-832140C6F65A}"/>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Helvetica Neue Normal" charset="0"/>
              <a:ea typeface="+mn-ea"/>
              <a:cs typeface="+mn-cs"/>
            </a:endParaRPr>
          </a:p>
        </p:txBody>
      </p:sp>
      <p:sp>
        <p:nvSpPr>
          <p:cNvPr id="22" name="Oval 21">
            <a:extLst>
              <a:ext uri="{FF2B5EF4-FFF2-40B4-BE49-F238E27FC236}">
                <a16:creationId xmlns:a16="http://schemas.microsoft.com/office/drawing/2014/main" id="{6A1DB92D-E12A-BB4E-9BED-62EADEBA2516}"/>
              </a:ext>
            </a:extLst>
          </p:cNvPr>
          <p:cNvSpPr/>
          <p:nvPr/>
        </p:nvSpPr>
        <p:spPr>
          <a:xfrm>
            <a:off x="9911140" y="4218271"/>
            <a:ext cx="1598602" cy="1598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8494C93C-2CC7-D649-B261-C7DCBFE255E7}"/>
              </a:ext>
            </a:extLst>
          </p:cNvPr>
          <p:cNvSpPr txBox="1"/>
          <p:nvPr/>
        </p:nvSpPr>
        <p:spPr>
          <a:xfrm>
            <a:off x="6682370" y="2203309"/>
            <a:ext cx="4923259" cy="984885"/>
          </a:xfrm>
          <a:prstGeom prst="rect">
            <a:avLst/>
          </a:prstGeom>
          <a:noFill/>
        </p:spPr>
        <p:txBody>
          <a:bodyPr wrap="square" lIns="0" t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entury Gothic" panose="020F0302020204030204"/>
                <a:ea typeface="+mn-ea"/>
                <a:cs typeface="+mn-cs"/>
              </a:rPr>
              <a:t>Listen well </a:t>
            </a:r>
            <a:r>
              <a:rPr lang="en-US" sz="3200">
                <a:solidFill>
                  <a:srgbClr val="FFFFFF"/>
                </a:solidFill>
                <a:latin typeface="Century Gothic" panose="020F0302020204030204"/>
              </a:rPr>
              <a:t>before </a:t>
            </a:r>
            <a:r>
              <a:rPr kumimoji="0" lang="en-US" sz="3200" b="1" i="0" u="none" strike="noStrike" kern="1200" cap="none" spc="0" normalizeH="0" baseline="0" noProof="0">
                <a:ln>
                  <a:noFill/>
                </a:ln>
                <a:solidFill>
                  <a:srgbClr val="FFFFFF"/>
                </a:solidFill>
                <a:effectLst/>
                <a:uLnTx/>
                <a:uFillTx/>
                <a:latin typeface="Century Gothic" panose="020F0302020204030204"/>
                <a:ea typeface="+mn-ea"/>
                <a:cs typeface="+mn-cs"/>
              </a:rPr>
              <a:t>starting a conversation</a:t>
            </a:r>
          </a:p>
        </p:txBody>
      </p:sp>
      <p:sp>
        <p:nvSpPr>
          <p:cNvPr id="24" name="TextBox 23">
            <a:extLst>
              <a:ext uri="{FF2B5EF4-FFF2-40B4-BE49-F238E27FC236}">
                <a16:creationId xmlns:a16="http://schemas.microsoft.com/office/drawing/2014/main" id="{115E83DA-8822-7246-A8D9-89BD61BC2B5F}"/>
              </a:ext>
            </a:extLst>
          </p:cNvPr>
          <p:cNvSpPr txBox="1"/>
          <p:nvPr/>
        </p:nvSpPr>
        <p:spPr>
          <a:xfrm>
            <a:off x="10071001" y="4397001"/>
            <a:ext cx="1310615" cy="965136"/>
          </a:xfrm>
          <a:prstGeom prst="rect">
            <a:avLst/>
          </a:prstGeom>
          <a:noFill/>
        </p:spPr>
        <p:txBody>
          <a:bodyPr wrap="non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E0D3B"/>
                </a:solidFill>
                <a:effectLst/>
                <a:uLnTx/>
                <a:uFillTx/>
                <a:latin typeface="Century Gothic" panose="020F0302020204030204"/>
                <a:ea typeface="+mn-ea"/>
                <a:cs typeface="+mn-cs"/>
              </a:rPr>
              <a:t>26%</a:t>
            </a:r>
          </a:p>
        </p:txBody>
      </p:sp>
      <p:sp>
        <p:nvSpPr>
          <p:cNvPr id="25" name="Arc 24">
            <a:extLst>
              <a:ext uri="{FF2B5EF4-FFF2-40B4-BE49-F238E27FC236}">
                <a16:creationId xmlns:a16="http://schemas.microsoft.com/office/drawing/2014/main" id="{D0CA49B1-1FF1-C849-84EA-414ACD45A212}"/>
              </a:ext>
            </a:extLst>
          </p:cNvPr>
          <p:cNvSpPr/>
          <p:nvPr/>
        </p:nvSpPr>
        <p:spPr>
          <a:xfrm>
            <a:off x="9911140" y="4218271"/>
            <a:ext cx="1598602" cy="1598602"/>
          </a:xfrm>
          <a:prstGeom prst="arc">
            <a:avLst>
              <a:gd name="adj1" fmla="val 16200000"/>
              <a:gd name="adj2" fmla="val 504200"/>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26" name="Graphic 25">
            <a:extLst>
              <a:ext uri="{FF2B5EF4-FFF2-40B4-BE49-F238E27FC236}">
                <a16:creationId xmlns:a16="http://schemas.microsoft.com/office/drawing/2014/main" id="{0B2FC97B-FF7F-CC4E-A24A-F6AA6D10B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sp>
        <p:nvSpPr>
          <p:cNvPr id="27" name="TextBox 26">
            <a:extLst>
              <a:ext uri="{FF2B5EF4-FFF2-40B4-BE49-F238E27FC236}">
                <a16:creationId xmlns:a16="http://schemas.microsoft.com/office/drawing/2014/main" id="{21148812-B664-7642-8EE1-111CE0A70CEF}"/>
              </a:ext>
            </a:extLst>
          </p:cNvPr>
          <p:cNvSpPr txBox="1"/>
          <p:nvPr/>
        </p:nvSpPr>
        <p:spPr>
          <a:xfrm>
            <a:off x="6301569" y="4605952"/>
            <a:ext cx="3325407" cy="553998"/>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Earned media boosts effectiveness by</a:t>
            </a:r>
          </a:p>
        </p:txBody>
      </p:sp>
      <p:sp>
        <p:nvSpPr>
          <p:cNvPr id="28" name="Triangle 27">
            <a:extLst>
              <a:ext uri="{FF2B5EF4-FFF2-40B4-BE49-F238E27FC236}">
                <a16:creationId xmlns:a16="http://schemas.microsoft.com/office/drawing/2014/main" id="{49346533-1E24-B648-AACA-CCF1AB54440F}"/>
              </a:ext>
            </a:extLst>
          </p:cNvPr>
          <p:cNvSpPr/>
          <p:nvPr/>
        </p:nvSpPr>
        <p:spPr>
          <a:xfrm rot="10800000">
            <a:off x="9579656" y="150156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9" name="Triangle 28">
            <a:extLst>
              <a:ext uri="{FF2B5EF4-FFF2-40B4-BE49-F238E27FC236}">
                <a16:creationId xmlns:a16="http://schemas.microsoft.com/office/drawing/2014/main" id="{7C003560-BF88-C948-89EB-51F57791C60F}"/>
              </a:ext>
            </a:extLst>
          </p:cNvPr>
          <p:cNvSpPr/>
          <p:nvPr/>
        </p:nvSpPr>
        <p:spPr>
          <a:xfrm rot="10800000">
            <a:off x="9581951" y="753618"/>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0" name="Triangle 29">
            <a:extLst>
              <a:ext uri="{FF2B5EF4-FFF2-40B4-BE49-F238E27FC236}">
                <a16:creationId xmlns:a16="http://schemas.microsoft.com/office/drawing/2014/main" id="{C67505F1-DE29-DB4E-B743-2E51992981E8}"/>
              </a:ext>
            </a:extLst>
          </p:cNvPr>
          <p:cNvSpPr/>
          <p:nvPr/>
        </p:nvSpPr>
        <p:spPr>
          <a:xfrm rot="10800000">
            <a:off x="9581951" y="567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1" name="Triangle 30">
            <a:extLst>
              <a:ext uri="{FF2B5EF4-FFF2-40B4-BE49-F238E27FC236}">
                <a16:creationId xmlns:a16="http://schemas.microsoft.com/office/drawing/2014/main" id="{1006C23B-F467-F441-887B-0300241D6598}"/>
              </a:ext>
            </a:extLst>
          </p:cNvPr>
          <p:cNvSpPr/>
          <p:nvPr/>
        </p:nvSpPr>
        <p:spPr>
          <a:xfrm rot="10800000">
            <a:off x="9130539" y="3480513"/>
            <a:ext cx="362171" cy="312216"/>
          </a:xfrm>
          <a:prstGeom prst="triangle">
            <a:avLst/>
          </a:prstGeom>
          <a:solidFill>
            <a:srgbClr val="FFF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2" name="Triangle 31">
            <a:extLst>
              <a:ext uri="{FF2B5EF4-FFF2-40B4-BE49-F238E27FC236}">
                <a16:creationId xmlns:a16="http://schemas.microsoft.com/office/drawing/2014/main" id="{797C3D95-3B59-A647-B300-81DC3F87D717}"/>
              </a:ext>
            </a:extLst>
          </p:cNvPr>
          <p:cNvSpPr/>
          <p:nvPr/>
        </p:nvSpPr>
        <p:spPr>
          <a:xfrm rot="10800000">
            <a:off x="8681422" y="150156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3" name="Triangle 32">
            <a:extLst>
              <a:ext uri="{FF2B5EF4-FFF2-40B4-BE49-F238E27FC236}">
                <a16:creationId xmlns:a16="http://schemas.microsoft.com/office/drawing/2014/main" id="{D53C872C-4558-7741-A371-BF2219DC937C}"/>
              </a:ext>
            </a:extLst>
          </p:cNvPr>
          <p:cNvSpPr/>
          <p:nvPr/>
        </p:nvSpPr>
        <p:spPr>
          <a:xfrm rot="10800000">
            <a:off x="8686013" y="753618"/>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4" name="Triangle 33">
            <a:extLst>
              <a:ext uri="{FF2B5EF4-FFF2-40B4-BE49-F238E27FC236}">
                <a16:creationId xmlns:a16="http://schemas.microsoft.com/office/drawing/2014/main" id="{D4FA557F-D33C-9848-8FA2-0EF72B6853CB}"/>
              </a:ext>
            </a:extLst>
          </p:cNvPr>
          <p:cNvSpPr/>
          <p:nvPr/>
        </p:nvSpPr>
        <p:spPr>
          <a:xfrm rot="10800000">
            <a:off x="8686013" y="567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5" name="Triangle 34">
            <a:extLst>
              <a:ext uri="{FF2B5EF4-FFF2-40B4-BE49-F238E27FC236}">
                <a16:creationId xmlns:a16="http://schemas.microsoft.com/office/drawing/2014/main" id="{0849AE61-D313-9E41-8CF0-4A41863E51E4}"/>
              </a:ext>
            </a:extLst>
          </p:cNvPr>
          <p:cNvSpPr/>
          <p:nvPr/>
        </p:nvSpPr>
        <p:spPr>
          <a:xfrm rot="10800000">
            <a:off x="8232305" y="3480513"/>
            <a:ext cx="362171" cy="312216"/>
          </a:xfrm>
          <a:prstGeom prst="triangle">
            <a:avLst/>
          </a:prstGeom>
          <a:solidFill>
            <a:srgbClr val="FFF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6" name="Triangle 35">
            <a:extLst>
              <a:ext uri="{FF2B5EF4-FFF2-40B4-BE49-F238E27FC236}">
                <a16:creationId xmlns:a16="http://schemas.microsoft.com/office/drawing/2014/main" id="{17E7A06A-72B2-B345-AAFF-6403E9467FAA}"/>
              </a:ext>
            </a:extLst>
          </p:cNvPr>
          <p:cNvSpPr/>
          <p:nvPr/>
        </p:nvSpPr>
        <p:spPr>
          <a:xfrm rot="10800000">
            <a:off x="10477888" y="150156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7" name="Triangle 36">
            <a:extLst>
              <a:ext uri="{FF2B5EF4-FFF2-40B4-BE49-F238E27FC236}">
                <a16:creationId xmlns:a16="http://schemas.microsoft.com/office/drawing/2014/main" id="{9416B275-15E7-8F40-B1A7-D793334250AF}"/>
              </a:ext>
            </a:extLst>
          </p:cNvPr>
          <p:cNvSpPr/>
          <p:nvPr/>
        </p:nvSpPr>
        <p:spPr>
          <a:xfrm rot="10800000">
            <a:off x="10477888" y="753618"/>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8" name="Triangle 37">
            <a:extLst>
              <a:ext uri="{FF2B5EF4-FFF2-40B4-BE49-F238E27FC236}">
                <a16:creationId xmlns:a16="http://schemas.microsoft.com/office/drawing/2014/main" id="{E8783C7F-6B5E-B845-AEB3-58BB4B352620}"/>
              </a:ext>
            </a:extLst>
          </p:cNvPr>
          <p:cNvSpPr/>
          <p:nvPr/>
        </p:nvSpPr>
        <p:spPr>
          <a:xfrm rot="10800000">
            <a:off x="10477888" y="567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9" name="Triangle 38">
            <a:extLst>
              <a:ext uri="{FF2B5EF4-FFF2-40B4-BE49-F238E27FC236}">
                <a16:creationId xmlns:a16="http://schemas.microsoft.com/office/drawing/2014/main" id="{4CED6F5A-2947-2B47-ADAC-EA0664AAED73}"/>
              </a:ext>
            </a:extLst>
          </p:cNvPr>
          <p:cNvSpPr/>
          <p:nvPr/>
        </p:nvSpPr>
        <p:spPr>
          <a:xfrm rot="10800000">
            <a:off x="10028773" y="3480513"/>
            <a:ext cx="362171" cy="312216"/>
          </a:xfrm>
          <a:prstGeom prst="triangle">
            <a:avLst/>
          </a:prstGeom>
          <a:solidFill>
            <a:srgbClr val="FFF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0" name="Triangle 39">
            <a:extLst>
              <a:ext uri="{FF2B5EF4-FFF2-40B4-BE49-F238E27FC236}">
                <a16:creationId xmlns:a16="http://schemas.microsoft.com/office/drawing/2014/main" id="{253A7081-00A4-FD4B-A48B-1CDC1D79915E}"/>
              </a:ext>
            </a:extLst>
          </p:cNvPr>
          <p:cNvSpPr/>
          <p:nvPr/>
        </p:nvSpPr>
        <p:spPr>
          <a:xfrm rot="10800000">
            <a:off x="7783188" y="150156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1" name="Triangle 40">
            <a:extLst>
              <a:ext uri="{FF2B5EF4-FFF2-40B4-BE49-F238E27FC236}">
                <a16:creationId xmlns:a16="http://schemas.microsoft.com/office/drawing/2014/main" id="{DC6A5287-4296-574F-A63F-A227A7A5CF22}"/>
              </a:ext>
            </a:extLst>
          </p:cNvPr>
          <p:cNvSpPr/>
          <p:nvPr/>
        </p:nvSpPr>
        <p:spPr>
          <a:xfrm rot="10800000">
            <a:off x="7783188" y="753618"/>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2" name="Triangle 41">
            <a:extLst>
              <a:ext uri="{FF2B5EF4-FFF2-40B4-BE49-F238E27FC236}">
                <a16:creationId xmlns:a16="http://schemas.microsoft.com/office/drawing/2014/main" id="{5AF15CCA-1718-BF45-95D8-C8F695ECB040}"/>
              </a:ext>
            </a:extLst>
          </p:cNvPr>
          <p:cNvSpPr/>
          <p:nvPr/>
        </p:nvSpPr>
        <p:spPr>
          <a:xfrm rot="10800000">
            <a:off x="7783188" y="567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47F43C6-C89D-E345-AEC1-75F641694BE9}"/>
              </a:ext>
            </a:extLst>
          </p:cNvPr>
          <p:cNvSpPr txBox="1"/>
          <p:nvPr/>
        </p:nvSpPr>
        <p:spPr>
          <a:xfrm>
            <a:off x="7000719" y="5285160"/>
            <a:ext cx="2623962" cy="400110"/>
          </a:xfrm>
          <a:prstGeom prst="rect">
            <a:avLst/>
          </a:prstGeom>
          <a:noFill/>
        </p:spPr>
        <p:txBody>
          <a:bodyPr wrap="square" rIns="0" rtlCol="0">
            <a:spAutoFit/>
          </a:bodyPr>
          <a:lstStyle/>
          <a:p>
            <a:pPr lvl="0" algn="r">
              <a:defRPr/>
            </a:pPr>
            <a:r>
              <a:rPr lang="en-US" sz="1000" dirty="0">
                <a:solidFill>
                  <a:srgbClr val="FFFFFF"/>
                </a:solidFill>
              </a:rPr>
              <a:t>— </a:t>
            </a:r>
            <a:r>
              <a:rPr lang="en-US" sz="1000" i="1" dirty="0">
                <a:solidFill>
                  <a:srgbClr val="FFFFFF"/>
                </a:solidFill>
              </a:rPr>
              <a:t>Media in Focus—Marketing Effectiveness in the Digital Era </a:t>
            </a:r>
            <a:r>
              <a:rPr lang="en-US" sz="1000" dirty="0">
                <a:solidFill>
                  <a:srgbClr val="FFFFFF"/>
                </a:solidFill>
              </a:rPr>
              <a:t>(IPA, 2017)</a:t>
            </a:r>
          </a:p>
        </p:txBody>
      </p:sp>
      <p:sp>
        <p:nvSpPr>
          <p:cNvPr id="3" name="Slide Number Placeholder 2">
            <a:extLst>
              <a:ext uri="{FF2B5EF4-FFF2-40B4-BE49-F238E27FC236}">
                <a16:creationId xmlns:a16="http://schemas.microsoft.com/office/drawing/2014/main" id="{ED802C4A-9F21-9E41-AB6A-6C2F0617DAF9}"/>
              </a:ext>
            </a:extLst>
          </p:cNvPr>
          <p:cNvSpPr>
            <a:spLocks noGrp="1"/>
          </p:cNvSpPr>
          <p:nvPr>
            <p:ph type="sldNum" sz="quarter" idx="12"/>
          </p:nvPr>
        </p:nvSpPr>
        <p:spPr/>
        <p:txBody>
          <a:bodyPr/>
          <a:lstStyle/>
          <a:p>
            <a:pPr algn="ctr"/>
            <a:fld id="{0C7B4787-4E7A-BF42-838C-32DA173181A9}" type="slidenum">
              <a:rPr lang="en-US" smtClean="0"/>
              <a:pPr algn="ctr"/>
              <a:t>10</a:t>
            </a:fld>
            <a:endParaRPr lang="en-US"/>
          </a:p>
        </p:txBody>
      </p:sp>
    </p:spTree>
    <p:extLst>
      <p:ext uri="{BB962C8B-B14F-4D97-AF65-F5344CB8AC3E}">
        <p14:creationId xmlns:p14="http://schemas.microsoft.com/office/powerpoint/2010/main" val="1020027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0F7B6D8-AE1F-C54E-8179-2EB34917AE64}"/>
              </a:ext>
            </a:extLst>
          </p:cNvPr>
          <p:cNvPicPr>
            <a:picLocks/>
          </p:cNvPicPr>
          <p:nvPr/>
        </p:nvPicPr>
        <p:blipFill rotWithShape="1">
          <a:blip r:embed="rId3"/>
          <a:srcRect l="34580" t="705" r="19760"/>
          <a:stretch/>
        </p:blipFill>
        <p:spPr>
          <a:xfrm>
            <a:off x="1435695" y="0"/>
            <a:ext cx="4738255" cy="6858000"/>
          </a:xfrm>
          <a:prstGeom prst="rect">
            <a:avLst/>
          </a:prstGeom>
        </p:spPr>
      </p:pic>
      <p:sp>
        <p:nvSpPr>
          <p:cNvPr id="8" name="TextBox 7">
            <a:extLst>
              <a:ext uri="{FF2B5EF4-FFF2-40B4-BE49-F238E27FC236}">
                <a16:creationId xmlns:a16="http://schemas.microsoft.com/office/drawing/2014/main" id="{495204F1-563A-498D-8C08-51B2348B5A38}"/>
              </a:ext>
            </a:extLst>
          </p:cNvPr>
          <p:cNvSpPr txBox="1"/>
          <p:nvPr/>
        </p:nvSpPr>
        <p:spPr>
          <a:xfrm>
            <a:off x="1778696" y="2764272"/>
            <a:ext cx="3227532" cy="181396"/>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sz="900" dirty="0">
                <a:solidFill>
                  <a:srgbClr val="0E0D3B"/>
                </a:solidFill>
                <a:latin typeface="Century Gothic" panose="020B0502020202020204" pitchFamily="34" charset="0"/>
                <a:cs typeface="Futura Medium" panose="020B0602020204020303" pitchFamily="34" charset="-79"/>
              </a:rPr>
              <a:t>    </a:t>
            </a:r>
            <a:endParaRPr kumimoji="0" lang="en-US" sz="900" b="0"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sp>
        <p:nvSpPr>
          <p:cNvPr id="10" name="TextBox 9">
            <a:extLst>
              <a:ext uri="{FF2B5EF4-FFF2-40B4-BE49-F238E27FC236}">
                <a16:creationId xmlns:a16="http://schemas.microsoft.com/office/drawing/2014/main" id="{2E355AAF-7C60-4145-974D-8E66358CE9FE}"/>
              </a:ext>
            </a:extLst>
          </p:cNvPr>
          <p:cNvSpPr txBox="1"/>
          <p:nvPr/>
        </p:nvSpPr>
        <p:spPr>
          <a:xfrm>
            <a:off x="6544030" y="329804"/>
            <a:ext cx="5276306" cy="6132192"/>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lang="en-US" sz="1600" b="1" dirty="0">
                <a:solidFill>
                  <a:schemeClr val="accent2"/>
                </a:solidFill>
              </a:rPr>
              <a:t>Creators in Cannes were strong </a:t>
            </a:r>
            <a:br>
              <a:rPr lang="en-US" sz="1600" b="1" dirty="0">
                <a:solidFill>
                  <a:schemeClr val="accent2"/>
                </a:solidFill>
              </a:rPr>
            </a:br>
            <a:r>
              <a:rPr lang="en-US" sz="1600" b="1" dirty="0">
                <a:solidFill>
                  <a:schemeClr val="accent2"/>
                </a:solidFill>
              </a:rPr>
              <a:t>advocates for listening. </a:t>
            </a:r>
            <a:br>
              <a:rPr lang="en-US" b="1" dirty="0">
                <a:solidFill>
                  <a:srgbClr val="0E0D3B"/>
                </a:solidFill>
              </a:rPr>
            </a:br>
            <a:br>
              <a:rPr lang="en-US" b="1" dirty="0">
                <a:solidFill>
                  <a:srgbClr val="0E0D3B"/>
                </a:solidFill>
              </a:rPr>
            </a:br>
            <a:r>
              <a:rPr lang="en-US" b="1" dirty="0">
                <a:solidFill>
                  <a:srgbClr val="0E0D3B"/>
                </a:solidFill>
              </a:rPr>
              <a:t>Actress Kerry Washington pushed on her partnership with Neutrogena to make certain that the brand was hearing the needs of a diverse customer set. More than a spokesperson, Washington is a creative collaborator for Neutrogena, with her own lines of makeup that have evolved her input with the brand. </a:t>
            </a:r>
            <a:br>
              <a:rPr lang="en-US" b="1" dirty="0">
                <a:solidFill>
                  <a:srgbClr val="0E0D3B"/>
                </a:solidFill>
              </a:rPr>
            </a:br>
            <a:br>
              <a:rPr lang="en-US" b="1" dirty="0">
                <a:solidFill>
                  <a:srgbClr val="0E0D3B"/>
                </a:solidFill>
              </a:rPr>
            </a:br>
            <a:r>
              <a:rPr lang="en-US" b="1" dirty="0">
                <a:solidFill>
                  <a:srgbClr val="0E0D3B"/>
                </a:solidFill>
              </a:rPr>
              <a:t>At the Festival, Washington reiterated that she won’t advocate for a company that doesn’t listen to and represent diverse customers. Washington told attendees that when she started working with the beauty brand, their darkest foundation </a:t>
            </a:r>
            <a:r>
              <a:rPr lang="en-US" b="1" dirty="0" err="1">
                <a:solidFill>
                  <a:srgbClr val="0E0D3B"/>
                </a:solidFill>
              </a:rPr>
              <a:t>colour</a:t>
            </a:r>
            <a:r>
              <a:rPr lang="en-US" b="1" dirty="0">
                <a:solidFill>
                  <a:srgbClr val="0E0D3B"/>
                </a:solidFill>
              </a:rPr>
              <a:t> was ‘tan’; suffice to say, it was too light. </a:t>
            </a:r>
          </a:p>
          <a:p>
            <a:pPr lvl="0">
              <a:lnSpc>
                <a:spcPts val="1640"/>
              </a:lnSpc>
              <a:defRPr/>
            </a:pPr>
            <a:endParaRPr lang="en-US" b="1" dirty="0">
              <a:solidFill>
                <a:srgbClr val="0E0D3B"/>
              </a:solidFill>
            </a:endParaRPr>
          </a:p>
          <a:p>
            <a:pPr lvl="0">
              <a:lnSpc>
                <a:spcPts val="1640"/>
              </a:lnSpc>
              <a:defRPr/>
            </a:pPr>
            <a:r>
              <a:rPr lang="en-US" b="1" dirty="0">
                <a:solidFill>
                  <a:srgbClr val="0E0D3B"/>
                </a:solidFill>
              </a:rPr>
              <a:t>When Neutrogena corrected the problem and developed new products, Washington asked them to find previous consumer feedback about lack of </a:t>
            </a:r>
            <a:r>
              <a:rPr lang="en-US" b="1" dirty="0" err="1">
                <a:solidFill>
                  <a:srgbClr val="0E0D3B"/>
                </a:solidFill>
              </a:rPr>
              <a:t>colour</a:t>
            </a:r>
            <a:r>
              <a:rPr lang="en-US" b="1" dirty="0">
                <a:solidFill>
                  <a:srgbClr val="0E0D3B"/>
                </a:solidFill>
              </a:rPr>
              <a:t> options and reach out to those fans. As thanks for their input, they were invited to a video chat with a secret Neutrogena employee, Washington herself.</a:t>
            </a:r>
          </a:p>
          <a:p>
            <a:pPr lvl="0">
              <a:lnSpc>
                <a:spcPts val="1640"/>
              </a:lnSpc>
              <a:defRPr/>
            </a:pPr>
            <a:endParaRPr lang="en-US" b="1" dirty="0">
              <a:solidFill>
                <a:srgbClr val="0E0D3B"/>
              </a:solidFill>
            </a:endParaRPr>
          </a:p>
          <a:p>
            <a:pPr lvl="0">
              <a:lnSpc>
                <a:spcPts val="1640"/>
              </a:lnSpc>
              <a:defRPr/>
            </a:pPr>
            <a:r>
              <a:rPr lang="en-US" b="1" dirty="0">
                <a:solidFill>
                  <a:srgbClr val="0E0D3B"/>
                </a:solidFill>
              </a:rPr>
              <a:t>It comes back to empathy. ‘Design thinking [is] all about building empathy with consumers, about listening with your eyes, and about taking that empathy and linking it to brands and corporate strategy to solve tricky problems,’ said Andrew Barraclough, Vice President of Global Design and Innovation, GlaxoSmithKline.</a:t>
            </a:r>
            <a:br>
              <a:rPr lang="en-US" b="1" dirty="0">
                <a:solidFill>
                  <a:srgbClr val="0E0D3B"/>
                </a:solidFill>
              </a:rPr>
            </a:br>
            <a:br>
              <a:rPr lang="en-US" b="1" dirty="0">
                <a:solidFill>
                  <a:srgbClr val="0E0D3B"/>
                </a:solidFill>
              </a:rPr>
            </a:br>
            <a:r>
              <a:rPr lang="en-US" b="1" dirty="0">
                <a:solidFill>
                  <a:srgbClr val="0E0D3B"/>
                </a:solidFill>
              </a:rPr>
              <a:t>Barraclough cares about GSK on a personal level, and he feels that when employees care about a brand internally as a culture, it can be emulated more easily externally in our campaigns.</a:t>
            </a:r>
          </a:p>
          <a:p>
            <a:pPr lvl="0">
              <a:lnSpc>
                <a:spcPts val="1640"/>
              </a:lnSpc>
              <a:defRPr/>
            </a:pPr>
            <a:endParaRPr lang="en-US" b="1" dirty="0">
              <a:solidFill>
                <a:srgbClr val="0E0D3B"/>
              </a:solidFill>
            </a:endParaRPr>
          </a:p>
          <a:p>
            <a:pPr lvl="0">
              <a:lnSpc>
                <a:spcPts val="1640"/>
              </a:lnSpc>
              <a:defRPr/>
            </a:pPr>
            <a:r>
              <a:rPr lang="en-US" sz="1050" b="1" dirty="0">
                <a:solidFill>
                  <a:srgbClr val="0E0D3B"/>
                </a:solidFill>
              </a:rPr>
              <a:t>The big truth about why brands have to have empathy? Because no matter how much we put into them, ultimately brands belong to the consumer.</a:t>
            </a:r>
            <a:endParaRPr lang="en-US" b="1" dirty="0">
              <a:solidFill>
                <a:srgbClr val="0E0D3B"/>
              </a:solidFill>
            </a:endParaRPr>
          </a:p>
        </p:txBody>
      </p:sp>
      <p:grpSp>
        <p:nvGrpSpPr>
          <p:cNvPr id="2" name="Group 1">
            <a:extLst>
              <a:ext uri="{FF2B5EF4-FFF2-40B4-BE49-F238E27FC236}">
                <a16:creationId xmlns:a16="http://schemas.microsoft.com/office/drawing/2014/main" id="{2DDD583A-F315-4847-9E06-E62D097ED3C0}"/>
              </a:ext>
            </a:extLst>
          </p:cNvPr>
          <p:cNvGrpSpPr/>
          <p:nvPr/>
        </p:nvGrpSpPr>
        <p:grpSpPr>
          <a:xfrm rot="16200000">
            <a:off x="-937146" y="1343136"/>
            <a:ext cx="3864690" cy="1041163"/>
            <a:chOff x="8121650" y="5005965"/>
            <a:chExt cx="3864690" cy="1041163"/>
          </a:xfrm>
        </p:grpSpPr>
        <p:sp>
          <p:nvSpPr>
            <p:cNvPr id="14" name="Oval 13">
              <a:extLst>
                <a:ext uri="{FF2B5EF4-FFF2-40B4-BE49-F238E27FC236}">
                  <a16:creationId xmlns:a16="http://schemas.microsoft.com/office/drawing/2014/main" id="{E9E3552D-005C-FE42-80C6-84B541AD246D}"/>
                </a:ext>
              </a:extLst>
            </p:cNvPr>
            <p:cNvSpPr/>
            <p:nvPr/>
          </p:nvSpPr>
          <p:spPr>
            <a:xfrm>
              <a:off x="10975340"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C0236261-EBD7-C74C-B735-B205E7C16DFB}"/>
                </a:ext>
              </a:extLst>
            </p:cNvPr>
            <p:cNvSpPr/>
            <p:nvPr/>
          </p:nvSpPr>
          <p:spPr>
            <a:xfrm>
              <a:off x="11260709"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2483F271-994C-364A-A18E-50CA53DE537C}"/>
                </a:ext>
              </a:extLst>
            </p:cNvPr>
            <p:cNvSpPr/>
            <p:nvPr/>
          </p:nvSpPr>
          <p:spPr>
            <a:xfrm>
              <a:off x="11546078"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237E94CA-6865-8041-86A2-45F7A3532DEC}"/>
                </a:ext>
              </a:extLst>
            </p:cNvPr>
            <p:cNvSpPr/>
            <p:nvPr/>
          </p:nvSpPr>
          <p:spPr>
            <a:xfrm>
              <a:off x="11831442"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C56CC19C-F607-F04D-B03D-B4A0F418CFCD}"/>
                </a:ext>
              </a:extLst>
            </p:cNvPr>
            <p:cNvSpPr/>
            <p:nvPr/>
          </p:nvSpPr>
          <p:spPr>
            <a:xfrm>
              <a:off x="9833864"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6D6C38B3-E07E-6448-A27F-0DBBBABD2F81}"/>
                </a:ext>
              </a:extLst>
            </p:cNvPr>
            <p:cNvSpPr/>
            <p:nvPr/>
          </p:nvSpPr>
          <p:spPr>
            <a:xfrm>
              <a:off x="10119233"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66A27E96-B159-4041-87E2-54C80146EE92}"/>
                </a:ext>
              </a:extLst>
            </p:cNvPr>
            <p:cNvSpPr/>
            <p:nvPr/>
          </p:nvSpPr>
          <p:spPr>
            <a:xfrm>
              <a:off x="10404602"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A6DA8D8A-6F2D-BD49-9247-2ECE8622C686}"/>
                </a:ext>
              </a:extLst>
            </p:cNvPr>
            <p:cNvSpPr/>
            <p:nvPr/>
          </p:nvSpPr>
          <p:spPr>
            <a:xfrm>
              <a:off x="10689971"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C32ED285-4C27-A845-B2B9-A0F1E493A31E}"/>
                </a:ext>
              </a:extLst>
            </p:cNvPr>
            <p:cNvSpPr/>
            <p:nvPr/>
          </p:nvSpPr>
          <p:spPr>
            <a:xfrm>
              <a:off x="8692388"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ECA015D2-23AC-2D4A-B480-E10AEE034959}"/>
                </a:ext>
              </a:extLst>
            </p:cNvPr>
            <p:cNvSpPr/>
            <p:nvPr/>
          </p:nvSpPr>
          <p:spPr>
            <a:xfrm>
              <a:off x="8977757"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CEB19CD7-0F07-C44A-B2F1-8458C8CBB902}"/>
                </a:ext>
              </a:extLst>
            </p:cNvPr>
            <p:cNvSpPr/>
            <p:nvPr/>
          </p:nvSpPr>
          <p:spPr>
            <a:xfrm>
              <a:off x="9263126"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E021D99C-FEE4-314F-890F-6C66B210F519}"/>
                </a:ext>
              </a:extLst>
            </p:cNvPr>
            <p:cNvSpPr/>
            <p:nvPr/>
          </p:nvSpPr>
          <p:spPr>
            <a:xfrm>
              <a:off x="9548495"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C488BCA0-73F8-424F-B3F6-72E64C104790}"/>
                </a:ext>
              </a:extLst>
            </p:cNvPr>
            <p:cNvSpPr/>
            <p:nvPr/>
          </p:nvSpPr>
          <p:spPr>
            <a:xfrm>
              <a:off x="8121650"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642778DA-5B5B-0748-81A3-95F6467291DC}"/>
                </a:ext>
              </a:extLst>
            </p:cNvPr>
            <p:cNvSpPr/>
            <p:nvPr/>
          </p:nvSpPr>
          <p:spPr>
            <a:xfrm>
              <a:off x="8407019" y="5005965"/>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A1E0276E-B0EA-4B42-BBE0-DF25CA7D78F3}"/>
                </a:ext>
              </a:extLst>
            </p:cNvPr>
            <p:cNvSpPr/>
            <p:nvPr/>
          </p:nvSpPr>
          <p:spPr>
            <a:xfrm>
              <a:off x="10975340"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62D3DDD9-9AF7-0046-8AA6-DD43F03F6A93}"/>
                </a:ext>
              </a:extLst>
            </p:cNvPr>
            <p:cNvSpPr/>
            <p:nvPr/>
          </p:nvSpPr>
          <p:spPr>
            <a:xfrm>
              <a:off x="11260709"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ADB0ADCA-11C9-8843-A51B-9B427E7F7C58}"/>
                </a:ext>
              </a:extLst>
            </p:cNvPr>
            <p:cNvSpPr/>
            <p:nvPr/>
          </p:nvSpPr>
          <p:spPr>
            <a:xfrm>
              <a:off x="11546078"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171726B5-C82C-344C-B9FA-1CAC404EB36F}"/>
                </a:ext>
              </a:extLst>
            </p:cNvPr>
            <p:cNvSpPr/>
            <p:nvPr/>
          </p:nvSpPr>
          <p:spPr>
            <a:xfrm>
              <a:off x="11831442"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088D4742-08C3-2D43-A0B4-296C71D30178}"/>
                </a:ext>
              </a:extLst>
            </p:cNvPr>
            <p:cNvSpPr/>
            <p:nvPr/>
          </p:nvSpPr>
          <p:spPr>
            <a:xfrm>
              <a:off x="9833864"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0658795B-94C4-504F-9728-1B45EBE6CC8B}"/>
                </a:ext>
              </a:extLst>
            </p:cNvPr>
            <p:cNvSpPr/>
            <p:nvPr/>
          </p:nvSpPr>
          <p:spPr>
            <a:xfrm>
              <a:off x="10119233"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3CD3786F-448F-FB4B-9A15-656C7A0A4E8B}"/>
                </a:ext>
              </a:extLst>
            </p:cNvPr>
            <p:cNvSpPr/>
            <p:nvPr/>
          </p:nvSpPr>
          <p:spPr>
            <a:xfrm>
              <a:off x="10404602"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FE677472-0F7F-464C-B4F7-B6C71A2DFEC8}"/>
                </a:ext>
              </a:extLst>
            </p:cNvPr>
            <p:cNvSpPr/>
            <p:nvPr/>
          </p:nvSpPr>
          <p:spPr>
            <a:xfrm>
              <a:off x="10689971"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344A2B73-A260-5C4D-B5F7-4109E4CA1BB1}"/>
                </a:ext>
              </a:extLst>
            </p:cNvPr>
            <p:cNvSpPr/>
            <p:nvPr/>
          </p:nvSpPr>
          <p:spPr>
            <a:xfrm>
              <a:off x="8692388"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486715FC-AE00-F347-B527-6663CC026382}"/>
                </a:ext>
              </a:extLst>
            </p:cNvPr>
            <p:cNvSpPr/>
            <p:nvPr/>
          </p:nvSpPr>
          <p:spPr>
            <a:xfrm>
              <a:off x="8977757"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60083F84-644B-5841-96AD-A8074F8E049F}"/>
                </a:ext>
              </a:extLst>
            </p:cNvPr>
            <p:cNvSpPr/>
            <p:nvPr/>
          </p:nvSpPr>
          <p:spPr>
            <a:xfrm>
              <a:off x="9263126"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D4A40E27-592E-8947-896F-46680B893F7C}"/>
                </a:ext>
              </a:extLst>
            </p:cNvPr>
            <p:cNvSpPr/>
            <p:nvPr/>
          </p:nvSpPr>
          <p:spPr>
            <a:xfrm>
              <a:off x="9548495"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4A351815-1816-7445-AF48-FA716BE117E9}"/>
                </a:ext>
              </a:extLst>
            </p:cNvPr>
            <p:cNvSpPr/>
            <p:nvPr/>
          </p:nvSpPr>
          <p:spPr>
            <a:xfrm>
              <a:off x="8121650"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7E240F4D-3797-AD41-AD0A-698FD7B04CEF}"/>
                </a:ext>
              </a:extLst>
            </p:cNvPr>
            <p:cNvSpPr/>
            <p:nvPr/>
          </p:nvSpPr>
          <p:spPr>
            <a:xfrm>
              <a:off x="8407019" y="5442064"/>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977E7CFA-BF86-5144-92BA-E48210F2F5EF}"/>
                </a:ext>
              </a:extLst>
            </p:cNvPr>
            <p:cNvSpPr/>
            <p:nvPr/>
          </p:nvSpPr>
          <p:spPr>
            <a:xfrm>
              <a:off x="10975340"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68A7A2C3-538C-624E-9153-4BAA8D6C9685}"/>
                </a:ext>
              </a:extLst>
            </p:cNvPr>
            <p:cNvSpPr/>
            <p:nvPr/>
          </p:nvSpPr>
          <p:spPr>
            <a:xfrm>
              <a:off x="11260709"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3099A31F-FCCD-954D-8740-B97F96AB93FD}"/>
                </a:ext>
              </a:extLst>
            </p:cNvPr>
            <p:cNvSpPr/>
            <p:nvPr/>
          </p:nvSpPr>
          <p:spPr>
            <a:xfrm>
              <a:off x="11546078"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76D4A7AB-BCBF-024E-802B-1A5C2C03D55C}"/>
                </a:ext>
              </a:extLst>
            </p:cNvPr>
            <p:cNvSpPr/>
            <p:nvPr/>
          </p:nvSpPr>
          <p:spPr>
            <a:xfrm>
              <a:off x="11831442"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A122D281-8425-8944-801B-0CE37E14765C}"/>
                </a:ext>
              </a:extLst>
            </p:cNvPr>
            <p:cNvSpPr/>
            <p:nvPr/>
          </p:nvSpPr>
          <p:spPr>
            <a:xfrm>
              <a:off x="9833864"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a:extLst>
                <a:ext uri="{FF2B5EF4-FFF2-40B4-BE49-F238E27FC236}">
                  <a16:creationId xmlns:a16="http://schemas.microsoft.com/office/drawing/2014/main" id="{26CC8F47-846F-3045-B12B-4301390644E0}"/>
                </a:ext>
              </a:extLst>
            </p:cNvPr>
            <p:cNvSpPr/>
            <p:nvPr/>
          </p:nvSpPr>
          <p:spPr>
            <a:xfrm>
              <a:off x="10119233"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1E4C1B7A-C24B-E843-A496-0A20DBB4D0D6}"/>
                </a:ext>
              </a:extLst>
            </p:cNvPr>
            <p:cNvSpPr/>
            <p:nvPr/>
          </p:nvSpPr>
          <p:spPr>
            <a:xfrm>
              <a:off x="10404602"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a:extLst>
                <a:ext uri="{FF2B5EF4-FFF2-40B4-BE49-F238E27FC236}">
                  <a16:creationId xmlns:a16="http://schemas.microsoft.com/office/drawing/2014/main" id="{E209B5AA-E985-6D45-AC0E-07A4B880E1FE}"/>
                </a:ext>
              </a:extLst>
            </p:cNvPr>
            <p:cNvSpPr/>
            <p:nvPr/>
          </p:nvSpPr>
          <p:spPr>
            <a:xfrm>
              <a:off x="10689971"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B31EC5EC-21E1-1241-8441-0828116448D9}"/>
                </a:ext>
              </a:extLst>
            </p:cNvPr>
            <p:cNvSpPr/>
            <p:nvPr/>
          </p:nvSpPr>
          <p:spPr>
            <a:xfrm>
              <a:off x="8692388"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755C2383-A3C2-5742-BA45-213403D3DE30}"/>
                </a:ext>
              </a:extLst>
            </p:cNvPr>
            <p:cNvSpPr/>
            <p:nvPr/>
          </p:nvSpPr>
          <p:spPr>
            <a:xfrm>
              <a:off x="8977757"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B1558978-964C-3147-9A5D-E327FE45483B}"/>
                </a:ext>
              </a:extLst>
            </p:cNvPr>
            <p:cNvSpPr/>
            <p:nvPr/>
          </p:nvSpPr>
          <p:spPr>
            <a:xfrm>
              <a:off x="9263126"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2C9E930F-D69B-FF4E-A8E7-C1CA514A8BE8}"/>
                </a:ext>
              </a:extLst>
            </p:cNvPr>
            <p:cNvSpPr/>
            <p:nvPr/>
          </p:nvSpPr>
          <p:spPr>
            <a:xfrm>
              <a:off x="9548495"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0DEC80EC-8793-3A48-B97F-70F9FC5DBEEE}"/>
                </a:ext>
              </a:extLst>
            </p:cNvPr>
            <p:cNvSpPr/>
            <p:nvPr/>
          </p:nvSpPr>
          <p:spPr>
            <a:xfrm>
              <a:off x="8121650"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a:extLst>
                <a:ext uri="{FF2B5EF4-FFF2-40B4-BE49-F238E27FC236}">
                  <a16:creationId xmlns:a16="http://schemas.microsoft.com/office/drawing/2014/main" id="{9C14B766-3515-C146-BC44-7A511D0F3CFF}"/>
                </a:ext>
              </a:extLst>
            </p:cNvPr>
            <p:cNvSpPr/>
            <p:nvPr/>
          </p:nvSpPr>
          <p:spPr>
            <a:xfrm>
              <a:off x="8407019" y="5892230"/>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Slide Number Placeholder 2">
            <a:extLst>
              <a:ext uri="{FF2B5EF4-FFF2-40B4-BE49-F238E27FC236}">
                <a16:creationId xmlns:a16="http://schemas.microsoft.com/office/drawing/2014/main" id="{A5B6C279-13C8-D043-8E45-C18E8C043169}"/>
              </a:ext>
            </a:extLst>
          </p:cNvPr>
          <p:cNvSpPr>
            <a:spLocks noGrp="1"/>
          </p:cNvSpPr>
          <p:nvPr>
            <p:ph type="sldNum" sz="quarter" idx="12"/>
          </p:nvPr>
        </p:nvSpPr>
        <p:spPr/>
        <p:txBody>
          <a:bodyPr/>
          <a:lstStyle/>
          <a:p>
            <a:pPr algn="ctr"/>
            <a:fld id="{0C7B4787-4E7A-BF42-838C-32DA173181A9}" type="slidenum">
              <a:rPr lang="en-US" smtClean="0"/>
              <a:pPr algn="ctr"/>
              <a:t>11</a:t>
            </a:fld>
            <a:endParaRPr lang="en-US"/>
          </a:p>
        </p:txBody>
      </p:sp>
    </p:spTree>
    <p:extLst>
      <p:ext uri="{BB962C8B-B14F-4D97-AF65-F5344CB8AC3E}">
        <p14:creationId xmlns:p14="http://schemas.microsoft.com/office/powerpoint/2010/main" val="404266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C88BBF-67A3-CF46-BA4C-7568890203C7}"/>
              </a:ext>
            </a:extLst>
          </p:cNvPr>
          <p:cNvPicPr>
            <a:picLocks noChangeAspect="1"/>
          </p:cNvPicPr>
          <p:nvPr/>
        </p:nvPicPr>
        <p:blipFill rotWithShape="1">
          <a:blip r:embed="rId3"/>
          <a:srcRect l="20569" t="34040" r="1381" b="-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BD573DE-3A47-6B42-93D3-FB7CD857F735}"/>
              </a:ext>
            </a:extLst>
          </p:cNvPr>
          <p:cNvSpPr/>
          <p:nvPr/>
        </p:nvSpPr>
        <p:spPr>
          <a:xfrm>
            <a:off x="0" y="1911272"/>
            <a:ext cx="11976092" cy="412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EF8A0F5C-5C6B-47C2-96B1-DCDB923954D3}"/>
              </a:ext>
            </a:extLst>
          </p:cNvPr>
          <p:cNvSpPr txBox="1"/>
          <p:nvPr/>
        </p:nvSpPr>
        <p:spPr>
          <a:xfrm>
            <a:off x="533399" y="1041400"/>
            <a:ext cx="7742861"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Futura" panose="020B0602020204020303" pitchFamily="34" charset="-79"/>
              </a:rPr>
              <a:t>Brands Driven Toward </a:t>
            </a:r>
            <a:r>
              <a:rPr kumimoji="0" lang="en-US"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rPr>
              <a:t>Purpose</a:t>
            </a:r>
            <a:endParaRPr kumimoji="0" lang="fr-FR"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sp>
        <p:nvSpPr>
          <p:cNvPr id="19" name="TextBox 18">
            <a:extLst>
              <a:ext uri="{FF2B5EF4-FFF2-40B4-BE49-F238E27FC236}">
                <a16:creationId xmlns:a16="http://schemas.microsoft.com/office/drawing/2014/main" id="{BE78FE77-AEFD-6248-B4C5-B58C15EA5C21}"/>
              </a:ext>
            </a:extLst>
          </p:cNvPr>
          <p:cNvSpPr txBox="1"/>
          <p:nvPr/>
        </p:nvSpPr>
        <p:spPr>
          <a:xfrm>
            <a:off x="533400" y="616531"/>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03</a:t>
            </a:r>
          </a:p>
        </p:txBody>
      </p:sp>
      <p:pic>
        <p:nvPicPr>
          <p:cNvPr id="17" name="Graphic 16">
            <a:extLst>
              <a:ext uri="{FF2B5EF4-FFF2-40B4-BE49-F238E27FC236}">
                <a16:creationId xmlns:a16="http://schemas.microsoft.com/office/drawing/2014/main" id="{CB0A1A72-2ACE-7248-B06A-84CDDCC8E2C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grpSp>
        <p:nvGrpSpPr>
          <p:cNvPr id="7" name="Group 6">
            <a:extLst>
              <a:ext uri="{FF2B5EF4-FFF2-40B4-BE49-F238E27FC236}">
                <a16:creationId xmlns:a16="http://schemas.microsoft.com/office/drawing/2014/main" id="{C449C4ED-942B-C940-A58C-C450DCAF2BC7}"/>
              </a:ext>
            </a:extLst>
          </p:cNvPr>
          <p:cNvGrpSpPr/>
          <p:nvPr/>
        </p:nvGrpSpPr>
        <p:grpSpPr>
          <a:xfrm>
            <a:off x="-2" y="2337707"/>
            <a:ext cx="1247777" cy="581025"/>
            <a:chOff x="-2" y="2432050"/>
            <a:chExt cx="1255363" cy="581025"/>
          </a:xfrm>
        </p:grpSpPr>
        <p:sp>
          <p:nvSpPr>
            <p:cNvPr id="6" name="Rectangle 5">
              <a:extLst>
                <a:ext uri="{FF2B5EF4-FFF2-40B4-BE49-F238E27FC236}">
                  <a16:creationId xmlns:a16="http://schemas.microsoft.com/office/drawing/2014/main" id="{084E4F3D-D36B-3144-A439-25A615A9E2F8}"/>
                </a:ext>
              </a:extLst>
            </p:cNvPr>
            <p:cNvSpPr/>
            <p:nvPr/>
          </p:nvSpPr>
          <p:spPr>
            <a:xfrm>
              <a:off x="-2" y="2667000"/>
              <a:ext cx="1255363"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9C1CEE63-7AC1-0E4C-9C7F-54BBC584A7EF}"/>
                </a:ext>
              </a:extLst>
            </p:cNvPr>
            <p:cNvSpPr/>
            <p:nvPr/>
          </p:nvSpPr>
          <p:spPr>
            <a:xfrm>
              <a:off x="-2" y="2432050"/>
              <a:ext cx="1255363"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52E86ED-DF3C-EF47-9551-A4218EDCD425}"/>
                </a:ext>
              </a:extLst>
            </p:cNvPr>
            <p:cNvSpPr/>
            <p:nvPr/>
          </p:nvSpPr>
          <p:spPr>
            <a:xfrm>
              <a:off x="-2" y="2898775"/>
              <a:ext cx="1255363"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3" name="Group 2">
            <a:extLst>
              <a:ext uri="{FF2B5EF4-FFF2-40B4-BE49-F238E27FC236}">
                <a16:creationId xmlns:a16="http://schemas.microsoft.com/office/drawing/2014/main" id="{2E885229-DAEB-BC4D-B038-CC81F4B58B63}"/>
              </a:ext>
            </a:extLst>
          </p:cNvPr>
          <p:cNvGrpSpPr/>
          <p:nvPr/>
        </p:nvGrpSpPr>
        <p:grpSpPr>
          <a:xfrm>
            <a:off x="1471537" y="2143723"/>
            <a:ext cx="10410472" cy="3684853"/>
            <a:chOff x="1471537" y="2238066"/>
            <a:chExt cx="10410472" cy="3684853"/>
          </a:xfrm>
        </p:grpSpPr>
        <p:sp>
          <p:nvSpPr>
            <p:cNvPr id="8" name="TextBox 7">
              <a:extLst>
                <a:ext uri="{FF2B5EF4-FFF2-40B4-BE49-F238E27FC236}">
                  <a16:creationId xmlns:a16="http://schemas.microsoft.com/office/drawing/2014/main" id="{495204F1-563A-498D-8C08-51B2348B5A38}"/>
                </a:ext>
              </a:extLst>
            </p:cNvPr>
            <p:cNvSpPr txBox="1"/>
            <p:nvPr/>
          </p:nvSpPr>
          <p:spPr>
            <a:xfrm>
              <a:off x="1471537" y="2238066"/>
              <a:ext cx="3198976" cy="3464795"/>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lang="en-US" b="1" dirty="0"/>
                <a:t>Defining brand purpose can have a greater impact on ROI, effectiveness, and your </a:t>
              </a:r>
              <a:r>
                <a:rPr lang="en-US" b="1" dirty="0" err="1"/>
                <a:t>organisation</a:t>
              </a:r>
              <a:r>
                <a:rPr lang="en-US" b="1" dirty="0"/>
                <a:t> at large. According to </a:t>
              </a:r>
              <a:r>
                <a:rPr lang="en-US" b="1" i="1" dirty="0"/>
                <a:t>Forbes</a:t>
              </a:r>
              <a:r>
                <a:rPr lang="en-US" b="1" dirty="0"/>
                <a:t>, </a:t>
              </a:r>
              <a:br>
                <a:rPr lang="en-US" b="1" dirty="0"/>
              </a:br>
              <a:r>
                <a:rPr lang="en-US" b="1" dirty="0"/>
                <a:t>75 percent of consumers expect brands to contribute to their well-being and quality of life. The challenge is how to build a brand based on ethical principles and focused on the importance of purpose to their audience while keeping mindful of the bottom line. </a:t>
              </a:r>
            </a:p>
            <a:p>
              <a:pPr lvl="0">
                <a:lnSpc>
                  <a:spcPts val="1640"/>
                </a:lnSpc>
                <a:defRPr/>
              </a:pPr>
              <a:endParaRPr lang="en-US" b="1" dirty="0"/>
            </a:p>
            <a:p>
              <a:pPr lvl="0">
                <a:lnSpc>
                  <a:spcPts val="1640"/>
                </a:lnSpc>
                <a:defRPr/>
              </a:pPr>
              <a:r>
                <a:rPr lang="en-US" b="1" dirty="0"/>
                <a:t>This was the </a:t>
              </a:r>
              <a:r>
                <a:rPr lang="en-US" b="1" dirty="0" err="1"/>
                <a:t>centrepiece</a:t>
              </a:r>
              <a:r>
                <a:rPr lang="en-US" b="1" dirty="0"/>
                <a:t> for discussion in this week’s BIG Debate, hosted by </a:t>
              </a:r>
              <a:r>
                <a:rPr lang="en-US" b="1" i="1" dirty="0"/>
                <a:t>The Economist</a:t>
              </a:r>
              <a:r>
                <a:rPr lang="en-US" b="1" dirty="0"/>
                <a:t>. Is the business of business to create value for shareholders or value for the world? PepsiCo’s Todd Kaplan said his company is leading ‘performance with purpose,’ asking why each of Pepsi’s brands exist and what is its role in the </a:t>
              </a:r>
            </a:p>
          </p:txBody>
        </p:sp>
        <p:sp>
          <p:nvSpPr>
            <p:cNvPr id="13" name="TextBox 12">
              <a:extLst>
                <a:ext uri="{FF2B5EF4-FFF2-40B4-BE49-F238E27FC236}">
                  <a16:creationId xmlns:a16="http://schemas.microsoft.com/office/drawing/2014/main" id="{3C778F4E-0D81-8D4C-AF8C-90E0486B30BD}"/>
                </a:ext>
              </a:extLst>
            </p:cNvPr>
            <p:cNvSpPr txBox="1"/>
            <p:nvPr/>
          </p:nvSpPr>
          <p:spPr>
            <a:xfrm>
              <a:off x="5077285" y="2252491"/>
              <a:ext cx="3198976" cy="3260060"/>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a:lnSpc>
                  <a:spcPts val="1640"/>
                </a:lnSpc>
                <a:defRPr/>
              </a:pPr>
              <a:r>
                <a:rPr lang="en-US" b="1" dirty="0"/>
                <a:t>world. This keeps the brands from acting outside </a:t>
              </a:r>
              <a:br>
                <a:rPr lang="en-US" b="1" dirty="0"/>
              </a:br>
              <a:r>
                <a:rPr lang="en-US" b="1" dirty="0"/>
                <a:t>of that purpose or acting only for shareholder appeasement.</a:t>
              </a:r>
              <a:br>
                <a:rPr lang="en-US" b="1" dirty="0"/>
              </a:br>
              <a:endParaRPr lang="en-US" b="1" dirty="0"/>
            </a:p>
            <a:p>
              <a:pPr>
                <a:lnSpc>
                  <a:spcPts val="1640"/>
                </a:lnSpc>
                <a:defRPr/>
              </a:pPr>
              <a:r>
                <a:rPr lang="en-US" b="1" dirty="0"/>
                <a:t>Armed with brand purpose, creative leaders are standing up to shareholders; saying what’s right for the brand is right for the business. </a:t>
              </a:r>
            </a:p>
            <a:p>
              <a:pPr lvl="0">
                <a:lnSpc>
                  <a:spcPts val="1640"/>
                </a:lnSpc>
                <a:defRPr/>
              </a:pPr>
              <a:endParaRPr lang="en-US" b="1" dirty="0"/>
            </a:p>
            <a:p>
              <a:pPr lvl="0">
                <a:lnSpc>
                  <a:spcPts val="1640"/>
                </a:lnSpc>
                <a:defRPr/>
              </a:pPr>
              <a:r>
                <a:rPr lang="en-US" b="1" dirty="0"/>
                <a:t>Not every brand is walking the talk, however. According to IPA</a:t>
              </a:r>
              <a:r>
                <a:rPr lang="en-US" b="1"/>
                <a:t>, 75 </a:t>
              </a:r>
              <a:r>
                <a:rPr lang="en-US" b="1" dirty="0"/>
                <a:t>of marketers say short-termism is winning over long-term brand objectives as share prices trump what some would say is doing the right thing.</a:t>
              </a:r>
            </a:p>
            <a:p>
              <a:pPr lvl="0">
                <a:lnSpc>
                  <a:spcPts val="1640"/>
                </a:lnSpc>
                <a:defRPr/>
              </a:pPr>
              <a:endParaRPr lang="en-US" b="1" dirty="0"/>
            </a:p>
            <a:p>
              <a:pPr lvl="0">
                <a:lnSpc>
                  <a:spcPts val="1640"/>
                </a:lnSpc>
                <a:defRPr/>
              </a:pPr>
              <a:r>
                <a:rPr lang="en-US" b="1" dirty="0"/>
                <a:t>Microsoft’s Kathleen Hall noted that there’s also a distinction between brand values and politics. </a:t>
              </a:r>
            </a:p>
          </p:txBody>
        </p:sp>
        <p:sp>
          <p:nvSpPr>
            <p:cNvPr id="18" name="TextBox 17">
              <a:extLst>
                <a:ext uri="{FF2B5EF4-FFF2-40B4-BE49-F238E27FC236}">
                  <a16:creationId xmlns:a16="http://schemas.microsoft.com/office/drawing/2014/main" id="{7DE89C34-DB45-0248-8F70-7B0B15484721}"/>
                </a:ext>
              </a:extLst>
            </p:cNvPr>
            <p:cNvSpPr txBox="1"/>
            <p:nvPr/>
          </p:nvSpPr>
          <p:spPr>
            <a:xfrm>
              <a:off x="8683033" y="2252491"/>
              <a:ext cx="3198976" cy="3670428"/>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lang="en-US" b="1" dirty="0"/>
                <a:t>Microsoft’s core values are used to align employees with where the company stands. Based on those values, the brand knows when to take action or intervene. Microsoft feels a strong responsibility to its local communities, shareholders, and employees. There are times, Hall says, when ‘we’ve waited long enough for this to be handled by a government entity and now we’re stepping in.’ Under this leadership and alignment on values, Hall points out Microsoft’s shares rose $100 in 10 years. Notably, it also took home the Brand Experience &amp; Activation Grand Prix for its Xbox Adaptive Controller.</a:t>
              </a:r>
            </a:p>
            <a:p>
              <a:pPr lvl="0">
                <a:lnSpc>
                  <a:spcPts val="1640"/>
                </a:lnSpc>
                <a:defRPr/>
              </a:pPr>
              <a:endParaRPr lang="en-US" b="1" dirty="0"/>
            </a:p>
            <a:p>
              <a:pPr lvl="0">
                <a:lnSpc>
                  <a:spcPts val="1640"/>
                </a:lnSpc>
                <a:defRPr/>
              </a:pPr>
              <a:r>
                <a:rPr lang="en-US" b="1" dirty="0"/>
                <a:t>Is brand purpose easier for private companies who aren’t under the close watch of shareowners? ‘It's not a public or private thing. It's a conviction thing,’ Kaplan said.</a:t>
              </a:r>
            </a:p>
          </p:txBody>
        </p:sp>
      </p:grpSp>
      <p:pic>
        <p:nvPicPr>
          <p:cNvPr id="15" name="Graphic 14">
            <a:extLst>
              <a:ext uri="{FF2B5EF4-FFF2-40B4-BE49-F238E27FC236}">
                <a16:creationId xmlns:a16="http://schemas.microsoft.com/office/drawing/2014/main" id="{5AA2DC22-E488-F443-89AA-95E96FB80F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194" y="6335255"/>
            <a:ext cx="874987" cy="348446"/>
          </a:xfrm>
          <a:prstGeom prst="rect">
            <a:avLst/>
          </a:prstGeom>
        </p:spPr>
      </p:pic>
      <p:sp>
        <p:nvSpPr>
          <p:cNvPr id="5" name="Slide Number Placeholder 4">
            <a:extLst>
              <a:ext uri="{FF2B5EF4-FFF2-40B4-BE49-F238E27FC236}">
                <a16:creationId xmlns:a16="http://schemas.microsoft.com/office/drawing/2014/main" id="{366D5F7F-E8CA-A843-9837-D85ABFF09495}"/>
              </a:ext>
            </a:extLst>
          </p:cNvPr>
          <p:cNvSpPr>
            <a:spLocks noGrp="1"/>
          </p:cNvSpPr>
          <p:nvPr>
            <p:ph type="sldNum" sz="quarter" idx="12"/>
          </p:nvPr>
        </p:nvSpPr>
        <p:spPr/>
        <p:txBody>
          <a:bodyPr/>
          <a:lstStyle/>
          <a:p>
            <a:pPr algn="ctr"/>
            <a:fld id="{0C7B4787-4E7A-BF42-838C-32DA173181A9}" type="slidenum">
              <a:rPr lang="en-US" smtClean="0"/>
              <a:pPr algn="ctr"/>
              <a:t>12</a:t>
            </a:fld>
            <a:endParaRPr lang="en-US"/>
          </a:p>
        </p:txBody>
      </p:sp>
    </p:spTree>
    <p:extLst>
      <p:ext uri="{BB962C8B-B14F-4D97-AF65-F5344CB8AC3E}">
        <p14:creationId xmlns:p14="http://schemas.microsoft.com/office/powerpoint/2010/main" val="2949001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6743D-51E7-2A44-A56E-8283E9A1A58B}"/>
              </a:ext>
            </a:extLst>
          </p:cNvPr>
          <p:cNvSpPr/>
          <p:nvPr/>
        </p:nvSpPr>
        <p:spPr>
          <a:xfrm>
            <a:off x="8129516" y="0"/>
            <a:ext cx="4062484" cy="5820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5204F1-563A-498D-8C08-51B2348B5A38}"/>
              </a:ext>
            </a:extLst>
          </p:cNvPr>
          <p:cNvSpPr txBox="1"/>
          <p:nvPr/>
        </p:nvSpPr>
        <p:spPr>
          <a:xfrm>
            <a:off x="1778696" y="2764272"/>
            <a:ext cx="3227532" cy="181396"/>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sz="900" dirty="0">
                <a:solidFill>
                  <a:srgbClr val="0E0D3B"/>
                </a:solidFill>
                <a:latin typeface="Century Gothic" panose="020B0502020202020204" pitchFamily="34" charset="0"/>
                <a:cs typeface="Futura Medium" panose="020B0602020204020303" pitchFamily="34" charset="-79"/>
              </a:rPr>
              <a:t>    </a:t>
            </a:r>
            <a:endParaRPr kumimoji="0" lang="en-US" sz="900" b="0"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58" y="6470030"/>
            <a:ext cx="3854434" cy="181243"/>
          </a:xfrm>
          <a:prstGeom prst="rect">
            <a:avLst/>
          </a:prstGeom>
        </p:spPr>
      </p:pic>
      <p:sp>
        <p:nvSpPr>
          <p:cNvPr id="10" name="TextBox 9">
            <a:extLst>
              <a:ext uri="{FF2B5EF4-FFF2-40B4-BE49-F238E27FC236}">
                <a16:creationId xmlns:a16="http://schemas.microsoft.com/office/drawing/2014/main" id="{2E355AAF-7C60-4145-974D-8E66358CE9FE}"/>
              </a:ext>
            </a:extLst>
          </p:cNvPr>
          <p:cNvSpPr txBox="1"/>
          <p:nvPr/>
        </p:nvSpPr>
        <p:spPr>
          <a:xfrm>
            <a:off x="2123448" y="899580"/>
            <a:ext cx="2658618" cy="4907269"/>
          </a:xfrm>
          <a:prstGeom prst="rect">
            <a:avLst/>
          </a:prstGeom>
          <a:noFill/>
        </p:spPr>
        <p:txBody>
          <a:bodyPr wrap="square" lIns="0" tIns="0" rIns="91440" bIns="0" numCol="1" rtlCol="0">
            <a:no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lang="en-US" b="1" dirty="0">
                <a:solidFill>
                  <a:srgbClr val="0E0D3B"/>
                </a:solidFill>
              </a:rPr>
              <a:t>So amidst calls for social change, ethical principles, diverse voices, and improvements in world health—are brands giving back as much equity as they are borrowing? And how can they best do that?</a:t>
            </a:r>
          </a:p>
          <a:p>
            <a:pPr lvl="0">
              <a:lnSpc>
                <a:spcPts val="1640"/>
              </a:lnSpc>
              <a:defRPr/>
            </a:pPr>
            <a:br>
              <a:rPr lang="en-US" b="1" dirty="0">
                <a:solidFill>
                  <a:srgbClr val="0E0D3B"/>
                </a:solidFill>
              </a:rPr>
            </a:br>
            <a:r>
              <a:rPr lang="en-US" b="1" dirty="0">
                <a:solidFill>
                  <a:srgbClr val="0E0D3B"/>
                </a:solidFill>
              </a:rPr>
              <a:t>The trick is to create content that implants itself in people’s memories and drives them toward impact. Often, it involves the right partnership between an activist, an </a:t>
            </a:r>
            <a:r>
              <a:rPr lang="en-US" b="1" dirty="0" err="1">
                <a:solidFill>
                  <a:srgbClr val="0E0D3B"/>
                </a:solidFill>
              </a:rPr>
              <a:t>organisation</a:t>
            </a:r>
            <a:r>
              <a:rPr lang="en-US" b="1" dirty="0">
                <a:solidFill>
                  <a:srgbClr val="0E0D3B"/>
                </a:solidFill>
              </a:rPr>
              <a:t>, and a great storyteller. A common sense of activism is important, lest you run the risk of being seen as opportunistic. The goal should be generating willing participation among consumers: putting the focus back on people rather than products.</a:t>
            </a:r>
          </a:p>
        </p:txBody>
      </p:sp>
      <p:sp>
        <p:nvSpPr>
          <p:cNvPr id="12" name="TextBox 11">
            <a:extLst>
              <a:ext uri="{FF2B5EF4-FFF2-40B4-BE49-F238E27FC236}">
                <a16:creationId xmlns:a16="http://schemas.microsoft.com/office/drawing/2014/main" id="{5E1DD2AE-AFEC-0147-99A4-239D5B282BC2}"/>
              </a:ext>
            </a:extLst>
          </p:cNvPr>
          <p:cNvSpPr txBox="1"/>
          <p:nvPr/>
        </p:nvSpPr>
        <p:spPr>
          <a:xfrm>
            <a:off x="8688052" y="1550238"/>
            <a:ext cx="2792748" cy="1107996"/>
          </a:xfrm>
          <a:prstGeom prst="rect">
            <a:avLst/>
          </a:prstGeom>
          <a:noFill/>
        </p:spPr>
        <p:txBody>
          <a:bodyPr wrap="square" lIns="0" tIns="0" rIns="0" bIns="0" rtlCol="0">
            <a:spAutoFit/>
          </a:bodyPr>
          <a:lstStyle/>
          <a:p>
            <a:pPr lvl="0">
              <a:defRPr/>
            </a:pPr>
            <a:r>
              <a:rPr lang="en-US" dirty="0">
                <a:solidFill>
                  <a:schemeClr val="bg1"/>
                </a:solidFill>
              </a:rPr>
              <a:t>Brands with purpose have grown 2x faster than others in the past 12 years</a:t>
            </a:r>
          </a:p>
        </p:txBody>
      </p:sp>
      <p:sp>
        <p:nvSpPr>
          <p:cNvPr id="3" name="TextBox 2">
            <a:extLst>
              <a:ext uri="{FF2B5EF4-FFF2-40B4-BE49-F238E27FC236}">
                <a16:creationId xmlns:a16="http://schemas.microsoft.com/office/drawing/2014/main" id="{2BD752B8-14AD-E34B-9588-BE77373D9F40}"/>
              </a:ext>
            </a:extLst>
          </p:cNvPr>
          <p:cNvSpPr txBox="1"/>
          <p:nvPr/>
        </p:nvSpPr>
        <p:spPr>
          <a:xfrm>
            <a:off x="8688052" y="780762"/>
            <a:ext cx="689291" cy="738664"/>
          </a:xfrm>
          <a:prstGeom prst="rect">
            <a:avLst/>
          </a:prstGeom>
          <a:noFill/>
        </p:spPr>
        <p:txBody>
          <a:bodyPr wrap="none" lIns="0" tIns="0" rIns="0" bIns="0" rtlCol="0">
            <a:spAutoFit/>
          </a:bodyPr>
          <a:lstStyle/>
          <a:p>
            <a:r>
              <a:rPr lang="en-US" sz="4800" b="1" dirty="0">
                <a:solidFill>
                  <a:schemeClr val="accent4"/>
                </a:solidFill>
              </a:rPr>
              <a:t>2x</a:t>
            </a:r>
          </a:p>
        </p:txBody>
      </p:sp>
      <p:sp>
        <p:nvSpPr>
          <p:cNvPr id="15" name="TextBox 14">
            <a:extLst>
              <a:ext uri="{FF2B5EF4-FFF2-40B4-BE49-F238E27FC236}">
                <a16:creationId xmlns:a16="http://schemas.microsoft.com/office/drawing/2014/main" id="{248BE926-9B98-E547-9604-9EEDB8CFAA7C}"/>
              </a:ext>
            </a:extLst>
          </p:cNvPr>
          <p:cNvSpPr txBox="1"/>
          <p:nvPr/>
        </p:nvSpPr>
        <p:spPr>
          <a:xfrm>
            <a:off x="8688052" y="4198476"/>
            <a:ext cx="2444498" cy="830997"/>
          </a:xfrm>
          <a:prstGeom prst="rect">
            <a:avLst/>
          </a:prstGeom>
          <a:noFill/>
        </p:spPr>
        <p:txBody>
          <a:bodyPr wrap="square" lIns="0" tIns="0" rIns="0" bIns="0" rtlCol="0">
            <a:spAutoFit/>
          </a:bodyPr>
          <a:lstStyle/>
          <a:p>
            <a:pPr lvl="0">
              <a:defRPr/>
            </a:pPr>
            <a:r>
              <a:rPr lang="en-US" dirty="0">
                <a:solidFill>
                  <a:schemeClr val="bg1"/>
                </a:solidFill>
              </a:rPr>
              <a:t>of millennials switch brands based on social issues</a:t>
            </a:r>
          </a:p>
        </p:txBody>
      </p:sp>
      <p:sp>
        <p:nvSpPr>
          <p:cNvPr id="16" name="TextBox 15">
            <a:extLst>
              <a:ext uri="{FF2B5EF4-FFF2-40B4-BE49-F238E27FC236}">
                <a16:creationId xmlns:a16="http://schemas.microsoft.com/office/drawing/2014/main" id="{5DB7CA5C-1BB3-5B47-8E72-981547A203BC}"/>
              </a:ext>
            </a:extLst>
          </p:cNvPr>
          <p:cNvSpPr txBox="1"/>
          <p:nvPr/>
        </p:nvSpPr>
        <p:spPr>
          <a:xfrm>
            <a:off x="8688052" y="3429000"/>
            <a:ext cx="1218282" cy="738664"/>
          </a:xfrm>
          <a:prstGeom prst="rect">
            <a:avLst/>
          </a:prstGeom>
          <a:noFill/>
        </p:spPr>
        <p:txBody>
          <a:bodyPr wrap="none" lIns="0" tIns="0" rIns="0" bIns="0" rtlCol="0">
            <a:spAutoFit/>
          </a:bodyPr>
          <a:lstStyle/>
          <a:p>
            <a:r>
              <a:rPr lang="en-US" sz="4800" b="1" dirty="0">
                <a:solidFill>
                  <a:schemeClr val="accent2"/>
                </a:solidFill>
              </a:rPr>
              <a:t>91%</a:t>
            </a:r>
          </a:p>
        </p:txBody>
      </p:sp>
      <p:sp>
        <p:nvSpPr>
          <p:cNvPr id="17" name="TextBox 16">
            <a:extLst>
              <a:ext uri="{FF2B5EF4-FFF2-40B4-BE49-F238E27FC236}">
                <a16:creationId xmlns:a16="http://schemas.microsoft.com/office/drawing/2014/main" id="{2F73BF21-17F8-4841-BB41-EF28D3027ECB}"/>
              </a:ext>
            </a:extLst>
          </p:cNvPr>
          <p:cNvSpPr txBox="1"/>
          <p:nvPr/>
        </p:nvSpPr>
        <p:spPr>
          <a:xfrm>
            <a:off x="11480800" y="9274322"/>
            <a:ext cx="10493658" cy="4907269"/>
          </a:xfrm>
          <a:prstGeom prst="rect">
            <a:avLst/>
          </a:prstGeom>
          <a:noFill/>
        </p:spPr>
        <p:txBody>
          <a:bodyPr wrap="square" lIns="0" tIns="0" rIns="91440" bIns="0" numCol="3" rtlCol="0">
            <a:no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defRPr/>
            </a:pPr>
            <a:r>
              <a:rPr lang="en-US" dirty="0">
                <a:solidFill>
                  <a:srgbClr val="0E0D3B"/>
                </a:solidFill>
              </a:rPr>
              <a:t>So amidst calls for social change, ethical principles, diverse voices, and improvements in world health – are brands giving back as much equity as they are borrowing? And how can they best do that?</a:t>
            </a:r>
          </a:p>
          <a:p>
            <a:pPr lvl="0">
              <a:defRPr/>
            </a:pPr>
            <a:br>
              <a:rPr lang="en-US" dirty="0">
                <a:solidFill>
                  <a:srgbClr val="0E0D3B"/>
                </a:solidFill>
              </a:rPr>
            </a:br>
            <a:r>
              <a:rPr lang="en-US" dirty="0">
                <a:solidFill>
                  <a:srgbClr val="0E0D3B"/>
                </a:solidFill>
              </a:rPr>
              <a:t>The trick is to create content that implants itself in people’s memories and drives them toward impact. Often, it involves the right partnership between an activist, an organization, and a great storyteller. A common sense of activism is important, lest you run the risk of being seen as opportunistic, The goal should be generating willing participation among consumers, putting the focus back on people rather than products.</a:t>
            </a:r>
          </a:p>
          <a:p>
            <a:pPr lvl="0">
              <a:defRPr/>
            </a:pPr>
            <a:endParaRPr lang="en-US" dirty="0">
              <a:solidFill>
                <a:srgbClr val="0E0D3B"/>
              </a:solidFill>
            </a:endParaRPr>
          </a:p>
          <a:p>
            <a:pPr lvl="0">
              <a:defRPr/>
            </a:pPr>
            <a:r>
              <a:rPr lang="en-US" dirty="0">
                <a:solidFill>
                  <a:srgbClr val="0E0D3B"/>
                </a:solidFill>
              </a:rPr>
              <a:t>This year’s festival featured a number of political and social issues, from government gridlock to environmental sustainability, preventing illness to raising cultural awareness:</a:t>
            </a:r>
          </a:p>
          <a:p>
            <a:pPr lvl="0">
              <a:defRPr/>
            </a:pPr>
            <a:endParaRPr lang="en-US" dirty="0">
              <a:solidFill>
                <a:srgbClr val="0E0D3B"/>
              </a:solidFill>
            </a:endParaRPr>
          </a:p>
          <a:p>
            <a:pPr marL="171450" lvl="0" indent="-171450">
              <a:buFont typeface="Arial" panose="020B0604020202020204" pitchFamily="34" charset="0"/>
              <a:buChar char="•"/>
              <a:defRPr/>
            </a:pPr>
            <a:r>
              <a:rPr lang="en-US" dirty="0">
                <a:solidFill>
                  <a:srgbClr val="0E0D3B"/>
                </a:solidFill>
              </a:rPr>
              <a:t>A blank newspaper won the Print and Publishing Grand Prix (Impact BBDO, Dubai) as Lebanese daily An-Nahar made a direct statement about government gridlock</a:t>
            </a:r>
          </a:p>
          <a:p>
            <a:pPr marL="171450" lvl="0" indent="-171450">
              <a:buFont typeface="Arial" panose="020B0604020202020204" pitchFamily="34" charset="0"/>
              <a:buChar char="•"/>
              <a:defRPr/>
            </a:pPr>
            <a:endParaRPr lang="en-US" dirty="0">
              <a:solidFill>
                <a:srgbClr val="0E0D3B"/>
              </a:solidFill>
            </a:endParaRPr>
          </a:p>
          <a:p>
            <a:pPr marL="171450" lvl="0" indent="-171450">
              <a:buFont typeface="Arial" panose="020B0604020202020204" pitchFamily="34" charset="0"/>
              <a:buChar char="•"/>
              <a:defRPr/>
            </a:pPr>
            <a:r>
              <a:rPr lang="en-US" dirty="0" err="1">
                <a:solidFill>
                  <a:srgbClr val="0E0D3B"/>
                </a:solidFill>
              </a:rPr>
              <a:t>DoBlack</a:t>
            </a:r>
            <a:r>
              <a:rPr lang="en-US" dirty="0">
                <a:solidFill>
                  <a:srgbClr val="0E0D3B"/>
                </a:solidFill>
              </a:rPr>
              <a:t>, winner of this year’s eCommerce Grand Prix (</a:t>
            </a:r>
            <a:r>
              <a:rPr lang="en-US" dirty="0" err="1">
                <a:solidFill>
                  <a:srgbClr val="0E0D3B"/>
                </a:solidFill>
              </a:rPr>
              <a:t>Doconomy</a:t>
            </a:r>
            <a:r>
              <a:rPr lang="en-US" dirty="0">
                <a:solidFill>
                  <a:srgbClr val="0E0D3B"/>
                </a:solidFill>
              </a:rPr>
              <a:t> and RBK Communications), is a credit card designed to decline transactions when card owners have exceeded the carbon limit needed to cut carbon emissions in half by 2030</a:t>
            </a:r>
            <a:br>
              <a:rPr lang="en-US" dirty="0">
                <a:solidFill>
                  <a:srgbClr val="0E0D3B"/>
                </a:solidFill>
              </a:rPr>
            </a:br>
            <a:endParaRPr lang="en-US" dirty="0">
              <a:solidFill>
                <a:srgbClr val="0E0D3B"/>
              </a:solidFill>
            </a:endParaRPr>
          </a:p>
          <a:p>
            <a:pPr marL="171450" lvl="0" indent="-171450">
              <a:buFont typeface="Arial" panose="020B0604020202020204" pitchFamily="34" charset="0"/>
              <a:buChar char="•"/>
              <a:defRPr/>
            </a:pPr>
            <a:r>
              <a:rPr lang="en-US" dirty="0">
                <a:solidFill>
                  <a:srgbClr val="0E0D3B"/>
                </a:solidFill>
              </a:rPr>
              <a:t>Unilever’s Lifebuoy helps millions of parents stay ahead of infections so that their children fall sick less often, using mobile outreach in remote geographies</a:t>
            </a:r>
            <a:br>
              <a:rPr lang="en-US" dirty="0">
                <a:solidFill>
                  <a:srgbClr val="0E0D3B"/>
                </a:solidFill>
              </a:rPr>
            </a:br>
            <a:endParaRPr lang="en-US" dirty="0">
              <a:solidFill>
                <a:srgbClr val="0E0D3B"/>
              </a:solidFill>
            </a:endParaRPr>
          </a:p>
          <a:p>
            <a:pPr marL="171450" lvl="0" indent="-171450">
              <a:buFont typeface="Arial" panose="020B0604020202020204" pitchFamily="34" charset="0"/>
              <a:buChar char="•"/>
              <a:defRPr/>
            </a:pPr>
            <a:r>
              <a:rPr lang="en-US" dirty="0">
                <a:solidFill>
                  <a:srgbClr val="0E0D3B"/>
                </a:solidFill>
              </a:rPr>
              <a:t>In addition to </a:t>
            </a:r>
            <a:r>
              <a:rPr lang="en-US" dirty="0" err="1">
                <a:solidFill>
                  <a:srgbClr val="0E0D3B"/>
                </a:solidFill>
              </a:rPr>
              <a:t>Essity’s</a:t>
            </a:r>
            <a:r>
              <a:rPr lang="en-US" dirty="0">
                <a:solidFill>
                  <a:srgbClr val="0E0D3B"/>
                </a:solidFill>
              </a:rPr>
              <a:t> #</a:t>
            </a:r>
            <a:r>
              <a:rPr lang="en-US" dirty="0" err="1">
                <a:solidFill>
                  <a:srgbClr val="0E0D3B"/>
                </a:solidFill>
              </a:rPr>
              <a:t>bloodnormal</a:t>
            </a:r>
            <a:r>
              <a:rPr lang="en-US" dirty="0">
                <a:solidFill>
                  <a:srgbClr val="0E0D3B"/>
                </a:solidFill>
              </a:rPr>
              <a:t>, feminine hygiene products came to the forefront of discussion this year as “The Tampon Book” won the PR Grand Prix for placing 15 organic tampons inside a book’s packaging so they could be sold without the discriminatory tax on menstrual products</a:t>
            </a:r>
            <a:br>
              <a:rPr lang="en-US" dirty="0">
                <a:solidFill>
                  <a:srgbClr val="0E0D3B"/>
                </a:solidFill>
              </a:rPr>
            </a:br>
            <a:endParaRPr lang="en-US" dirty="0">
              <a:solidFill>
                <a:srgbClr val="0E0D3B"/>
              </a:solidFill>
            </a:endParaRPr>
          </a:p>
          <a:p>
            <a:pPr marL="171450" lvl="0" indent="-171450">
              <a:buFont typeface="Arial" panose="020B0604020202020204" pitchFamily="34" charset="0"/>
              <a:buChar char="•"/>
              <a:defRPr/>
            </a:pPr>
            <a:r>
              <a:rPr lang="en-US" dirty="0">
                <a:solidFill>
                  <a:srgbClr val="0E0D3B"/>
                </a:solidFill>
              </a:rPr>
              <a:t>Hulu tackled the topic of women’s erasure in history by highlighting that of the roughly 150 statues in New York City, only five are women. Hulu fixed the gap by bringing new silhouette to town in time for the premiere of the Handmaid’s Tale, CMO Kelly Campbell told a panel</a:t>
            </a:r>
            <a:br>
              <a:rPr lang="en-US" dirty="0">
                <a:solidFill>
                  <a:srgbClr val="0E0D3B"/>
                </a:solidFill>
              </a:rPr>
            </a:br>
            <a:endParaRPr lang="en-US" dirty="0">
              <a:solidFill>
                <a:srgbClr val="0E0D3B"/>
              </a:solidFill>
            </a:endParaRPr>
          </a:p>
          <a:p>
            <a:pPr marL="171450" lvl="0" indent="-171450">
              <a:buFont typeface="Arial" panose="020B0604020202020204" pitchFamily="34" charset="0"/>
              <a:buChar char="•"/>
              <a:defRPr/>
            </a:pPr>
            <a:r>
              <a:rPr lang="en-US" dirty="0">
                <a:solidFill>
                  <a:srgbClr val="0E0D3B"/>
                </a:solidFill>
              </a:rPr>
              <a:t>A Johnson &amp; Johnson-commissioned documentary about nurses in the early days of AIDS epidemic won the Entertainment Lions Grand Prix. Elsewhere in entertainment activism, a panel explored the impact campaign around the film </a:t>
            </a:r>
            <a:r>
              <a:rPr lang="en-US" i="1" dirty="0">
                <a:solidFill>
                  <a:srgbClr val="0E0D3B"/>
                </a:solidFill>
              </a:rPr>
              <a:t>Roma</a:t>
            </a:r>
            <a:r>
              <a:rPr lang="en-US" dirty="0">
                <a:solidFill>
                  <a:srgbClr val="0E0D3B"/>
                </a:solidFill>
              </a:rPr>
              <a:t>, highlighting 2.5 million domestic workers who do not have basic worker’s rights. The campaign instigated a cultural shift in viewers, accelerate the work of impact organizations</a:t>
            </a:r>
            <a:br>
              <a:rPr lang="en-US" dirty="0">
                <a:solidFill>
                  <a:srgbClr val="0E0D3B"/>
                </a:solidFill>
              </a:rPr>
            </a:br>
            <a:endParaRPr lang="en-US" dirty="0">
              <a:solidFill>
                <a:srgbClr val="0E0D3B"/>
              </a:solidFill>
            </a:endParaRPr>
          </a:p>
          <a:p>
            <a:pPr marL="171450" lvl="0" indent="-171450">
              <a:buFont typeface="Arial" panose="020B0604020202020204" pitchFamily="34" charset="0"/>
              <a:buChar char="•"/>
              <a:defRPr/>
            </a:pPr>
            <a:r>
              <a:rPr lang="en-US" dirty="0">
                <a:solidFill>
                  <a:srgbClr val="0E0D3B"/>
                </a:solidFill>
              </a:rPr>
              <a:t>Knorr addressed sustainability and food security looking at the impact of food growth on wildlife and plant life. On the same panel,  </a:t>
            </a:r>
            <a:r>
              <a:rPr lang="en-US" dirty="0" err="1">
                <a:solidFill>
                  <a:srgbClr val="0E0D3B"/>
                </a:solidFill>
              </a:rPr>
              <a:t>Chocolonely</a:t>
            </a:r>
            <a:r>
              <a:rPr lang="en-US" dirty="0">
                <a:solidFill>
                  <a:srgbClr val="0E0D3B"/>
                </a:solidFill>
              </a:rPr>
              <a:t> discussed tools to address child labor issues and make their supply chain transparent. </a:t>
            </a:r>
            <a:r>
              <a:rPr lang="en-US" dirty="0" err="1">
                <a:solidFill>
                  <a:srgbClr val="0E0D3B"/>
                </a:solidFill>
              </a:rPr>
              <a:t>Chocolonely</a:t>
            </a:r>
            <a:r>
              <a:rPr lang="en-US" dirty="0">
                <a:solidFill>
                  <a:srgbClr val="0E0D3B"/>
                </a:solidFill>
              </a:rPr>
              <a:t> created 12 non-financial KPIS, validated by PWC, to transparently define and track benchmarks honestly and keep their audience engaged</a:t>
            </a:r>
          </a:p>
        </p:txBody>
      </p:sp>
      <p:sp>
        <p:nvSpPr>
          <p:cNvPr id="24" name="TextBox 23">
            <a:extLst>
              <a:ext uri="{FF2B5EF4-FFF2-40B4-BE49-F238E27FC236}">
                <a16:creationId xmlns:a16="http://schemas.microsoft.com/office/drawing/2014/main" id="{5B4F0ACD-AE82-9645-B028-EDAFD6DDBD13}"/>
              </a:ext>
            </a:extLst>
          </p:cNvPr>
          <p:cNvSpPr txBox="1"/>
          <p:nvPr/>
        </p:nvSpPr>
        <p:spPr>
          <a:xfrm>
            <a:off x="5126482" y="899580"/>
            <a:ext cx="2658618" cy="4907269"/>
          </a:xfrm>
          <a:prstGeom prst="rect">
            <a:avLst/>
          </a:prstGeom>
          <a:noFill/>
        </p:spPr>
        <p:txBody>
          <a:bodyPr wrap="square" lIns="0" tIns="0" rIns="91440" bIns="0" numCol="1" rtlCol="0">
            <a:no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lang="en-US" b="1" dirty="0">
                <a:solidFill>
                  <a:srgbClr val="0E0D3B"/>
                </a:solidFill>
              </a:rPr>
              <a:t>This year’s Festival featured a number </a:t>
            </a:r>
            <a:br>
              <a:rPr lang="en-US" b="1" dirty="0">
                <a:solidFill>
                  <a:srgbClr val="0E0D3B"/>
                </a:solidFill>
              </a:rPr>
            </a:br>
            <a:r>
              <a:rPr lang="en-US" b="1" dirty="0">
                <a:solidFill>
                  <a:srgbClr val="0E0D3B"/>
                </a:solidFill>
              </a:rPr>
              <a:t>of political and social issues, from government gridlock to environmental sustainability, and preventing illness to raising cultural awareness:</a:t>
            </a:r>
          </a:p>
          <a:p>
            <a:pPr lvl="0">
              <a:lnSpc>
                <a:spcPts val="1640"/>
              </a:lnSpc>
              <a:defRPr/>
            </a:pPr>
            <a:endParaRPr lang="en-US" b="1" dirty="0">
              <a:solidFill>
                <a:srgbClr val="0E0D3B"/>
              </a:solidFill>
            </a:endParaRPr>
          </a:p>
          <a:p>
            <a:pPr marL="171450" lvl="0" indent="-171450">
              <a:lnSpc>
                <a:spcPts val="1640"/>
              </a:lnSpc>
              <a:buFont typeface="Arial" panose="020B0604020202020204" pitchFamily="34" charset="0"/>
              <a:buChar char="•"/>
              <a:defRPr/>
            </a:pPr>
            <a:r>
              <a:rPr lang="en-US" b="1" dirty="0">
                <a:solidFill>
                  <a:srgbClr val="0E0D3B"/>
                </a:solidFill>
              </a:rPr>
              <a:t>A blank newspaper won the Print and Publishing Grand Prix (Impact BBDO, Dubai) as Lebanese daily An-Nahar made a direct statement about government gridlock</a:t>
            </a:r>
          </a:p>
          <a:p>
            <a:pPr marL="171450" lvl="0" indent="-171450">
              <a:lnSpc>
                <a:spcPts val="1640"/>
              </a:lnSpc>
              <a:buFont typeface="Arial" panose="020B0604020202020204" pitchFamily="34" charset="0"/>
              <a:buChar char="•"/>
              <a:defRPr/>
            </a:pPr>
            <a:endParaRPr lang="en-US" b="1" dirty="0">
              <a:solidFill>
                <a:srgbClr val="0E0D3B"/>
              </a:solidFill>
            </a:endParaRPr>
          </a:p>
          <a:p>
            <a:pPr marL="171450" lvl="0" indent="-171450">
              <a:lnSpc>
                <a:spcPts val="1640"/>
              </a:lnSpc>
              <a:buFont typeface="Arial" panose="020B0604020202020204" pitchFamily="34" charset="0"/>
              <a:buChar char="•"/>
              <a:defRPr/>
            </a:pPr>
            <a:r>
              <a:rPr lang="en-US" b="1" dirty="0" err="1">
                <a:solidFill>
                  <a:srgbClr val="0E0D3B"/>
                </a:solidFill>
              </a:rPr>
              <a:t>DoBlack</a:t>
            </a:r>
            <a:r>
              <a:rPr lang="en-US" b="1" dirty="0">
                <a:solidFill>
                  <a:srgbClr val="0E0D3B"/>
                </a:solidFill>
              </a:rPr>
              <a:t>, winner of this year’s eCommerce Grand Prix (</a:t>
            </a:r>
            <a:r>
              <a:rPr lang="en-US" b="1" dirty="0" err="1">
                <a:solidFill>
                  <a:srgbClr val="0E0D3B"/>
                </a:solidFill>
              </a:rPr>
              <a:t>Doconomy</a:t>
            </a:r>
            <a:r>
              <a:rPr lang="en-US" b="1" dirty="0">
                <a:solidFill>
                  <a:srgbClr val="0E0D3B"/>
                </a:solidFill>
              </a:rPr>
              <a:t> and RBK Communication), is a </a:t>
            </a:r>
            <a:br>
              <a:rPr lang="en-US" b="1" dirty="0">
                <a:solidFill>
                  <a:srgbClr val="0E0D3B"/>
                </a:solidFill>
              </a:rPr>
            </a:br>
            <a:r>
              <a:rPr lang="en-US" b="1" dirty="0">
                <a:solidFill>
                  <a:srgbClr val="0E0D3B"/>
                </a:solidFill>
              </a:rPr>
              <a:t>credit card designed to decline transactions when card owners have exceeded the carbon limit needed to cut carbon emissions in half by 2030</a:t>
            </a:r>
            <a:br>
              <a:rPr lang="en-US" b="1" dirty="0">
                <a:solidFill>
                  <a:srgbClr val="0E0D3B"/>
                </a:solidFill>
              </a:rPr>
            </a:br>
            <a:endParaRPr lang="en-US" b="1" dirty="0">
              <a:solidFill>
                <a:srgbClr val="0E0D3B"/>
              </a:solidFill>
            </a:endParaRPr>
          </a:p>
          <a:p>
            <a:pPr marL="171450" lvl="0" indent="-171450">
              <a:lnSpc>
                <a:spcPts val="1640"/>
              </a:lnSpc>
              <a:buFont typeface="Arial" panose="020B0604020202020204" pitchFamily="34" charset="0"/>
              <a:buChar char="•"/>
              <a:defRPr/>
            </a:pPr>
            <a:r>
              <a:rPr lang="en-US" b="1" dirty="0">
                <a:solidFill>
                  <a:srgbClr val="0E0D3B"/>
                </a:solidFill>
              </a:rPr>
              <a:t>Unilever’s Lifebuoy helps millions of parents stay ahead of infections so that their children fall sick less often, using mobile outreach in remote geographies</a:t>
            </a:r>
          </a:p>
        </p:txBody>
      </p:sp>
      <p:grpSp>
        <p:nvGrpSpPr>
          <p:cNvPr id="26" name="Group 25">
            <a:extLst>
              <a:ext uri="{FF2B5EF4-FFF2-40B4-BE49-F238E27FC236}">
                <a16:creationId xmlns:a16="http://schemas.microsoft.com/office/drawing/2014/main" id="{F82B1C0A-48F2-E945-87C2-268FBD216D3E}"/>
              </a:ext>
            </a:extLst>
          </p:cNvPr>
          <p:cNvGrpSpPr/>
          <p:nvPr/>
        </p:nvGrpSpPr>
        <p:grpSpPr>
          <a:xfrm rot="16200000">
            <a:off x="-562606" y="3224364"/>
            <a:ext cx="3405802" cy="2273542"/>
            <a:chOff x="838981" y="5416644"/>
            <a:chExt cx="4318363" cy="2882722"/>
          </a:xfrm>
        </p:grpSpPr>
        <p:pic>
          <p:nvPicPr>
            <p:cNvPr id="27" name="Graphic 26">
              <a:extLst>
                <a:ext uri="{FF2B5EF4-FFF2-40B4-BE49-F238E27FC236}">
                  <a16:creationId xmlns:a16="http://schemas.microsoft.com/office/drawing/2014/main" id="{8B14A143-3B53-8C48-B3B3-881AA85AFA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38981" y="6858000"/>
              <a:ext cx="1441366" cy="1441366"/>
            </a:xfrm>
            <a:prstGeom prst="rect">
              <a:avLst/>
            </a:prstGeom>
          </p:spPr>
        </p:pic>
        <p:pic>
          <p:nvPicPr>
            <p:cNvPr id="28" name="Graphic 27">
              <a:extLst>
                <a:ext uri="{FF2B5EF4-FFF2-40B4-BE49-F238E27FC236}">
                  <a16:creationId xmlns:a16="http://schemas.microsoft.com/office/drawing/2014/main" id="{7D04C58F-0116-B544-BF4F-54D859517F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982" y="5419639"/>
              <a:ext cx="1438362" cy="1438362"/>
            </a:xfrm>
            <a:prstGeom prst="rect">
              <a:avLst/>
            </a:prstGeom>
          </p:spPr>
        </p:pic>
        <p:pic>
          <p:nvPicPr>
            <p:cNvPr id="29" name="Graphic 28">
              <a:extLst>
                <a:ext uri="{FF2B5EF4-FFF2-40B4-BE49-F238E27FC236}">
                  <a16:creationId xmlns:a16="http://schemas.microsoft.com/office/drawing/2014/main" id="{E6AACDF3-4703-EB42-8216-A361131C38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77486" y="5416644"/>
              <a:ext cx="1441356" cy="1441356"/>
            </a:xfrm>
            <a:prstGeom prst="rect">
              <a:avLst/>
            </a:prstGeom>
          </p:spPr>
        </p:pic>
        <p:pic>
          <p:nvPicPr>
            <p:cNvPr id="30" name="Graphic 29">
              <a:extLst>
                <a:ext uri="{FF2B5EF4-FFF2-40B4-BE49-F238E27FC236}">
                  <a16:creationId xmlns:a16="http://schemas.microsoft.com/office/drawing/2014/main" id="{6A6DB234-47FF-DF46-B4EF-CF93B6ABFE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15988" y="5416644"/>
              <a:ext cx="1441356" cy="1441356"/>
            </a:xfrm>
            <a:prstGeom prst="rect">
              <a:avLst/>
            </a:prstGeom>
          </p:spPr>
        </p:pic>
      </p:grpSp>
      <p:sp>
        <p:nvSpPr>
          <p:cNvPr id="36" name="Oval 35">
            <a:extLst>
              <a:ext uri="{FF2B5EF4-FFF2-40B4-BE49-F238E27FC236}">
                <a16:creationId xmlns:a16="http://schemas.microsoft.com/office/drawing/2014/main" id="{1C670A33-4B57-BF46-8C8C-054168527612}"/>
              </a:ext>
            </a:extLst>
          </p:cNvPr>
          <p:cNvSpPr/>
          <p:nvPr/>
        </p:nvSpPr>
        <p:spPr>
          <a:xfrm>
            <a:off x="10400266"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04C1C1B8-25CD-C240-AC8E-F161EF00B388}"/>
              </a:ext>
            </a:extLst>
          </p:cNvPr>
          <p:cNvSpPr/>
          <p:nvPr/>
        </p:nvSpPr>
        <p:spPr>
          <a:xfrm>
            <a:off x="10685635"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A355D178-30CD-C24C-85F2-67453F46F927}"/>
              </a:ext>
            </a:extLst>
          </p:cNvPr>
          <p:cNvSpPr/>
          <p:nvPr/>
        </p:nvSpPr>
        <p:spPr>
          <a:xfrm>
            <a:off x="10971004"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E03916B5-7973-C94D-8F59-95B70366ADF0}"/>
              </a:ext>
            </a:extLst>
          </p:cNvPr>
          <p:cNvSpPr/>
          <p:nvPr/>
        </p:nvSpPr>
        <p:spPr>
          <a:xfrm>
            <a:off x="9258790"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ABB25893-9C9B-E44D-86CE-EC553923F9EF}"/>
              </a:ext>
            </a:extLst>
          </p:cNvPr>
          <p:cNvSpPr/>
          <p:nvPr/>
        </p:nvSpPr>
        <p:spPr>
          <a:xfrm>
            <a:off x="9544159"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4A9DE6A-2345-9A4F-BC22-FA4D764CE39F}"/>
              </a:ext>
            </a:extLst>
          </p:cNvPr>
          <p:cNvSpPr/>
          <p:nvPr/>
        </p:nvSpPr>
        <p:spPr>
          <a:xfrm>
            <a:off x="9829528"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94BDE2A2-47C7-9840-A0BE-3DBC0FA0C5C2}"/>
              </a:ext>
            </a:extLst>
          </p:cNvPr>
          <p:cNvSpPr/>
          <p:nvPr/>
        </p:nvSpPr>
        <p:spPr>
          <a:xfrm>
            <a:off x="10114897"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7D5E8436-7C33-FC41-9B2F-0AAB5EDB9E4F}"/>
              </a:ext>
            </a:extLst>
          </p:cNvPr>
          <p:cNvSpPr/>
          <p:nvPr/>
        </p:nvSpPr>
        <p:spPr>
          <a:xfrm>
            <a:off x="8688052"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A646D8FB-0775-4F42-8145-8E1555B1E88B}"/>
              </a:ext>
            </a:extLst>
          </p:cNvPr>
          <p:cNvSpPr/>
          <p:nvPr/>
        </p:nvSpPr>
        <p:spPr>
          <a:xfrm>
            <a:off x="8973421" y="3039969"/>
            <a:ext cx="154898" cy="1548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34EE8617-5421-E744-8F62-D8CDDE68EE0B}"/>
              </a:ext>
            </a:extLst>
          </p:cNvPr>
          <p:cNvSpPr>
            <a:spLocks noGrp="1"/>
          </p:cNvSpPr>
          <p:nvPr>
            <p:ph type="sldNum" sz="quarter" idx="12"/>
          </p:nvPr>
        </p:nvSpPr>
        <p:spPr/>
        <p:txBody>
          <a:bodyPr/>
          <a:lstStyle/>
          <a:p>
            <a:pPr algn="ctr"/>
            <a:fld id="{0C7B4787-4E7A-BF42-838C-32DA173181A9}" type="slidenum">
              <a:rPr lang="en-US" smtClean="0"/>
              <a:pPr algn="ctr"/>
              <a:t>13</a:t>
            </a:fld>
            <a:endParaRPr lang="en-US"/>
          </a:p>
        </p:txBody>
      </p:sp>
    </p:spTree>
    <p:extLst>
      <p:ext uri="{BB962C8B-B14F-4D97-AF65-F5344CB8AC3E}">
        <p14:creationId xmlns:p14="http://schemas.microsoft.com/office/powerpoint/2010/main" val="2526187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D830A-63E5-4F4D-9DF4-0C87D76F3C82}"/>
              </a:ext>
            </a:extLst>
          </p:cNvPr>
          <p:cNvSpPr/>
          <p:nvPr/>
        </p:nvSpPr>
        <p:spPr>
          <a:xfrm>
            <a:off x="-1" y="0"/>
            <a:ext cx="58337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a:extLst>
              <a:ext uri="{FF2B5EF4-FFF2-40B4-BE49-F238E27FC236}">
                <a16:creationId xmlns:a16="http://schemas.microsoft.com/office/drawing/2014/main" id="{E75EE4C3-2F77-9F43-9664-2A9B1E37F7DF}"/>
              </a:ext>
            </a:extLst>
          </p:cNvPr>
          <p:cNvSpPr txBox="1"/>
          <p:nvPr/>
        </p:nvSpPr>
        <p:spPr>
          <a:xfrm>
            <a:off x="2890443" y="1371865"/>
            <a:ext cx="2181893" cy="1107996"/>
          </a:xfrm>
          <a:prstGeom prst="rect">
            <a:avLst/>
          </a:prstGeom>
          <a:noFill/>
        </p:spPr>
        <p:txBody>
          <a:bodyPr wrap="square" lIns="0" tIns="0" rIns="0" bIns="0" rtlCol="0">
            <a:spAutoFit/>
          </a:bodyPr>
          <a:lstStyle>
            <a:defPPr>
              <a:defRPr lang="en-US"/>
            </a:defPPr>
            <a:lvl1pPr lvl="0">
              <a:defRPr>
                <a:solidFill>
                  <a:schemeClr val="bg1"/>
                </a:solidFill>
              </a:defRPr>
            </a:lvl1pPr>
          </a:lstStyle>
          <a:p>
            <a:r>
              <a:rPr lang="en-US" b="1"/>
              <a:t>of global consumers choose a brand based on social action </a:t>
            </a:r>
          </a:p>
        </p:txBody>
      </p:sp>
      <p:sp>
        <p:nvSpPr>
          <p:cNvPr id="42" name="Oval 41">
            <a:extLst>
              <a:ext uri="{FF2B5EF4-FFF2-40B4-BE49-F238E27FC236}">
                <a16:creationId xmlns:a16="http://schemas.microsoft.com/office/drawing/2014/main" id="{23776158-6A7E-B547-B48D-4EA0470CAECF}"/>
              </a:ext>
            </a:extLst>
          </p:cNvPr>
          <p:cNvSpPr/>
          <p:nvPr/>
        </p:nvSpPr>
        <p:spPr>
          <a:xfrm>
            <a:off x="932240" y="1078533"/>
            <a:ext cx="1598602" cy="1598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3" name="Arc 42">
            <a:extLst>
              <a:ext uri="{FF2B5EF4-FFF2-40B4-BE49-F238E27FC236}">
                <a16:creationId xmlns:a16="http://schemas.microsoft.com/office/drawing/2014/main" id="{B97210E2-1687-A04F-90A6-F3857B13B716}"/>
              </a:ext>
            </a:extLst>
          </p:cNvPr>
          <p:cNvSpPr/>
          <p:nvPr/>
        </p:nvSpPr>
        <p:spPr>
          <a:xfrm>
            <a:off x="932240" y="1078533"/>
            <a:ext cx="1598602" cy="1598602"/>
          </a:xfrm>
          <a:prstGeom prst="arc">
            <a:avLst>
              <a:gd name="adj1" fmla="val 16200000"/>
              <a:gd name="adj2" fmla="val 8096302"/>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58" y="6470030"/>
            <a:ext cx="3854434" cy="181243"/>
          </a:xfrm>
          <a:prstGeom prst="rect">
            <a:avLst/>
          </a:prstGeom>
        </p:spPr>
      </p:pic>
      <p:sp>
        <p:nvSpPr>
          <p:cNvPr id="10" name="TextBox 9">
            <a:extLst>
              <a:ext uri="{FF2B5EF4-FFF2-40B4-BE49-F238E27FC236}">
                <a16:creationId xmlns:a16="http://schemas.microsoft.com/office/drawing/2014/main" id="{2E355AAF-7C60-4145-974D-8E66358CE9FE}"/>
              </a:ext>
            </a:extLst>
          </p:cNvPr>
          <p:cNvSpPr txBox="1"/>
          <p:nvPr/>
        </p:nvSpPr>
        <p:spPr>
          <a:xfrm>
            <a:off x="6358210" y="902618"/>
            <a:ext cx="2729346" cy="3875163"/>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marL="171450" lvl="0" indent="-171450">
              <a:lnSpc>
                <a:spcPts val="1640"/>
              </a:lnSpc>
              <a:buFont typeface="Arial" panose="020B0604020202020204" pitchFamily="34" charset="0"/>
              <a:buChar char="•"/>
              <a:defRPr/>
            </a:pPr>
            <a:r>
              <a:rPr lang="en-US" b="1" dirty="0">
                <a:solidFill>
                  <a:srgbClr val="0E0D3B"/>
                </a:solidFill>
              </a:rPr>
              <a:t>In addition to previous success of </a:t>
            </a:r>
            <a:r>
              <a:rPr lang="en-US" b="1" dirty="0" err="1">
                <a:solidFill>
                  <a:srgbClr val="0E0D3B"/>
                </a:solidFill>
              </a:rPr>
              <a:t>Essity’s</a:t>
            </a:r>
            <a:r>
              <a:rPr lang="en-US" b="1" dirty="0">
                <a:solidFill>
                  <a:srgbClr val="0E0D3B"/>
                </a:solidFill>
              </a:rPr>
              <a:t> #</a:t>
            </a:r>
            <a:r>
              <a:rPr lang="en-US" b="1" dirty="0" err="1">
                <a:solidFill>
                  <a:srgbClr val="0E0D3B"/>
                </a:solidFill>
              </a:rPr>
              <a:t>bloodnormal</a:t>
            </a:r>
            <a:r>
              <a:rPr lang="en-US" b="1" dirty="0">
                <a:solidFill>
                  <a:srgbClr val="0E0D3B"/>
                </a:solidFill>
              </a:rPr>
              <a:t> campaign, feminine hygiene products came to the forefront of discussion this year as ‘The Tampon Book’ won the PR Grand Prix for placing 15 organic tampons inside a book’s packaging so they could be sold without the discriminatory tax on menstrual products</a:t>
            </a:r>
            <a:br>
              <a:rPr lang="en-US" b="1" dirty="0">
                <a:solidFill>
                  <a:srgbClr val="0E0D3B"/>
                </a:solidFill>
              </a:rPr>
            </a:br>
            <a:endParaRPr lang="en-US" b="1" dirty="0">
              <a:solidFill>
                <a:srgbClr val="0E0D3B"/>
              </a:solidFill>
            </a:endParaRPr>
          </a:p>
          <a:p>
            <a:pPr marL="171450" lvl="0" indent="-171450">
              <a:lnSpc>
                <a:spcPts val="1640"/>
              </a:lnSpc>
              <a:buFont typeface="Arial" panose="020B0604020202020204" pitchFamily="34" charset="0"/>
              <a:buChar char="•"/>
              <a:defRPr/>
            </a:pPr>
            <a:r>
              <a:rPr lang="en-US" b="1" dirty="0">
                <a:solidFill>
                  <a:srgbClr val="0E0D3B"/>
                </a:solidFill>
              </a:rPr>
              <a:t>Hulu tackled the topic of women’s erasure in history by highlighting that of the roughly 150 statues in New York City, only five are women. Hulu fixed the gap by bringing new silhouettes to town in time for the premiere of </a:t>
            </a:r>
            <a:r>
              <a:rPr lang="en-US" b="1" i="1" dirty="0">
                <a:solidFill>
                  <a:srgbClr val="0E0D3B"/>
                </a:solidFill>
              </a:rPr>
              <a:t>The Handmaid’s Tale</a:t>
            </a:r>
            <a:r>
              <a:rPr lang="en-US" b="1" dirty="0">
                <a:solidFill>
                  <a:srgbClr val="0E0D3B"/>
                </a:solidFill>
              </a:rPr>
              <a:t>, CMO Kelly Campbell told a panel</a:t>
            </a:r>
            <a:br>
              <a:rPr lang="en-US" b="1" dirty="0">
                <a:solidFill>
                  <a:srgbClr val="0E0D3B"/>
                </a:solidFill>
              </a:rPr>
            </a:br>
            <a:endParaRPr lang="en-US" b="1" dirty="0">
              <a:solidFill>
                <a:srgbClr val="0E0D3B"/>
              </a:solidFill>
            </a:endParaRPr>
          </a:p>
        </p:txBody>
      </p:sp>
      <p:sp>
        <p:nvSpPr>
          <p:cNvPr id="12" name="TextBox 11">
            <a:extLst>
              <a:ext uri="{FF2B5EF4-FFF2-40B4-BE49-F238E27FC236}">
                <a16:creationId xmlns:a16="http://schemas.microsoft.com/office/drawing/2014/main" id="{5E1DD2AE-AFEC-0147-99A4-239D5B282BC2}"/>
              </a:ext>
            </a:extLst>
          </p:cNvPr>
          <p:cNvSpPr txBox="1"/>
          <p:nvPr/>
        </p:nvSpPr>
        <p:spPr>
          <a:xfrm>
            <a:off x="1125622" y="4232218"/>
            <a:ext cx="3281278" cy="553998"/>
          </a:xfrm>
          <a:prstGeom prst="rect">
            <a:avLst/>
          </a:prstGeom>
          <a:noFill/>
        </p:spPr>
        <p:txBody>
          <a:bodyPr wrap="square" lIns="0" tIns="0" rIns="0" bIns="0" rtlCol="0">
            <a:spAutoFit/>
          </a:bodyPr>
          <a:lstStyle>
            <a:defPPr>
              <a:defRPr lang="en-US"/>
            </a:defPPr>
            <a:lvl1pPr lvl="0">
              <a:defRPr>
                <a:solidFill>
                  <a:schemeClr val="bg1"/>
                </a:solidFill>
              </a:defRPr>
            </a:lvl1pPr>
          </a:lstStyle>
          <a:p>
            <a:r>
              <a:rPr lang="en-US" b="1"/>
              <a:t>don’t trust a brand until they see proof of its promises </a:t>
            </a:r>
          </a:p>
        </p:txBody>
      </p:sp>
      <p:sp>
        <p:nvSpPr>
          <p:cNvPr id="14" name="TextBox 13">
            <a:extLst>
              <a:ext uri="{FF2B5EF4-FFF2-40B4-BE49-F238E27FC236}">
                <a16:creationId xmlns:a16="http://schemas.microsoft.com/office/drawing/2014/main" id="{8B91C3E7-1717-3842-9A3F-C2B147F4EE66}"/>
              </a:ext>
            </a:extLst>
          </p:cNvPr>
          <p:cNvSpPr txBox="1"/>
          <p:nvPr/>
        </p:nvSpPr>
        <p:spPr>
          <a:xfrm>
            <a:off x="9362079" y="902618"/>
            <a:ext cx="2614013" cy="5517088"/>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marL="171450" indent="-171450">
              <a:lnSpc>
                <a:spcPts val="1640"/>
              </a:lnSpc>
              <a:buFont typeface="Arial" panose="020B0604020202020204" pitchFamily="34" charset="0"/>
              <a:buChar char="•"/>
              <a:defRPr/>
            </a:pPr>
            <a:r>
              <a:rPr lang="en-US" b="1" dirty="0">
                <a:solidFill>
                  <a:srgbClr val="0E0D3B"/>
                </a:solidFill>
              </a:rPr>
              <a:t>A Johnson &amp; Johnson-commissioned documentary about nurses in the early days of the AIDS epidemic won the Entertainment Lions Grand Prix. Elsewhere in entertainment activism, a panel explored the impact campaign around the film </a:t>
            </a:r>
            <a:r>
              <a:rPr lang="en-US" b="1" i="1" dirty="0">
                <a:solidFill>
                  <a:srgbClr val="0E0D3B"/>
                </a:solidFill>
              </a:rPr>
              <a:t>Roma</a:t>
            </a:r>
            <a:r>
              <a:rPr lang="en-US" b="1" dirty="0">
                <a:solidFill>
                  <a:srgbClr val="0E0D3B"/>
                </a:solidFill>
              </a:rPr>
              <a:t>, highlighting 2.5 million domestic workers who do not have basic worker’s rights. The campaign instigated a cultural shift in viewers, and accelerated the work of impact </a:t>
            </a:r>
            <a:r>
              <a:rPr lang="en-US" b="1" dirty="0" err="1">
                <a:solidFill>
                  <a:srgbClr val="0E0D3B"/>
                </a:solidFill>
              </a:rPr>
              <a:t>organisations</a:t>
            </a:r>
            <a:br>
              <a:rPr lang="en-US" b="1" dirty="0">
                <a:solidFill>
                  <a:srgbClr val="0E0D3B"/>
                </a:solidFill>
              </a:rPr>
            </a:br>
            <a:endParaRPr lang="en-US" b="1" dirty="0">
              <a:solidFill>
                <a:srgbClr val="0E0D3B"/>
              </a:solidFill>
            </a:endParaRPr>
          </a:p>
          <a:p>
            <a:pPr marL="171450" lvl="0" indent="-171450">
              <a:lnSpc>
                <a:spcPts val="1640"/>
              </a:lnSpc>
              <a:buFont typeface="Arial" panose="020B0604020202020204" pitchFamily="34" charset="0"/>
              <a:buChar char="•"/>
              <a:defRPr/>
            </a:pPr>
            <a:r>
              <a:rPr lang="en-US" b="1" dirty="0">
                <a:solidFill>
                  <a:srgbClr val="0E0D3B"/>
                </a:solidFill>
              </a:rPr>
              <a:t>Knorr addressed sustainability and food security, looking at the impact of food growth on wildlife and plant life. On the same panel, Tony’s </a:t>
            </a:r>
            <a:r>
              <a:rPr lang="en-US" b="1" dirty="0" err="1">
                <a:solidFill>
                  <a:srgbClr val="0E0D3B"/>
                </a:solidFill>
              </a:rPr>
              <a:t>Chocolonely</a:t>
            </a:r>
            <a:r>
              <a:rPr lang="en-US" b="1" dirty="0">
                <a:solidFill>
                  <a:srgbClr val="0E0D3B"/>
                </a:solidFill>
              </a:rPr>
              <a:t> discussed tools to address child </a:t>
            </a:r>
            <a:r>
              <a:rPr lang="en-US" b="1" dirty="0" err="1">
                <a:solidFill>
                  <a:srgbClr val="0E0D3B"/>
                </a:solidFill>
              </a:rPr>
              <a:t>labour</a:t>
            </a:r>
            <a:r>
              <a:rPr lang="en-US" b="1" dirty="0">
                <a:solidFill>
                  <a:srgbClr val="0E0D3B"/>
                </a:solidFill>
              </a:rPr>
              <a:t> issues and make their supply chain transparent. Tony’s </a:t>
            </a:r>
            <a:r>
              <a:rPr lang="en-US" b="1" dirty="0" err="1">
                <a:solidFill>
                  <a:srgbClr val="0E0D3B"/>
                </a:solidFill>
              </a:rPr>
              <a:t>Chocolonely</a:t>
            </a:r>
            <a:r>
              <a:rPr lang="en-US" b="1" dirty="0">
                <a:solidFill>
                  <a:srgbClr val="0E0D3B"/>
                </a:solidFill>
              </a:rPr>
              <a:t> created 12 non-financial KPIs to transparently define and track benchmarks honestly and keep their audience engaged</a:t>
            </a:r>
          </a:p>
          <a:p>
            <a:pPr lvl="0">
              <a:lnSpc>
                <a:spcPts val="1640"/>
              </a:lnSpc>
              <a:defRPr/>
            </a:pPr>
            <a:br>
              <a:rPr lang="en-US" b="1" dirty="0">
                <a:solidFill>
                  <a:srgbClr val="0E0D3B"/>
                </a:solidFill>
              </a:rPr>
            </a:br>
            <a:endParaRPr lang="en-US" b="1" dirty="0">
              <a:solidFill>
                <a:srgbClr val="0E0D3B"/>
              </a:solidFill>
            </a:endParaRPr>
          </a:p>
        </p:txBody>
      </p:sp>
      <p:sp>
        <p:nvSpPr>
          <p:cNvPr id="18" name="TextBox 17">
            <a:extLst>
              <a:ext uri="{FF2B5EF4-FFF2-40B4-BE49-F238E27FC236}">
                <a16:creationId xmlns:a16="http://schemas.microsoft.com/office/drawing/2014/main" id="{D9BF2501-7BD2-064C-9B1B-023CD3EDCFA6}"/>
              </a:ext>
            </a:extLst>
          </p:cNvPr>
          <p:cNvSpPr txBox="1"/>
          <p:nvPr/>
        </p:nvSpPr>
        <p:spPr>
          <a:xfrm>
            <a:off x="1125622" y="1508502"/>
            <a:ext cx="1218282" cy="738664"/>
          </a:xfrm>
          <a:prstGeom prst="rect">
            <a:avLst/>
          </a:prstGeom>
          <a:noFill/>
        </p:spPr>
        <p:txBody>
          <a:bodyPr wrap="none" lIns="0" tIns="0" rIns="0" bIns="0" rtlCol="0">
            <a:spAutoFit/>
          </a:bodyPr>
          <a:lstStyle>
            <a:defPPr>
              <a:defRPr lang="en-US"/>
            </a:defPPr>
            <a:lvl1pPr>
              <a:defRPr sz="4800" b="1">
                <a:solidFill>
                  <a:schemeClr val="accent4"/>
                </a:solidFill>
              </a:defRPr>
            </a:lvl1pPr>
          </a:lstStyle>
          <a:p>
            <a:r>
              <a:rPr lang="en-US" spc="-100" dirty="0"/>
              <a:t>64%</a:t>
            </a:r>
          </a:p>
        </p:txBody>
      </p:sp>
      <p:sp>
        <p:nvSpPr>
          <p:cNvPr id="19" name="TextBox 18">
            <a:extLst>
              <a:ext uri="{FF2B5EF4-FFF2-40B4-BE49-F238E27FC236}">
                <a16:creationId xmlns:a16="http://schemas.microsoft.com/office/drawing/2014/main" id="{A526589F-5013-EC4E-B4E8-1A667BA47D5A}"/>
              </a:ext>
            </a:extLst>
          </p:cNvPr>
          <p:cNvSpPr txBox="1"/>
          <p:nvPr/>
        </p:nvSpPr>
        <p:spPr>
          <a:xfrm>
            <a:off x="2617822" y="3493554"/>
            <a:ext cx="1604606" cy="738664"/>
          </a:xfrm>
          <a:prstGeom prst="rect">
            <a:avLst/>
          </a:prstGeom>
          <a:noFill/>
        </p:spPr>
        <p:txBody>
          <a:bodyPr wrap="none" lIns="0" tIns="0" rIns="0" bIns="0" rtlCol="0">
            <a:spAutoFit/>
          </a:bodyPr>
          <a:lstStyle>
            <a:defPPr>
              <a:defRPr lang="en-US"/>
            </a:defPPr>
            <a:lvl1pPr>
              <a:defRPr sz="4800" b="1">
                <a:solidFill>
                  <a:schemeClr val="accent4"/>
                </a:solidFill>
              </a:defRPr>
            </a:lvl1pPr>
          </a:lstStyle>
          <a:p>
            <a:r>
              <a:rPr lang="en-US" spc="-100" dirty="0">
                <a:solidFill>
                  <a:schemeClr val="accent3"/>
                </a:solidFill>
              </a:rPr>
              <a:t>6</a:t>
            </a:r>
            <a:r>
              <a:rPr lang="en-US" sz="2000" spc="-100" dirty="0">
                <a:solidFill>
                  <a:schemeClr val="accent3"/>
                </a:solidFill>
              </a:rPr>
              <a:t> </a:t>
            </a:r>
            <a:r>
              <a:rPr lang="en-US" spc="-100" dirty="0">
                <a:solidFill>
                  <a:schemeClr val="accent3"/>
                </a:solidFill>
              </a:rPr>
              <a:t>in</a:t>
            </a:r>
            <a:r>
              <a:rPr lang="en-US" sz="2000" spc="-100" dirty="0">
                <a:solidFill>
                  <a:schemeClr val="accent3"/>
                </a:solidFill>
              </a:rPr>
              <a:t> </a:t>
            </a:r>
            <a:r>
              <a:rPr lang="en-US" spc="-100" dirty="0">
                <a:solidFill>
                  <a:schemeClr val="accent3"/>
                </a:solidFill>
              </a:rPr>
              <a:t>10</a:t>
            </a:r>
          </a:p>
        </p:txBody>
      </p:sp>
      <p:grpSp>
        <p:nvGrpSpPr>
          <p:cNvPr id="25" name="Group 24">
            <a:extLst>
              <a:ext uri="{FF2B5EF4-FFF2-40B4-BE49-F238E27FC236}">
                <a16:creationId xmlns:a16="http://schemas.microsoft.com/office/drawing/2014/main" id="{78978825-5E67-A846-9358-F66FAC201C77}"/>
              </a:ext>
            </a:extLst>
          </p:cNvPr>
          <p:cNvGrpSpPr/>
          <p:nvPr/>
        </p:nvGrpSpPr>
        <p:grpSpPr>
          <a:xfrm>
            <a:off x="1125622" y="3637750"/>
            <a:ext cx="1228826" cy="465721"/>
            <a:chOff x="5945831" y="1177744"/>
            <a:chExt cx="1228826" cy="465721"/>
          </a:xfrm>
        </p:grpSpPr>
        <p:sp>
          <p:nvSpPr>
            <p:cNvPr id="26" name="Donut 25">
              <a:extLst>
                <a:ext uri="{FF2B5EF4-FFF2-40B4-BE49-F238E27FC236}">
                  <a16:creationId xmlns:a16="http://schemas.microsoft.com/office/drawing/2014/main" id="{EFA488BF-8355-744A-8B30-21C96E8F77E4}"/>
                </a:ext>
              </a:extLst>
            </p:cNvPr>
            <p:cNvSpPr/>
            <p:nvPr/>
          </p:nvSpPr>
          <p:spPr>
            <a:xfrm>
              <a:off x="5945831" y="1177744"/>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Donut 26">
              <a:extLst>
                <a:ext uri="{FF2B5EF4-FFF2-40B4-BE49-F238E27FC236}">
                  <a16:creationId xmlns:a16="http://schemas.microsoft.com/office/drawing/2014/main" id="{55F39DA4-68EF-DF49-BE4E-343068A08FA4}"/>
                </a:ext>
              </a:extLst>
            </p:cNvPr>
            <p:cNvSpPr/>
            <p:nvPr/>
          </p:nvSpPr>
          <p:spPr>
            <a:xfrm>
              <a:off x="6206181" y="1177744"/>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8" name="Donut 27">
              <a:extLst>
                <a:ext uri="{FF2B5EF4-FFF2-40B4-BE49-F238E27FC236}">
                  <a16:creationId xmlns:a16="http://schemas.microsoft.com/office/drawing/2014/main" id="{EBDB076C-781F-AD4A-909C-41B0FE7C3B9F}"/>
                </a:ext>
              </a:extLst>
            </p:cNvPr>
            <p:cNvSpPr/>
            <p:nvPr/>
          </p:nvSpPr>
          <p:spPr>
            <a:xfrm>
              <a:off x="6466531" y="1177744"/>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Donut 28">
              <a:extLst>
                <a:ext uri="{FF2B5EF4-FFF2-40B4-BE49-F238E27FC236}">
                  <a16:creationId xmlns:a16="http://schemas.microsoft.com/office/drawing/2014/main" id="{611405C6-9590-CD42-A526-F263BBF5C3B8}"/>
                </a:ext>
              </a:extLst>
            </p:cNvPr>
            <p:cNvSpPr/>
            <p:nvPr/>
          </p:nvSpPr>
          <p:spPr>
            <a:xfrm>
              <a:off x="6726881" y="1177744"/>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Donut 29">
              <a:extLst>
                <a:ext uri="{FF2B5EF4-FFF2-40B4-BE49-F238E27FC236}">
                  <a16:creationId xmlns:a16="http://schemas.microsoft.com/office/drawing/2014/main" id="{9421E9A5-3B1B-304E-8AC3-CABE24FF71D1}"/>
                </a:ext>
              </a:extLst>
            </p:cNvPr>
            <p:cNvSpPr/>
            <p:nvPr/>
          </p:nvSpPr>
          <p:spPr>
            <a:xfrm>
              <a:off x="5945831" y="1456039"/>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 name="Donut 30">
              <a:extLst>
                <a:ext uri="{FF2B5EF4-FFF2-40B4-BE49-F238E27FC236}">
                  <a16:creationId xmlns:a16="http://schemas.microsoft.com/office/drawing/2014/main" id="{ECF5B149-88E0-1E4E-9F99-AB93ABF41D7E}"/>
                </a:ext>
              </a:extLst>
            </p:cNvPr>
            <p:cNvSpPr/>
            <p:nvPr/>
          </p:nvSpPr>
          <p:spPr>
            <a:xfrm>
              <a:off x="6206181" y="1456039"/>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Donut 31">
              <a:extLst>
                <a:ext uri="{FF2B5EF4-FFF2-40B4-BE49-F238E27FC236}">
                  <a16:creationId xmlns:a16="http://schemas.microsoft.com/office/drawing/2014/main" id="{C2E5B86D-136C-C74B-9841-8E7F37520272}"/>
                </a:ext>
              </a:extLst>
            </p:cNvPr>
            <p:cNvSpPr/>
            <p:nvPr/>
          </p:nvSpPr>
          <p:spPr>
            <a:xfrm>
              <a:off x="6466531" y="1456039"/>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Donut 32">
              <a:extLst>
                <a:ext uri="{FF2B5EF4-FFF2-40B4-BE49-F238E27FC236}">
                  <a16:creationId xmlns:a16="http://schemas.microsoft.com/office/drawing/2014/main" id="{4A47ED94-C28A-484E-8232-38FFF66BBBB7}"/>
                </a:ext>
              </a:extLst>
            </p:cNvPr>
            <p:cNvSpPr/>
            <p:nvPr/>
          </p:nvSpPr>
          <p:spPr>
            <a:xfrm>
              <a:off x="6726881" y="1456039"/>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Donut 33">
              <a:extLst>
                <a:ext uri="{FF2B5EF4-FFF2-40B4-BE49-F238E27FC236}">
                  <a16:creationId xmlns:a16="http://schemas.microsoft.com/office/drawing/2014/main" id="{5BDF215C-935C-924E-BF47-422898231321}"/>
                </a:ext>
              </a:extLst>
            </p:cNvPr>
            <p:cNvSpPr/>
            <p:nvPr/>
          </p:nvSpPr>
          <p:spPr>
            <a:xfrm>
              <a:off x="6987231" y="1456039"/>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Donut 34">
              <a:extLst>
                <a:ext uri="{FF2B5EF4-FFF2-40B4-BE49-F238E27FC236}">
                  <a16:creationId xmlns:a16="http://schemas.microsoft.com/office/drawing/2014/main" id="{3A9940AE-3AC6-6A4E-8012-0F9C83A5809D}"/>
                </a:ext>
              </a:extLst>
            </p:cNvPr>
            <p:cNvSpPr/>
            <p:nvPr/>
          </p:nvSpPr>
          <p:spPr>
            <a:xfrm>
              <a:off x="6987231" y="1177744"/>
              <a:ext cx="187426" cy="187426"/>
            </a:xfrm>
            <a:prstGeom prst="donut">
              <a:avLst>
                <a:gd name="adj" fmla="val 16602"/>
              </a:avLst>
            </a:prstGeom>
            <a:solidFill>
              <a:srgbClr val="A3EB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36" name="Oval 35">
            <a:extLst>
              <a:ext uri="{FF2B5EF4-FFF2-40B4-BE49-F238E27FC236}">
                <a16:creationId xmlns:a16="http://schemas.microsoft.com/office/drawing/2014/main" id="{EEF22636-5B9E-C547-A22A-EB84D925EE8D}"/>
              </a:ext>
            </a:extLst>
          </p:cNvPr>
          <p:cNvSpPr/>
          <p:nvPr/>
        </p:nvSpPr>
        <p:spPr>
          <a:xfrm>
            <a:off x="1124928" y="3637750"/>
            <a:ext cx="187425" cy="18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7469EC36-2198-A249-8269-61ABEFB26F54}"/>
              </a:ext>
            </a:extLst>
          </p:cNvPr>
          <p:cNvSpPr/>
          <p:nvPr/>
        </p:nvSpPr>
        <p:spPr>
          <a:xfrm>
            <a:off x="1386865" y="3637750"/>
            <a:ext cx="187425" cy="18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1C98894F-A680-F845-9A63-E2DCC821CB4A}"/>
              </a:ext>
            </a:extLst>
          </p:cNvPr>
          <p:cNvSpPr/>
          <p:nvPr/>
        </p:nvSpPr>
        <p:spPr>
          <a:xfrm>
            <a:off x="1648802" y="3637750"/>
            <a:ext cx="187425" cy="18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BB900DE2-829D-024C-B5BC-C3A7453531F3}"/>
              </a:ext>
            </a:extLst>
          </p:cNvPr>
          <p:cNvSpPr/>
          <p:nvPr/>
        </p:nvSpPr>
        <p:spPr>
          <a:xfrm>
            <a:off x="1905977" y="3637750"/>
            <a:ext cx="187425" cy="18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D92D112C-1951-3549-BA01-AFB64D4B30DB}"/>
              </a:ext>
            </a:extLst>
          </p:cNvPr>
          <p:cNvSpPr/>
          <p:nvPr/>
        </p:nvSpPr>
        <p:spPr>
          <a:xfrm>
            <a:off x="1124928" y="3913975"/>
            <a:ext cx="187425" cy="18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27B4A8D6-7137-794E-9059-C3CD4DB3E297}"/>
              </a:ext>
            </a:extLst>
          </p:cNvPr>
          <p:cNvSpPr/>
          <p:nvPr/>
        </p:nvSpPr>
        <p:spPr>
          <a:xfrm>
            <a:off x="1386865" y="3913975"/>
            <a:ext cx="187425" cy="18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FE25FBB5-98CE-7F4D-81A8-A1DD09793B91}"/>
              </a:ext>
            </a:extLst>
          </p:cNvPr>
          <p:cNvGrpSpPr/>
          <p:nvPr/>
        </p:nvGrpSpPr>
        <p:grpSpPr>
          <a:xfrm rot="10800000">
            <a:off x="1388459" y="5799909"/>
            <a:ext cx="3056871" cy="1060161"/>
            <a:chOff x="7783188" y="5673"/>
            <a:chExt cx="3056871" cy="1060161"/>
          </a:xfrm>
        </p:grpSpPr>
        <p:sp>
          <p:nvSpPr>
            <p:cNvPr id="44" name="Triangle 43">
              <a:extLst>
                <a:ext uri="{FF2B5EF4-FFF2-40B4-BE49-F238E27FC236}">
                  <a16:creationId xmlns:a16="http://schemas.microsoft.com/office/drawing/2014/main" id="{0A562E9B-6A06-484B-9CED-4B29281BD33C}"/>
                </a:ext>
              </a:extLst>
            </p:cNvPr>
            <p:cNvSpPr/>
            <p:nvPr/>
          </p:nvSpPr>
          <p:spPr>
            <a:xfrm rot="10800000">
              <a:off x="9581951" y="753618"/>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5" name="Triangle 44">
              <a:extLst>
                <a:ext uri="{FF2B5EF4-FFF2-40B4-BE49-F238E27FC236}">
                  <a16:creationId xmlns:a16="http://schemas.microsoft.com/office/drawing/2014/main" id="{3F2FFA71-3C23-444E-986D-E688E8372E8E}"/>
                </a:ext>
              </a:extLst>
            </p:cNvPr>
            <p:cNvSpPr/>
            <p:nvPr/>
          </p:nvSpPr>
          <p:spPr>
            <a:xfrm rot="10800000">
              <a:off x="9581951" y="567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6" name="Triangle 45">
              <a:extLst>
                <a:ext uri="{FF2B5EF4-FFF2-40B4-BE49-F238E27FC236}">
                  <a16:creationId xmlns:a16="http://schemas.microsoft.com/office/drawing/2014/main" id="{DA93C0E3-0328-7146-9DF8-6EDB5AB9DB99}"/>
                </a:ext>
              </a:extLst>
            </p:cNvPr>
            <p:cNvSpPr/>
            <p:nvPr/>
          </p:nvSpPr>
          <p:spPr>
            <a:xfrm rot="10800000">
              <a:off x="8686013" y="753618"/>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7" name="Triangle 46">
              <a:extLst>
                <a:ext uri="{FF2B5EF4-FFF2-40B4-BE49-F238E27FC236}">
                  <a16:creationId xmlns:a16="http://schemas.microsoft.com/office/drawing/2014/main" id="{286BB0C5-3A9A-B041-8DE5-36DE33DCAC08}"/>
                </a:ext>
              </a:extLst>
            </p:cNvPr>
            <p:cNvSpPr/>
            <p:nvPr/>
          </p:nvSpPr>
          <p:spPr>
            <a:xfrm rot="10800000">
              <a:off x="8686013" y="567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8" name="Triangle 47">
              <a:extLst>
                <a:ext uri="{FF2B5EF4-FFF2-40B4-BE49-F238E27FC236}">
                  <a16:creationId xmlns:a16="http://schemas.microsoft.com/office/drawing/2014/main" id="{279C72AA-821D-A34A-8DAC-1F3539F52335}"/>
                </a:ext>
              </a:extLst>
            </p:cNvPr>
            <p:cNvSpPr/>
            <p:nvPr/>
          </p:nvSpPr>
          <p:spPr>
            <a:xfrm rot="10800000">
              <a:off x="10477888" y="753618"/>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9" name="Triangle 48">
              <a:extLst>
                <a:ext uri="{FF2B5EF4-FFF2-40B4-BE49-F238E27FC236}">
                  <a16:creationId xmlns:a16="http://schemas.microsoft.com/office/drawing/2014/main" id="{4C18629E-A757-F144-9C31-952887F06ED6}"/>
                </a:ext>
              </a:extLst>
            </p:cNvPr>
            <p:cNvSpPr/>
            <p:nvPr/>
          </p:nvSpPr>
          <p:spPr>
            <a:xfrm rot="10800000">
              <a:off x="10477888" y="567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0" name="Triangle 49">
              <a:extLst>
                <a:ext uri="{FF2B5EF4-FFF2-40B4-BE49-F238E27FC236}">
                  <a16:creationId xmlns:a16="http://schemas.microsoft.com/office/drawing/2014/main" id="{372A4865-319D-8D48-9F76-CB56B850AE8E}"/>
                </a:ext>
              </a:extLst>
            </p:cNvPr>
            <p:cNvSpPr/>
            <p:nvPr/>
          </p:nvSpPr>
          <p:spPr>
            <a:xfrm rot="10800000">
              <a:off x="7783188" y="753618"/>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1" name="Triangle 50">
              <a:extLst>
                <a:ext uri="{FF2B5EF4-FFF2-40B4-BE49-F238E27FC236}">
                  <a16:creationId xmlns:a16="http://schemas.microsoft.com/office/drawing/2014/main" id="{2955770D-78CB-8142-A031-C074375A8BA4}"/>
                </a:ext>
              </a:extLst>
            </p:cNvPr>
            <p:cNvSpPr/>
            <p:nvPr/>
          </p:nvSpPr>
          <p:spPr>
            <a:xfrm rot="10800000">
              <a:off x="7783188" y="5673"/>
              <a:ext cx="362171" cy="312216"/>
            </a:xfrm>
            <a:prstGeom prs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pic>
        <p:nvPicPr>
          <p:cNvPr id="52" name="Graphic 51">
            <a:extLst>
              <a:ext uri="{FF2B5EF4-FFF2-40B4-BE49-F238E27FC236}">
                <a16:creationId xmlns:a16="http://schemas.microsoft.com/office/drawing/2014/main" id="{0C715ECB-A708-0944-B3DC-63F55AB1E0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194" y="6335255"/>
            <a:ext cx="874987" cy="348446"/>
          </a:xfrm>
          <a:prstGeom prst="rect">
            <a:avLst/>
          </a:prstGeom>
        </p:spPr>
      </p:pic>
      <p:sp>
        <p:nvSpPr>
          <p:cNvPr id="4" name="Slide Number Placeholder 3">
            <a:extLst>
              <a:ext uri="{FF2B5EF4-FFF2-40B4-BE49-F238E27FC236}">
                <a16:creationId xmlns:a16="http://schemas.microsoft.com/office/drawing/2014/main" id="{B7E4AAEA-EC2E-9642-B6FC-E508F155E824}"/>
              </a:ext>
            </a:extLst>
          </p:cNvPr>
          <p:cNvSpPr>
            <a:spLocks noGrp="1"/>
          </p:cNvSpPr>
          <p:nvPr>
            <p:ph type="sldNum" sz="quarter" idx="12"/>
          </p:nvPr>
        </p:nvSpPr>
        <p:spPr/>
        <p:txBody>
          <a:bodyPr/>
          <a:lstStyle/>
          <a:p>
            <a:pPr algn="ctr"/>
            <a:fld id="{0C7B4787-4E7A-BF42-838C-32DA173181A9}" type="slidenum">
              <a:rPr lang="en-US" smtClean="0"/>
              <a:pPr algn="ctr"/>
              <a:t>14</a:t>
            </a:fld>
            <a:endParaRPr lang="en-US"/>
          </a:p>
        </p:txBody>
      </p:sp>
    </p:spTree>
    <p:extLst>
      <p:ext uri="{BB962C8B-B14F-4D97-AF65-F5344CB8AC3E}">
        <p14:creationId xmlns:p14="http://schemas.microsoft.com/office/powerpoint/2010/main" val="12222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FCEFD-0B6F-D243-BFB8-C4CCE57238E5}"/>
              </a:ext>
            </a:extLst>
          </p:cNvPr>
          <p:cNvSpPr/>
          <p:nvPr/>
        </p:nvSpPr>
        <p:spPr>
          <a:xfrm>
            <a:off x="0" y="0"/>
            <a:ext cx="33942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A228773-8606-2647-934D-16CDB68E5C09}"/>
              </a:ext>
            </a:extLst>
          </p:cNvPr>
          <p:cNvSpPr/>
          <p:nvPr/>
        </p:nvSpPr>
        <p:spPr>
          <a:xfrm>
            <a:off x="885139" y="1195075"/>
            <a:ext cx="4842663" cy="489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B247E102-CE02-4BE9-9C76-BD55F7D527E4}"/>
              </a:ext>
            </a:extLst>
          </p:cNvPr>
          <p:cNvSpPr txBox="1"/>
          <p:nvPr/>
        </p:nvSpPr>
        <p:spPr>
          <a:xfrm>
            <a:off x="1253444" y="1533842"/>
            <a:ext cx="4954536" cy="4285532"/>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lang="en-US" b="1" dirty="0">
                <a:solidFill>
                  <a:srgbClr val="0E0D3B"/>
                </a:solidFill>
              </a:rPr>
              <a:t>This year in Cannes, we saw disruption in firmly established industries and disruption in remote markets where industry best practices could never work. </a:t>
            </a:r>
            <a:br>
              <a:rPr lang="en-US" b="1" dirty="0">
                <a:solidFill>
                  <a:srgbClr val="0E0D3B"/>
                </a:solidFill>
              </a:rPr>
            </a:br>
            <a:br>
              <a:rPr lang="en-US" b="1" dirty="0">
                <a:solidFill>
                  <a:srgbClr val="0E0D3B"/>
                </a:solidFill>
              </a:rPr>
            </a:br>
            <a:r>
              <a:rPr lang="en-US" b="1" dirty="0">
                <a:solidFill>
                  <a:srgbClr val="0E0D3B"/>
                </a:solidFill>
              </a:rPr>
              <a:t>In developing countries, the flow of innovation is changing. With no legacy systems, creative innovators are playing leapfrog over well-established nations given a blank slate. With less regulation and governments thirsty for change, as well as cheaper technology costs to implement new tech rather than build roads and infrastructure, creatives are problem-solving and investing in areas that the Western world has not fully bought into. </a:t>
            </a:r>
            <a:br>
              <a:rPr lang="en-US" b="1" dirty="0">
                <a:solidFill>
                  <a:srgbClr val="0E0D3B"/>
                </a:solidFill>
              </a:rPr>
            </a:br>
            <a:br>
              <a:rPr lang="en-US" b="1" dirty="0">
                <a:solidFill>
                  <a:srgbClr val="0E0D3B"/>
                </a:solidFill>
              </a:rPr>
            </a:br>
            <a:r>
              <a:rPr lang="en-US" b="1" dirty="0">
                <a:solidFill>
                  <a:srgbClr val="0E0D3B"/>
                </a:solidFill>
              </a:rPr>
              <a:t>Local talent is rising up to meet this need. Such is the case with Zipline, a drone delivery service helping the medical community in Africa by skipping roads altogether, bringing blood, vaccines, and other critical aid anywhere in Rwanda, on-demand, in 15-20 minutes.  </a:t>
            </a:r>
            <a:br>
              <a:rPr lang="en-US" b="1" dirty="0">
                <a:solidFill>
                  <a:srgbClr val="0E0D3B"/>
                </a:solidFill>
              </a:rPr>
            </a:br>
            <a:br>
              <a:rPr lang="en-US" b="1" dirty="0">
                <a:solidFill>
                  <a:srgbClr val="0E0D3B"/>
                </a:solidFill>
              </a:rPr>
            </a:br>
            <a:r>
              <a:rPr lang="en-US" b="1" dirty="0">
                <a:solidFill>
                  <a:srgbClr val="0E0D3B"/>
                </a:solidFill>
              </a:rPr>
              <a:t>Flying autonomously and on locally developed batteries, drones prevent the need to cold store large supplies in hospitals. Doctors and nurses can place supply orders as frequently as needed and receive an SMS message when their package is parachuted from the sky minutes later. Without the need for cold-chain infrastructure and with waste elimination on-site, the </a:t>
            </a:r>
            <a:r>
              <a:rPr lang="en-US" b="1" dirty="0" err="1">
                <a:solidFill>
                  <a:srgbClr val="0E0D3B"/>
                </a:solidFill>
              </a:rPr>
              <a:t>programme</a:t>
            </a:r>
            <a:r>
              <a:rPr lang="en-US" b="1" dirty="0">
                <a:solidFill>
                  <a:srgbClr val="0E0D3B"/>
                </a:solidFill>
              </a:rPr>
              <a:t> paid for itself. Home deliveries globally are not far behind. </a:t>
            </a:r>
            <a:endPar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8" name="TextBox 7">
            <a:extLst>
              <a:ext uri="{FF2B5EF4-FFF2-40B4-BE49-F238E27FC236}">
                <a16:creationId xmlns:a16="http://schemas.microsoft.com/office/drawing/2014/main" id="{E386F21A-4DF1-477D-8C2F-37F288F6D866}"/>
              </a:ext>
            </a:extLst>
          </p:cNvPr>
          <p:cNvSpPr txBox="1"/>
          <p:nvPr/>
        </p:nvSpPr>
        <p:spPr>
          <a:xfrm>
            <a:off x="6637358" y="4512665"/>
            <a:ext cx="5258436" cy="1231106"/>
          </a:xfrm>
          <a:prstGeom prst="rect">
            <a:avLst/>
          </a:prstGeom>
          <a:noFill/>
        </p:spPr>
        <p:txBody>
          <a:bodyPr wrap="square" lIns="0" t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E0D3B"/>
                </a:solidFill>
                <a:latin typeface="Century Gothic" panose="020B0502020202020204" pitchFamily="34" charset="0"/>
                <a:cs typeface="Futura Medium" panose="020B0602020204020303" pitchFamily="34" charset="-79"/>
              </a:rPr>
              <a:t>Whether r</a:t>
            </a:r>
            <a:r>
              <a:rPr kumimoji="0" lang="en-US" sz="2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e-thinking stagnant industries or developing brand new ones, technology that delivers consumer need first is in the front seat of business disruption</a:t>
            </a:r>
          </a:p>
        </p:txBody>
      </p:sp>
      <p:pic>
        <p:nvPicPr>
          <p:cNvPr id="7" name="Picture 6">
            <a:extLst>
              <a:ext uri="{FF2B5EF4-FFF2-40B4-BE49-F238E27FC236}">
                <a16:creationId xmlns:a16="http://schemas.microsoft.com/office/drawing/2014/main" id="{3EBE34FC-1FB0-BD47-BCB3-0FEF49AB3171}"/>
              </a:ext>
            </a:extLst>
          </p:cNvPr>
          <p:cNvPicPr>
            <a:picLocks noChangeAspect="1"/>
          </p:cNvPicPr>
          <p:nvPr/>
        </p:nvPicPr>
        <p:blipFill rotWithShape="1">
          <a:blip r:embed="rId2"/>
          <a:srcRect b="50096"/>
          <a:stretch/>
        </p:blipFill>
        <p:spPr>
          <a:xfrm>
            <a:off x="6637358" y="4008972"/>
            <a:ext cx="1485900" cy="386606"/>
          </a:xfrm>
          <a:prstGeom prst="rect">
            <a:avLst/>
          </a:prstGeom>
        </p:spPr>
      </p:pic>
      <p:pic>
        <p:nvPicPr>
          <p:cNvPr id="11" name="Graphic 10">
            <a:extLst>
              <a:ext uri="{FF2B5EF4-FFF2-40B4-BE49-F238E27FC236}">
                <a16:creationId xmlns:a16="http://schemas.microsoft.com/office/drawing/2014/main" id="{09355443-72F5-6342-80CB-FA5BABC3DF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68" y="6470030"/>
            <a:ext cx="3854413" cy="181242"/>
          </a:xfrm>
          <a:prstGeom prst="rect">
            <a:avLst/>
          </a:prstGeom>
        </p:spPr>
      </p:pic>
      <p:sp>
        <p:nvSpPr>
          <p:cNvPr id="12" name="TextBox 11">
            <a:extLst>
              <a:ext uri="{FF2B5EF4-FFF2-40B4-BE49-F238E27FC236}">
                <a16:creationId xmlns:a16="http://schemas.microsoft.com/office/drawing/2014/main" id="{FAE1A80A-8905-A646-92FB-B3EC8846E9BA}"/>
              </a:ext>
            </a:extLst>
          </p:cNvPr>
          <p:cNvSpPr txBox="1"/>
          <p:nvPr/>
        </p:nvSpPr>
        <p:spPr>
          <a:xfrm>
            <a:off x="6637358" y="1041400"/>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t>Brands Fueling</a:t>
            </a:r>
            <a:b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t>	</a:t>
            </a:r>
            <a:r>
              <a:rPr kumimoji="0" lang="en-US" sz="4000" b="1" i="0" u="none" strike="noStrike" kern="1200" cap="none" spc="0" normalizeH="0" baseline="0" noProof="0" dirty="0" err="1">
                <a:ln>
                  <a:noFill/>
                </a:ln>
                <a:solidFill>
                  <a:srgbClr val="00C8E5"/>
                </a:solidFill>
                <a:effectLst/>
                <a:uLnTx/>
                <a:uFillTx/>
                <a:latin typeface="Century Gothic" panose="020B0502020202020204" pitchFamily="34" charset="0"/>
                <a:ea typeface="+mn-ea"/>
                <a:cs typeface="Futura" panose="020B0602020204020303" pitchFamily="34" charset="-79"/>
              </a:rPr>
              <a:t>Disru</a:t>
            </a:r>
            <a:r>
              <a:rPr lang="en-US" sz="4000" b="1" dirty="0" err="1">
                <a:solidFill>
                  <a:srgbClr val="00C8E5"/>
                </a:solidFill>
                <a:latin typeface="Century Gothic" panose="020B0502020202020204" pitchFamily="34" charset="0"/>
                <a:cs typeface="Futura" panose="020B0602020204020303" pitchFamily="34" charset="-79"/>
              </a:rPr>
              <a:t>ption</a:t>
            </a:r>
            <a:endParaRPr kumimoji="0" lang="fr-FR"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sp>
        <p:nvSpPr>
          <p:cNvPr id="13" name="TextBox 12">
            <a:extLst>
              <a:ext uri="{FF2B5EF4-FFF2-40B4-BE49-F238E27FC236}">
                <a16:creationId xmlns:a16="http://schemas.microsoft.com/office/drawing/2014/main" id="{3A5ABBA4-98F9-2B46-AB7F-0254ACD7D092}"/>
              </a:ext>
            </a:extLst>
          </p:cNvPr>
          <p:cNvSpPr txBox="1"/>
          <p:nvPr/>
        </p:nvSpPr>
        <p:spPr>
          <a:xfrm>
            <a:off x="6637358" y="616531"/>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04</a:t>
            </a:r>
          </a:p>
        </p:txBody>
      </p:sp>
      <p:pic>
        <p:nvPicPr>
          <p:cNvPr id="17" name="Graphic 16">
            <a:extLst>
              <a:ext uri="{FF2B5EF4-FFF2-40B4-BE49-F238E27FC236}">
                <a16:creationId xmlns:a16="http://schemas.microsoft.com/office/drawing/2014/main" id="{AE0B47CA-C187-8243-9BB4-C5064AB719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3849" y="-1"/>
            <a:ext cx="1487838" cy="743919"/>
          </a:xfrm>
          <a:prstGeom prst="rect">
            <a:avLst/>
          </a:prstGeom>
        </p:spPr>
      </p:pic>
      <p:pic>
        <p:nvPicPr>
          <p:cNvPr id="14" name="Graphic 13">
            <a:extLst>
              <a:ext uri="{FF2B5EF4-FFF2-40B4-BE49-F238E27FC236}">
                <a16:creationId xmlns:a16="http://schemas.microsoft.com/office/drawing/2014/main" id="{D5B83AF8-2F71-234D-8249-B08D93AC2F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6194" y="6335255"/>
            <a:ext cx="874987" cy="348446"/>
          </a:xfrm>
          <a:prstGeom prst="rect">
            <a:avLst/>
          </a:prstGeom>
        </p:spPr>
      </p:pic>
      <p:sp>
        <p:nvSpPr>
          <p:cNvPr id="3" name="Slide Number Placeholder 2">
            <a:extLst>
              <a:ext uri="{FF2B5EF4-FFF2-40B4-BE49-F238E27FC236}">
                <a16:creationId xmlns:a16="http://schemas.microsoft.com/office/drawing/2014/main" id="{E518817B-B4AF-874F-959D-8FEC63852BCE}"/>
              </a:ext>
            </a:extLst>
          </p:cNvPr>
          <p:cNvSpPr>
            <a:spLocks noGrp="1"/>
          </p:cNvSpPr>
          <p:nvPr>
            <p:ph type="sldNum" sz="quarter" idx="12"/>
          </p:nvPr>
        </p:nvSpPr>
        <p:spPr/>
        <p:txBody>
          <a:bodyPr/>
          <a:lstStyle/>
          <a:p>
            <a:pPr algn="ctr"/>
            <a:fld id="{0C7B4787-4E7A-BF42-838C-32DA173181A9}" type="slidenum">
              <a:rPr lang="en-US" smtClean="0"/>
              <a:pPr algn="ctr"/>
              <a:t>15</a:t>
            </a:fld>
            <a:endParaRPr lang="en-US"/>
          </a:p>
        </p:txBody>
      </p:sp>
    </p:spTree>
    <p:extLst>
      <p:ext uri="{BB962C8B-B14F-4D97-AF65-F5344CB8AC3E}">
        <p14:creationId xmlns:p14="http://schemas.microsoft.com/office/powerpoint/2010/main" val="303477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019DA1-B945-3842-8001-EDB13FFE870F}"/>
              </a:ext>
            </a:extLst>
          </p:cNvPr>
          <p:cNvPicPr>
            <a:picLocks noChangeAspect="1"/>
          </p:cNvPicPr>
          <p:nvPr/>
        </p:nvPicPr>
        <p:blipFill rotWithShape="1">
          <a:blip r:embed="rId3"/>
          <a:srcRect l="1056" t="43436" r="93" b="9264"/>
          <a:stretch/>
        </p:blipFill>
        <p:spPr>
          <a:xfrm>
            <a:off x="1435693" y="3429000"/>
            <a:ext cx="10756307" cy="3429000"/>
          </a:xfrm>
          <a:prstGeom prst="rect">
            <a:avLst/>
          </a:prstGeom>
        </p:spPr>
      </p:pic>
      <p:sp>
        <p:nvSpPr>
          <p:cNvPr id="8" name="TextBox 7">
            <a:extLst>
              <a:ext uri="{FF2B5EF4-FFF2-40B4-BE49-F238E27FC236}">
                <a16:creationId xmlns:a16="http://schemas.microsoft.com/office/drawing/2014/main" id="{495204F1-563A-498D-8C08-51B2348B5A38}"/>
              </a:ext>
            </a:extLst>
          </p:cNvPr>
          <p:cNvSpPr txBox="1"/>
          <p:nvPr/>
        </p:nvSpPr>
        <p:spPr>
          <a:xfrm>
            <a:off x="1778696" y="2764272"/>
            <a:ext cx="3227532" cy="181396"/>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sz="900" dirty="0">
                <a:solidFill>
                  <a:srgbClr val="0E0D3B"/>
                </a:solidFill>
                <a:latin typeface="Century Gothic" panose="020B0502020202020204" pitchFamily="34" charset="0"/>
                <a:cs typeface="Futura Medium" panose="020B0602020204020303" pitchFamily="34" charset="-79"/>
              </a:rPr>
              <a:t>    </a:t>
            </a:r>
            <a:endParaRPr kumimoji="0" lang="en-US" sz="900" b="0"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grpSp>
        <p:nvGrpSpPr>
          <p:cNvPr id="7" name="Group 6">
            <a:extLst>
              <a:ext uri="{FF2B5EF4-FFF2-40B4-BE49-F238E27FC236}">
                <a16:creationId xmlns:a16="http://schemas.microsoft.com/office/drawing/2014/main" id="{E9367AE4-4CE7-7649-B5F4-2EC750ABCCBE}"/>
              </a:ext>
            </a:extLst>
          </p:cNvPr>
          <p:cNvGrpSpPr/>
          <p:nvPr/>
        </p:nvGrpSpPr>
        <p:grpSpPr>
          <a:xfrm>
            <a:off x="1435692" y="576014"/>
            <a:ext cx="10540397" cy="2438873"/>
            <a:chOff x="1435694" y="1151359"/>
            <a:chExt cx="5470890" cy="2438873"/>
          </a:xfrm>
        </p:grpSpPr>
        <p:sp>
          <p:nvSpPr>
            <p:cNvPr id="10" name="TextBox 9">
              <a:extLst>
                <a:ext uri="{FF2B5EF4-FFF2-40B4-BE49-F238E27FC236}">
                  <a16:creationId xmlns:a16="http://schemas.microsoft.com/office/drawing/2014/main" id="{2E355AAF-7C60-4145-974D-8E66358CE9FE}"/>
                </a:ext>
              </a:extLst>
            </p:cNvPr>
            <p:cNvSpPr txBox="1"/>
            <p:nvPr/>
          </p:nvSpPr>
          <p:spPr>
            <a:xfrm>
              <a:off x="1435694" y="1151360"/>
              <a:ext cx="2489390" cy="2028504"/>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lnSpc>
                  <a:spcPts val="1640"/>
                </a:lnSpc>
                <a:defRPr/>
              </a:pP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Then there are the mass-market upstarts, who have been quietly studying </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their industry’s </a:t>
              </a: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weak spots for years and have decided to change the </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game by acting like a different style of company altogether. This is the </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direct-to-consumer revolution.</a:t>
              </a:r>
              <a:endParaRPr lang="en-US" b="1" dirty="0">
                <a:solidFill>
                  <a:srgbClr val="0E0D3B"/>
                </a:solidFill>
              </a:endParaRPr>
            </a:p>
            <a:p>
              <a:pPr lvl="0">
                <a:lnSpc>
                  <a:spcPts val="1640"/>
                </a:lnSpc>
                <a:defRPr/>
              </a:pPr>
              <a:endParaRPr lang="en-US" b="1" dirty="0">
                <a:solidFill>
                  <a:srgbClr val="0E0D3B"/>
                </a:solidFill>
              </a:endParaRPr>
            </a:p>
            <a:p>
              <a:pPr lvl="0">
                <a:lnSpc>
                  <a:spcPts val="1640"/>
                </a:lnSpc>
                <a:defRPr/>
              </a:pPr>
              <a:r>
                <a:rPr lang="en-US" b="1" dirty="0">
                  <a:solidFill>
                    <a:srgbClr val="0E0D3B"/>
                  </a:solidFill>
                </a:rPr>
                <a:t>One of the most popular of the new breed is Away, which bills itself as a </a:t>
              </a:r>
              <a:br>
                <a:rPr lang="en-US" b="1" dirty="0">
                  <a:solidFill>
                    <a:srgbClr val="0E0D3B"/>
                  </a:solidFill>
                </a:rPr>
              </a:br>
              <a:r>
                <a:rPr lang="en-US" b="1" dirty="0">
                  <a:solidFill>
                    <a:srgbClr val="0E0D3B"/>
                  </a:solidFill>
                </a:rPr>
                <a:t>travel company, not a luggage company; its brand purpose is attached to the emotional experience of wanderlust, not the features and functionality of your carry-on. PR and influencer campaigns are critical to </a:t>
              </a:r>
              <a:r>
                <a:rPr lang="en-US" b="1" dirty="0" err="1">
                  <a:solidFill>
                    <a:srgbClr val="0E0D3B"/>
                  </a:solidFill>
                </a:rPr>
                <a:t>Away’s</a:t>
              </a:r>
              <a:r>
                <a:rPr lang="en-US" b="1" dirty="0">
                  <a:solidFill>
                    <a:srgbClr val="0E0D3B"/>
                  </a:solidFill>
                </a:rPr>
                <a:t> expected expansion to more than 50 brick-and-mortar stores coming soon.</a:t>
              </a:r>
            </a:p>
          </p:txBody>
        </p:sp>
        <p:sp>
          <p:nvSpPr>
            <p:cNvPr id="15" name="TextBox 14">
              <a:extLst>
                <a:ext uri="{FF2B5EF4-FFF2-40B4-BE49-F238E27FC236}">
                  <a16:creationId xmlns:a16="http://schemas.microsoft.com/office/drawing/2014/main" id="{27D6F932-D6D6-AA4F-A39F-AF287C66E7EF}"/>
                </a:ext>
              </a:extLst>
            </p:cNvPr>
            <p:cNvSpPr txBox="1"/>
            <p:nvPr/>
          </p:nvSpPr>
          <p:spPr>
            <a:xfrm>
              <a:off x="4312692" y="1151359"/>
              <a:ext cx="2593892" cy="2438873"/>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a:lnSpc>
                  <a:spcPts val="1640"/>
                </a:lnSpc>
                <a:defRPr/>
              </a:pPr>
              <a:r>
                <a:rPr lang="en-US" b="1" dirty="0"/>
                <a:t>Hubble, a disruptor in the contact lens space, asked optometry experts what the greatest pain points were in the market, zeroing in on why contact lens buyers were experiencing complications from </a:t>
              </a:r>
              <a:r>
                <a:rPr lang="en-US" b="1" dirty="0" err="1"/>
                <a:t>overwear</a:t>
              </a:r>
              <a:r>
                <a:rPr lang="en-US" b="1" dirty="0"/>
                <a:t>. Hubble then designed a new model aimed at affordability and better access. </a:t>
              </a:r>
            </a:p>
            <a:p>
              <a:pPr lvl="0">
                <a:lnSpc>
                  <a:spcPts val="1640"/>
                </a:lnSpc>
                <a:defRPr/>
              </a:pPr>
              <a:endParaRPr lang="en-US" b="1" dirty="0">
                <a:solidFill>
                  <a:srgbClr val="0E0D3B"/>
                </a:solidFill>
              </a:endParaRPr>
            </a:p>
            <a:p>
              <a:pPr lvl="0">
                <a:lnSpc>
                  <a:spcPts val="1640"/>
                </a:lnSpc>
                <a:defRPr/>
              </a:pPr>
              <a:r>
                <a:rPr lang="en-US" b="1" dirty="0">
                  <a:solidFill>
                    <a:srgbClr val="0E0D3B"/>
                  </a:solidFill>
                </a:rPr>
                <a:t>Similarly, </a:t>
              </a:r>
              <a:r>
                <a:rPr lang="en-US" b="1" dirty="0"/>
                <a:t>Candid, an orthodontic aligner company, studied three years of competitor Invisalign’s marketing before deciding to take a more expert medical approach to their brand, investing in </a:t>
              </a:r>
              <a:r>
                <a:rPr lang="en-US" b="1" dirty="0" err="1"/>
                <a:t>personalised</a:t>
              </a:r>
              <a:r>
                <a:rPr lang="en-US" b="1" dirty="0"/>
                <a:t> 3-D modelling for the consumer, building trust and education in how their product works. While admittedly the additional education added friction to their funnel, Candid felt they were appropriately upfront with consumers who would be more satisfied and confident in their experience. </a:t>
              </a:r>
              <a:endPar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grpSp>
      <p:grpSp>
        <p:nvGrpSpPr>
          <p:cNvPr id="24" name="Group 23">
            <a:extLst>
              <a:ext uri="{FF2B5EF4-FFF2-40B4-BE49-F238E27FC236}">
                <a16:creationId xmlns:a16="http://schemas.microsoft.com/office/drawing/2014/main" id="{E53F49DC-BBB2-DC43-812E-7C5D9F9C276F}"/>
              </a:ext>
            </a:extLst>
          </p:cNvPr>
          <p:cNvGrpSpPr/>
          <p:nvPr/>
        </p:nvGrpSpPr>
        <p:grpSpPr>
          <a:xfrm>
            <a:off x="-135836" y="3625043"/>
            <a:ext cx="1400026" cy="2512522"/>
            <a:chOff x="10062092" y="-814153"/>
            <a:chExt cx="2130360" cy="3823198"/>
          </a:xfrm>
        </p:grpSpPr>
        <p:pic>
          <p:nvPicPr>
            <p:cNvPr id="25" name="Graphic 24">
              <a:extLst>
                <a:ext uri="{FF2B5EF4-FFF2-40B4-BE49-F238E27FC236}">
                  <a16:creationId xmlns:a16="http://schemas.microsoft.com/office/drawing/2014/main" id="{74E9F23C-9809-C64B-A778-4474659F6C1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54609"/>
            <a:stretch/>
          </p:blipFill>
          <p:spPr>
            <a:xfrm rot="10800000">
              <a:off x="11259066" y="1980899"/>
              <a:ext cx="933386" cy="1028146"/>
            </a:xfrm>
            <a:prstGeom prst="rect">
              <a:avLst/>
            </a:prstGeom>
          </p:spPr>
        </p:pic>
        <p:pic>
          <p:nvPicPr>
            <p:cNvPr id="26" name="Graphic 25">
              <a:extLst>
                <a:ext uri="{FF2B5EF4-FFF2-40B4-BE49-F238E27FC236}">
                  <a16:creationId xmlns:a16="http://schemas.microsoft.com/office/drawing/2014/main" id="{8099D7DF-3245-4945-8ECB-39449095F0A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54630"/>
            <a:stretch/>
          </p:blipFill>
          <p:spPr>
            <a:xfrm>
              <a:off x="10062092" y="-4108"/>
              <a:ext cx="932933" cy="1028146"/>
            </a:xfrm>
            <a:prstGeom prst="rect">
              <a:avLst/>
            </a:prstGeom>
          </p:spPr>
        </p:pic>
        <p:pic>
          <p:nvPicPr>
            <p:cNvPr id="27" name="Graphic 26">
              <a:extLst>
                <a:ext uri="{FF2B5EF4-FFF2-40B4-BE49-F238E27FC236}">
                  <a16:creationId xmlns:a16="http://schemas.microsoft.com/office/drawing/2014/main" id="{0F62C480-FCD5-7C44-A683-A5C5E34839BD}"/>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r="54630"/>
            <a:stretch/>
          </p:blipFill>
          <p:spPr>
            <a:xfrm>
              <a:off x="11259067" y="1173307"/>
              <a:ext cx="932933" cy="1028146"/>
            </a:xfrm>
            <a:prstGeom prst="rect">
              <a:avLst/>
            </a:prstGeom>
          </p:spPr>
        </p:pic>
        <p:pic>
          <p:nvPicPr>
            <p:cNvPr id="28" name="Graphic 27">
              <a:extLst>
                <a:ext uri="{FF2B5EF4-FFF2-40B4-BE49-F238E27FC236}">
                  <a16:creationId xmlns:a16="http://schemas.microsoft.com/office/drawing/2014/main" id="{B179F9E7-F0B5-6845-BF3B-94195693E073}"/>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54630"/>
            <a:stretch/>
          </p:blipFill>
          <p:spPr>
            <a:xfrm rot="10800000">
              <a:off x="10074792" y="802612"/>
              <a:ext cx="932933" cy="1028146"/>
            </a:xfrm>
            <a:prstGeom prst="rect">
              <a:avLst/>
            </a:prstGeom>
          </p:spPr>
        </p:pic>
        <p:pic>
          <p:nvPicPr>
            <p:cNvPr id="29" name="Graphic 28">
              <a:extLst>
                <a:ext uri="{FF2B5EF4-FFF2-40B4-BE49-F238E27FC236}">
                  <a16:creationId xmlns:a16="http://schemas.microsoft.com/office/drawing/2014/main" id="{B21D0019-5623-964C-B4B5-D25C97D37A4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r="54609"/>
            <a:stretch/>
          </p:blipFill>
          <p:spPr>
            <a:xfrm rot="10800000">
              <a:off x="11259066" y="384573"/>
              <a:ext cx="933386" cy="1028146"/>
            </a:xfrm>
            <a:prstGeom prst="rect">
              <a:avLst/>
            </a:prstGeom>
          </p:spPr>
        </p:pic>
        <p:pic>
          <p:nvPicPr>
            <p:cNvPr id="30" name="Graphic 29">
              <a:extLst>
                <a:ext uri="{FF2B5EF4-FFF2-40B4-BE49-F238E27FC236}">
                  <a16:creationId xmlns:a16="http://schemas.microsoft.com/office/drawing/2014/main" id="{59DC3256-460C-9846-A547-7B7572A3924C}"/>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54630"/>
            <a:stretch/>
          </p:blipFill>
          <p:spPr>
            <a:xfrm>
              <a:off x="11259065" y="-380706"/>
              <a:ext cx="932933" cy="1028146"/>
            </a:xfrm>
            <a:prstGeom prst="rect">
              <a:avLst/>
            </a:prstGeom>
          </p:spPr>
        </p:pic>
        <p:pic>
          <p:nvPicPr>
            <p:cNvPr id="31" name="Graphic 30">
              <a:extLst>
                <a:ext uri="{FF2B5EF4-FFF2-40B4-BE49-F238E27FC236}">
                  <a16:creationId xmlns:a16="http://schemas.microsoft.com/office/drawing/2014/main" id="{F8F2C6A5-0D59-5C48-BFF0-E55862468E9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54630"/>
            <a:stretch/>
          </p:blipFill>
          <p:spPr>
            <a:xfrm rot="10800000">
              <a:off x="10074792" y="-814153"/>
              <a:ext cx="932933" cy="1028146"/>
            </a:xfrm>
            <a:prstGeom prst="rect">
              <a:avLst/>
            </a:prstGeom>
          </p:spPr>
        </p:pic>
      </p:grpSp>
      <p:sp>
        <p:nvSpPr>
          <p:cNvPr id="33" name="Frame 32">
            <a:extLst>
              <a:ext uri="{FF2B5EF4-FFF2-40B4-BE49-F238E27FC236}">
                <a16:creationId xmlns:a16="http://schemas.microsoft.com/office/drawing/2014/main" id="{F5BD0D61-2339-794E-9387-0BC25B9BAEE3}"/>
              </a:ext>
            </a:extLst>
          </p:cNvPr>
          <p:cNvSpPr/>
          <p:nvPr/>
        </p:nvSpPr>
        <p:spPr>
          <a:xfrm>
            <a:off x="1149592" y="3145391"/>
            <a:ext cx="584718" cy="584718"/>
          </a:xfrm>
          <a:prstGeom prst="frame">
            <a:avLst>
              <a:gd name="adj1" fmla="val 178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TextBox 33">
            <a:extLst>
              <a:ext uri="{FF2B5EF4-FFF2-40B4-BE49-F238E27FC236}">
                <a16:creationId xmlns:a16="http://schemas.microsoft.com/office/drawing/2014/main" id="{1B17883E-680B-4D4D-ABBF-E633D2A894B2}"/>
              </a:ext>
            </a:extLst>
          </p:cNvPr>
          <p:cNvSpPr txBox="1"/>
          <p:nvPr/>
        </p:nvSpPr>
        <p:spPr>
          <a:xfrm>
            <a:off x="4664927" y="3130985"/>
            <a:ext cx="7311164" cy="138499"/>
          </a:xfrm>
          <a:prstGeom prst="rect">
            <a:avLst/>
          </a:prstGeom>
          <a:noFill/>
        </p:spPr>
        <p:txBody>
          <a:bodyPr wrap="square" lIns="0" tIns="0" rIns="0" bIns="0" rtlCol="0" anchor="b">
            <a:spAutoFit/>
          </a:bodyPr>
          <a:lstStyle/>
          <a:p>
            <a:pPr algn="r"/>
            <a:r>
              <a:rPr lang="en-US" sz="900" dirty="0"/>
              <a:t>Leaders from Hubble, Away, Candid, and </a:t>
            </a:r>
            <a:r>
              <a:rPr lang="en-US" sz="900" dirty="0" err="1"/>
              <a:t>ThirdLove</a:t>
            </a:r>
            <a:r>
              <a:rPr lang="en-US" sz="900" dirty="0"/>
              <a:t> speak on the Terrace Stage about new blood brands changing the game</a:t>
            </a:r>
          </a:p>
        </p:txBody>
      </p:sp>
      <p:sp>
        <p:nvSpPr>
          <p:cNvPr id="2" name="Slide Number Placeholder 1">
            <a:extLst>
              <a:ext uri="{FF2B5EF4-FFF2-40B4-BE49-F238E27FC236}">
                <a16:creationId xmlns:a16="http://schemas.microsoft.com/office/drawing/2014/main" id="{463C6F2E-D542-B24B-8905-5C2436205916}"/>
              </a:ext>
            </a:extLst>
          </p:cNvPr>
          <p:cNvSpPr>
            <a:spLocks noGrp="1"/>
          </p:cNvSpPr>
          <p:nvPr>
            <p:ph type="sldNum" sz="quarter" idx="12"/>
          </p:nvPr>
        </p:nvSpPr>
        <p:spPr/>
        <p:txBody>
          <a:bodyPr/>
          <a:lstStyle/>
          <a:p>
            <a:pPr algn="ctr"/>
            <a:fld id="{0C7B4787-4E7A-BF42-838C-32DA173181A9}" type="slidenum">
              <a:rPr lang="en-US" smtClean="0"/>
              <a:pPr algn="ctr"/>
              <a:t>16</a:t>
            </a:fld>
            <a:endParaRPr lang="en-US"/>
          </a:p>
        </p:txBody>
      </p:sp>
    </p:spTree>
    <p:extLst>
      <p:ext uri="{BB962C8B-B14F-4D97-AF65-F5344CB8AC3E}">
        <p14:creationId xmlns:p14="http://schemas.microsoft.com/office/powerpoint/2010/main" val="295084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94036227-DBAF-5149-953D-6EAB3FD1A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1658" y="3407940"/>
            <a:ext cx="1517445" cy="2752228"/>
          </a:xfrm>
          <a:prstGeom prst="rect">
            <a:avLst/>
          </a:prstGeom>
        </p:spPr>
      </p:pic>
      <p:sp>
        <p:nvSpPr>
          <p:cNvPr id="4" name="TextBox 3">
            <a:extLst>
              <a:ext uri="{FF2B5EF4-FFF2-40B4-BE49-F238E27FC236}">
                <a16:creationId xmlns:a16="http://schemas.microsoft.com/office/drawing/2014/main" id="{A5CA9B9D-903E-1840-A332-A62E6852450F}"/>
              </a:ext>
            </a:extLst>
          </p:cNvPr>
          <p:cNvSpPr txBox="1"/>
          <p:nvPr/>
        </p:nvSpPr>
        <p:spPr>
          <a:xfrm>
            <a:off x="837564" y="1041400"/>
            <a:ext cx="5258436"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000" b="1" dirty="0">
                <a:solidFill>
                  <a:srgbClr val="0E0D3B"/>
                </a:solidFill>
                <a:latin typeface="Century Gothic" panose="020B0502020202020204" pitchFamily="34" charset="0"/>
                <a:cs typeface="Futura" panose="020B0602020204020303" pitchFamily="34" charset="-79"/>
              </a:rPr>
              <a:t>Takeaways</a:t>
            </a:r>
            <a:endParaRPr kumimoji="0" lang="fr-FR"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pic>
        <p:nvPicPr>
          <p:cNvPr id="6" name="Graphic 5">
            <a:extLst>
              <a:ext uri="{FF2B5EF4-FFF2-40B4-BE49-F238E27FC236}">
                <a16:creationId xmlns:a16="http://schemas.microsoft.com/office/drawing/2014/main" id="{F6D3316B-FD5F-2144-B562-7EC174E2BFE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21658" y="6470030"/>
            <a:ext cx="3854434" cy="181243"/>
          </a:xfrm>
          <a:prstGeom prst="rect">
            <a:avLst/>
          </a:prstGeom>
        </p:spPr>
      </p:pic>
      <p:pic>
        <p:nvPicPr>
          <p:cNvPr id="9" name="Picture 8">
            <a:extLst>
              <a:ext uri="{FF2B5EF4-FFF2-40B4-BE49-F238E27FC236}">
                <a16:creationId xmlns:a16="http://schemas.microsoft.com/office/drawing/2014/main" id="{E3F6EF84-D0A4-1A46-9630-031382CD23E5}"/>
              </a:ext>
            </a:extLst>
          </p:cNvPr>
          <p:cNvPicPr>
            <a:picLocks noChangeAspect="1"/>
          </p:cNvPicPr>
          <p:nvPr/>
        </p:nvPicPr>
        <p:blipFill>
          <a:blip r:embed="rId7"/>
          <a:srcRect/>
          <a:stretch/>
        </p:blipFill>
        <p:spPr>
          <a:xfrm>
            <a:off x="8121658" y="0"/>
            <a:ext cx="3656400" cy="5474825"/>
          </a:xfrm>
          <a:prstGeom prst="downArrow">
            <a:avLst>
              <a:gd name="adj1" fmla="val 100000"/>
              <a:gd name="adj2" fmla="val 50000"/>
            </a:avLst>
          </a:prstGeom>
        </p:spPr>
      </p:pic>
      <p:sp>
        <p:nvSpPr>
          <p:cNvPr id="10" name="TextBox 9">
            <a:extLst>
              <a:ext uri="{FF2B5EF4-FFF2-40B4-BE49-F238E27FC236}">
                <a16:creationId xmlns:a16="http://schemas.microsoft.com/office/drawing/2014/main" id="{604B54A3-6A03-C047-ADD1-2F9A035ED036}"/>
              </a:ext>
            </a:extLst>
          </p:cNvPr>
          <p:cNvSpPr txBox="1"/>
          <p:nvPr/>
        </p:nvSpPr>
        <p:spPr>
          <a:xfrm>
            <a:off x="1479612" y="1951718"/>
            <a:ext cx="2553769"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t>The Big Winners</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endParaRPr>
          </a:p>
        </p:txBody>
      </p:sp>
      <p:grpSp>
        <p:nvGrpSpPr>
          <p:cNvPr id="11" name="Group 10">
            <a:extLst>
              <a:ext uri="{FF2B5EF4-FFF2-40B4-BE49-F238E27FC236}">
                <a16:creationId xmlns:a16="http://schemas.microsoft.com/office/drawing/2014/main" id="{0593931E-2F3F-4B42-A2BA-59A350749018}"/>
              </a:ext>
            </a:extLst>
          </p:cNvPr>
          <p:cNvGrpSpPr/>
          <p:nvPr/>
        </p:nvGrpSpPr>
        <p:grpSpPr>
          <a:xfrm>
            <a:off x="1487730" y="2509031"/>
            <a:ext cx="6288285" cy="3669979"/>
            <a:chOff x="1487730" y="3236474"/>
            <a:chExt cx="4765165" cy="3669979"/>
          </a:xfrm>
        </p:grpSpPr>
        <p:sp>
          <p:nvSpPr>
            <p:cNvPr id="12" name="TextBox 11">
              <a:extLst>
                <a:ext uri="{FF2B5EF4-FFF2-40B4-BE49-F238E27FC236}">
                  <a16:creationId xmlns:a16="http://schemas.microsoft.com/office/drawing/2014/main" id="{8047E28E-6A3B-7F45-B454-F3556F2A82A8}"/>
                </a:ext>
              </a:extLst>
            </p:cNvPr>
            <p:cNvSpPr txBox="1"/>
            <p:nvPr/>
          </p:nvSpPr>
          <p:spPr>
            <a:xfrm>
              <a:off x="1487730" y="3236474"/>
              <a:ext cx="2154476" cy="3669979"/>
            </a:xfrm>
            <a:prstGeom prst="rect">
              <a:avLst/>
            </a:prstGeom>
            <a:noFill/>
          </p:spPr>
          <p:txBody>
            <a:bodyPr wrap="square" lIns="0" tIns="0" rIns="91440" bIns="0" rtlCol="0">
              <a:spAutoFit/>
            </a:bodyPr>
            <a:lstStyle/>
            <a:p>
              <a:pPr lvl="0">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As was highly anticipated, Nike’s ‘Dream Crazy’ omni-channel campaign, in partnership with </a:t>
              </a:r>
              <a:r>
                <a:rPr lang="en-US" sz="1000" b="1" dirty="0" err="1">
                  <a:solidFill>
                    <a:srgbClr val="0E0D3B"/>
                  </a:solidFill>
                  <a:latin typeface="Century Gothic" panose="020B0502020202020204" pitchFamily="34" charset="0"/>
                  <a:cs typeface="Futura Medium" panose="020B0602020204020303" pitchFamily="34" charset="-79"/>
                </a:rPr>
                <a:t>Wieden+Kennedy</a:t>
              </a:r>
              <a:r>
                <a:rPr lang="en-US" sz="1000" b="1" dirty="0">
                  <a:solidFill>
                    <a:srgbClr val="0E0D3B"/>
                  </a:solidFill>
                  <a:latin typeface="Century Gothic" panose="020B0502020202020204" pitchFamily="34" charset="0"/>
                  <a:cs typeface="Futura Medium" panose="020B0602020204020303" pitchFamily="34" charset="-79"/>
                </a:rPr>
                <a:t>, masterfully tapped into the existing cultural conversation, fueled disruption and  </a:t>
              </a:r>
              <a:r>
                <a:rPr lang="en-US" sz="1000" b="1" dirty="0" err="1">
                  <a:solidFill>
                    <a:srgbClr val="0E0D3B"/>
                  </a:solidFill>
                  <a:latin typeface="Century Gothic" panose="020B0502020202020204" pitchFamily="34" charset="0"/>
                  <a:cs typeface="Futura Medium" panose="020B0602020204020303" pitchFamily="34" charset="-79"/>
                </a:rPr>
                <a:t>empathised</a:t>
              </a:r>
              <a:r>
                <a:rPr lang="en-US" sz="1000" b="1" dirty="0">
                  <a:solidFill>
                    <a:srgbClr val="0E0D3B"/>
                  </a:solidFill>
                  <a:latin typeface="Century Gothic" panose="020B0502020202020204" pitchFamily="34" charset="0"/>
                  <a:cs typeface="Futura Medium" panose="020B0602020204020303" pitchFamily="34" charset="-79"/>
                </a:rPr>
                <a:t> with purpose, sparking controversy and earned media, and redirecting the conversation around identity. </a:t>
              </a:r>
              <a:br>
                <a:rPr lang="en-US" sz="1000" b="1" dirty="0">
                  <a:solidFill>
                    <a:srgbClr val="0E0D3B"/>
                  </a:solidFill>
                  <a:latin typeface="Century Gothic" panose="020B0502020202020204" pitchFamily="34" charset="0"/>
                  <a:cs typeface="Futura Medium" panose="020B0602020204020303" pitchFamily="34" charset="-79"/>
                </a:rPr>
              </a:b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‘Dream Crazy’ boosted the brand’s market cap by $6bn in less than three weeks. Its cultural impact cannot be understated, especially shoulder-to-shoulder with other Lions-winning creative like Childish Gambino’s ‘This Is America.’ Together, they tapped into cultural discontent, </a:t>
              </a:r>
              <a:r>
                <a:rPr lang="en-US" sz="1000" b="1" dirty="0" err="1">
                  <a:solidFill>
                    <a:srgbClr val="0E0D3B"/>
                  </a:solidFill>
                  <a:latin typeface="Century Gothic" panose="020B0502020202020204" pitchFamily="34" charset="0"/>
                  <a:cs typeface="Futura Medium" panose="020B0602020204020303" pitchFamily="34" charset="-79"/>
                </a:rPr>
                <a:t>recognising</a:t>
              </a:r>
              <a:r>
                <a:rPr lang="en-US" sz="1000" b="1" dirty="0">
                  <a:solidFill>
                    <a:srgbClr val="0E0D3B"/>
                  </a:solidFill>
                  <a:latin typeface="Century Gothic" panose="020B0502020202020204" pitchFamily="34" charset="0"/>
                  <a:cs typeface="Futura Medium" panose="020B0602020204020303" pitchFamily="34" charset="-79"/>
                </a:rPr>
                <a:t> what </a:t>
              </a:r>
              <a:r>
                <a:rPr lang="en-US" sz="1000" b="1" i="1" dirty="0">
                  <a:solidFill>
                    <a:srgbClr val="0E0D3B"/>
                  </a:solidFill>
                  <a:latin typeface="Century Gothic" panose="020B0502020202020204" pitchFamily="34" charset="0"/>
                  <a:cs typeface="Futura Medium" panose="020B0602020204020303" pitchFamily="34" charset="-79"/>
                </a:rPr>
                <a:t>Ad Age </a:t>
              </a:r>
              <a:r>
                <a:rPr lang="en-US" sz="1000" b="1" dirty="0">
                  <a:solidFill>
                    <a:srgbClr val="0E0D3B"/>
                  </a:solidFill>
                  <a:latin typeface="Century Gothic" panose="020B0502020202020204" pitchFamily="34" charset="0"/>
                  <a:cs typeface="Futura Medium" panose="020B0602020204020303" pitchFamily="34" charset="-79"/>
                </a:rPr>
                <a:t>and many consumers feel is the ‘corroded American dream.’</a:t>
              </a:r>
              <a:endPar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3" name="TextBox 12">
              <a:extLst>
                <a:ext uri="{FF2B5EF4-FFF2-40B4-BE49-F238E27FC236}">
                  <a16:creationId xmlns:a16="http://schemas.microsoft.com/office/drawing/2014/main" id="{9BB55D6D-9B3E-4340-99E7-3C6B6AB53188}"/>
                </a:ext>
              </a:extLst>
            </p:cNvPr>
            <p:cNvSpPr txBox="1"/>
            <p:nvPr/>
          </p:nvSpPr>
          <p:spPr>
            <a:xfrm>
              <a:off x="3947090" y="3236474"/>
              <a:ext cx="2305805" cy="3669979"/>
            </a:xfrm>
            <a:prstGeom prst="rect">
              <a:avLst/>
            </a:prstGeom>
            <a:noFill/>
          </p:spPr>
          <p:txBody>
            <a:bodyPr wrap="square" lIns="0" tIns="0" rIns="91440" bIns="0" rtlCol="0">
              <a:spAutoFit/>
            </a:bodyPr>
            <a:lstStyle/>
            <a:p>
              <a:pPr lvl="0">
                <a:lnSpc>
                  <a:spcPts val="1640"/>
                </a:lnSpc>
                <a:defRPr/>
              </a:pPr>
              <a:r>
                <a:rPr lang="en-US" sz="1000" b="1">
                  <a:solidFill>
                    <a:srgbClr val="0E0D3B"/>
                  </a:solidFill>
                  <a:latin typeface="Century Gothic" panose="020B0502020202020204" pitchFamily="34" charset="0"/>
                  <a:cs typeface="Futura Medium" panose="020B0602020204020303" pitchFamily="34" charset="-79"/>
                </a:rPr>
                <a:t>Culture is not an easy thing to control. As seasoned brands know, any time can be a ripe time for a crisis. The modern CMO may live in fear of presidential tweets, product recalls, or even television plot lines. </a:t>
              </a:r>
              <a:br>
                <a:rPr lang="en-US" sz="1000" b="1">
                  <a:solidFill>
                    <a:srgbClr val="0E0D3B"/>
                  </a:solidFill>
                  <a:latin typeface="Century Gothic" panose="020B0502020202020204" pitchFamily="34" charset="0"/>
                  <a:cs typeface="Futura Medium" panose="020B0602020204020303" pitchFamily="34" charset="-79"/>
                </a:rPr>
              </a:b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Most might be happy to see their product featured on one of network TV’s top-rated series. But before getting too excited, if you’re the creative leadership for Crock-Pot and that show is award-winner </a:t>
              </a:r>
              <a:r>
                <a:rPr lang="en-US" sz="1000" b="1" i="1">
                  <a:solidFill>
                    <a:srgbClr val="0E0D3B"/>
                  </a:solidFill>
                  <a:latin typeface="Century Gothic" panose="020B0502020202020204" pitchFamily="34" charset="0"/>
                  <a:cs typeface="Futura Medium" panose="020B0602020204020303" pitchFamily="34" charset="-79"/>
                </a:rPr>
                <a:t>This Is Us</a:t>
              </a:r>
              <a:r>
                <a:rPr lang="en-US" sz="1000" b="1">
                  <a:solidFill>
                    <a:srgbClr val="0E0D3B"/>
                  </a:solidFill>
                  <a:latin typeface="Century Gothic" panose="020B0502020202020204" pitchFamily="34" charset="0"/>
                  <a:cs typeface="Futura Medium" panose="020B0602020204020303" pitchFamily="34" charset="-79"/>
                </a:rPr>
                <a:t>, you’ll be watching your product kill off a beloved character. </a:t>
              </a:r>
              <a:br>
                <a:rPr lang="en-US" sz="1000" b="1">
                  <a:solidFill>
                    <a:srgbClr val="0E0D3B"/>
                  </a:solidFill>
                  <a:latin typeface="Century Gothic" panose="020B0502020202020204" pitchFamily="34" charset="0"/>
                  <a:cs typeface="Futura Medium" panose="020B0602020204020303" pitchFamily="34" charset="-79"/>
                </a:rPr>
              </a:br>
              <a:br>
                <a:rPr lang="en-US" sz="1000" b="1">
                  <a:solidFill>
                    <a:srgbClr val="0E0D3B"/>
                  </a:solidFill>
                  <a:latin typeface="Century Gothic" panose="020B0502020202020204" pitchFamily="34" charset="0"/>
                  <a:cs typeface="Futura Medium" panose="020B0602020204020303" pitchFamily="34" charset="-79"/>
                </a:rPr>
              </a:br>
              <a:r>
                <a:rPr lang="en-US" sz="1000" b="1">
                  <a:solidFill>
                    <a:srgbClr val="0E0D3B"/>
                  </a:solidFill>
                  <a:latin typeface="Century Gothic" panose="020B0502020202020204" pitchFamily="34" charset="0"/>
                  <a:cs typeface="Futura Medium" panose="020B0602020204020303" pitchFamily="34" charset="-79"/>
                </a:rPr>
                <a:t>Employing the same techniques of listening, empathy and leadership helped Crock-Pot respond, turning a situation that could have gone up in flames into a $300,000 sales lift.  </a:t>
              </a:r>
              <a:endParaRPr kumimoji="0" lang="en-US" sz="1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grpSp>
      <p:sp>
        <p:nvSpPr>
          <p:cNvPr id="14" name="TextBox 13">
            <a:extLst>
              <a:ext uri="{FF2B5EF4-FFF2-40B4-BE49-F238E27FC236}">
                <a16:creationId xmlns:a16="http://schemas.microsoft.com/office/drawing/2014/main" id="{BFBC163D-E907-9248-B82D-679154F5CA55}"/>
              </a:ext>
            </a:extLst>
          </p:cNvPr>
          <p:cNvSpPr txBox="1"/>
          <p:nvPr/>
        </p:nvSpPr>
        <p:spPr>
          <a:xfrm>
            <a:off x="4733191" y="1705496"/>
            <a:ext cx="2553769"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rPr>
              <a:t>What Happens When Culture Impacts Brands?</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Medium" panose="020B0602020204020303" pitchFamily="34" charset="-79"/>
            </a:endParaRPr>
          </a:p>
        </p:txBody>
      </p:sp>
      <p:sp>
        <p:nvSpPr>
          <p:cNvPr id="18" name="TextBox 17">
            <a:extLst>
              <a:ext uri="{FF2B5EF4-FFF2-40B4-BE49-F238E27FC236}">
                <a16:creationId xmlns:a16="http://schemas.microsoft.com/office/drawing/2014/main" id="{85EE5512-13A1-9949-AF39-C1687ABC6DDC}"/>
              </a:ext>
            </a:extLst>
          </p:cNvPr>
          <p:cNvSpPr txBox="1"/>
          <p:nvPr/>
        </p:nvSpPr>
        <p:spPr>
          <a:xfrm>
            <a:off x="10845800" y="4721161"/>
            <a:ext cx="1130292" cy="430887"/>
          </a:xfrm>
          <a:prstGeom prst="rect">
            <a:avLst/>
          </a:prstGeom>
          <a:noFill/>
        </p:spPr>
        <p:txBody>
          <a:bodyPr wrap="square" lIns="0" tIns="0" rIns="0" bIns="0" rtlCol="0">
            <a:spAutoFit/>
          </a:bodyPr>
          <a:lstStyle/>
          <a:p>
            <a:pPr algn="r"/>
            <a:r>
              <a:rPr lang="en-US" sz="700" dirty="0"/>
              <a:t>NBA All-Star and Olympic Gold Medalist Dwyane Wade discusses social impact with Budweiser</a:t>
            </a:r>
          </a:p>
        </p:txBody>
      </p:sp>
      <p:sp>
        <p:nvSpPr>
          <p:cNvPr id="2" name="Slide Number Placeholder 1">
            <a:extLst>
              <a:ext uri="{FF2B5EF4-FFF2-40B4-BE49-F238E27FC236}">
                <a16:creationId xmlns:a16="http://schemas.microsoft.com/office/drawing/2014/main" id="{30141D54-1D03-CD45-848F-2768974AC25C}"/>
              </a:ext>
            </a:extLst>
          </p:cNvPr>
          <p:cNvSpPr>
            <a:spLocks noGrp="1"/>
          </p:cNvSpPr>
          <p:nvPr>
            <p:ph type="sldNum" sz="quarter" idx="12"/>
          </p:nvPr>
        </p:nvSpPr>
        <p:spPr/>
        <p:txBody>
          <a:bodyPr/>
          <a:lstStyle/>
          <a:p>
            <a:pPr algn="ctr"/>
            <a:fld id="{0C7B4787-4E7A-BF42-838C-32DA173181A9}" type="slidenum">
              <a:rPr lang="en-US" smtClean="0"/>
              <a:pPr algn="ctr"/>
              <a:t>17</a:t>
            </a:fld>
            <a:endParaRPr lang="en-US"/>
          </a:p>
        </p:txBody>
      </p:sp>
    </p:spTree>
    <p:extLst>
      <p:ext uri="{BB962C8B-B14F-4D97-AF65-F5344CB8AC3E}">
        <p14:creationId xmlns:p14="http://schemas.microsoft.com/office/powerpoint/2010/main" val="3829866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CA9B9D-903E-1840-A332-A62E6852450F}"/>
              </a:ext>
            </a:extLst>
          </p:cNvPr>
          <p:cNvSpPr txBox="1"/>
          <p:nvPr/>
        </p:nvSpPr>
        <p:spPr>
          <a:xfrm>
            <a:off x="837564" y="1041400"/>
            <a:ext cx="5258436"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t>Takeaways</a:t>
            </a:r>
            <a:endParaRPr kumimoji="0" lang="fr-FR"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pic>
        <p:nvPicPr>
          <p:cNvPr id="6" name="Graphic 5">
            <a:extLst>
              <a:ext uri="{FF2B5EF4-FFF2-40B4-BE49-F238E27FC236}">
                <a16:creationId xmlns:a16="http://schemas.microsoft.com/office/drawing/2014/main" id="{F6D3316B-FD5F-2144-B562-7EC174E2BFE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58" y="6470030"/>
            <a:ext cx="3854434" cy="181243"/>
          </a:xfrm>
          <a:prstGeom prst="rect">
            <a:avLst/>
          </a:prstGeom>
        </p:spPr>
      </p:pic>
      <p:grpSp>
        <p:nvGrpSpPr>
          <p:cNvPr id="8" name="Group 7">
            <a:extLst>
              <a:ext uri="{FF2B5EF4-FFF2-40B4-BE49-F238E27FC236}">
                <a16:creationId xmlns:a16="http://schemas.microsoft.com/office/drawing/2014/main" id="{2611AA9A-F2F6-7941-90AC-3C504D315172}"/>
              </a:ext>
            </a:extLst>
          </p:cNvPr>
          <p:cNvGrpSpPr/>
          <p:nvPr/>
        </p:nvGrpSpPr>
        <p:grpSpPr>
          <a:xfrm>
            <a:off x="8602089" y="457322"/>
            <a:ext cx="1446786" cy="1446786"/>
            <a:chOff x="5060486" y="221654"/>
            <a:chExt cx="1897528" cy="1897528"/>
          </a:xfrm>
        </p:grpSpPr>
        <p:sp>
          <p:nvSpPr>
            <p:cNvPr id="9" name="Frame 8">
              <a:extLst>
                <a:ext uri="{FF2B5EF4-FFF2-40B4-BE49-F238E27FC236}">
                  <a16:creationId xmlns:a16="http://schemas.microsoft.com/office/drawing/2014/main" id="{DDA473C6-21CA-4F42-BA33-09C23AE229FF}"/>
                </a:ext>
              </a:extLst>
            </p:cNvPr>
            <p:cNvSpPr/>
            <p:nvPr/>
          </p:nvSpPr>
          <p:spPr>
            <a:xfrm>
              <a:off x="5060486" y="221654"/>
              <a:ext cx="1897528" cy="1897528"/>
            </a:xfrm>
            <a:prstGeom prst="frame">
              <a:avLst>
                <a:gd name="adj1" fmla="val 178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3CB17109-7146-574F-B0DB-DEB0A23B7855}"/>
                </a:ext>
              </a:extLst>
            </p:cNvPr>
            <p:cNvSpPr/>
            <p:nvPr/>
          </p:nvSpPr>
          <p:spPr>
            <a:xfrm>
              <a:off x="5816088" y="977256"/>
              <a:ext cx="386325" cy="3863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Triangle 17">
            <a:extLst>
              <a:ext uri="{FF2B5EF4-FFF2-40B4-BE49-F238E27FC236}">
                <a16:creationId xmlns:a16="http://schemas.microsoft.com/office/drawing/2014/main" id="{64A35F93-2183-FB45-AFFE-0B4B91699C24}"/>
              </a:ext>
            </a:extLst>
          </p:cNvPr>
          <p:cNvSpPr/>
          <p:nvPr/>
        </p:nvSpPr>
        <p:spPr>
          <a:xfrm rot="5400000">
            <a:off x="867164" y="2727308"/>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riangle 23">
            <a:extLst>
              <a:ext uri="{FF2B5EF4-FFF2-40B4-BE49-F238E27FC236}">
                <a16:creationId xmlns:a16="http://schemas.microsoft.com/office/drawing/2014/main" id="{C2373035-8080-164B-9709-49880CB9A2B4}"/>
              </a:ext>
            </a:extLst>
          </p:cNvPr>
          <p:cNvSpPr/>
          <p:nvPr/>
        </p:nvSpPr>
        <p:spPr>
          <a:xfrm rot="5400000">
            <a:off x="1512623" y="2727308"/>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riangle 29">
            <a:extLst>
              <a:ext uri="{FF2B5EF4-FFF2-40B4-BE49-F238E27FC236}">
                <a16:creationId xmlns:a16="http://schemas.microsoft.com/office/drawing/2014/main" id="{04B88149-8D6F-C74E-B29B-C1D1D7FD0D03}"/>
              </a:ext>
            </a:extLst>
          </p:cNvPr>
          <p:cNvSpPr/>
          <p:nvPr/>
        </p:nvSpPr>
        <p:spPr>
          <a:xfrm rot="5400000">
            <a:off x="2158081" y="2727308"/>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DE1011D3-F66E-744E-B067-4417846AD247}"/>
              </a:ext>
            </a:extLst>
          </p:cNvPr>
          <p:cNvGrpSpPr/>
          <p:nvPr/>
        </p:nvGrpSpPr>
        <p:grpSpPr>
          <a:xfrm>
            <a:off x="2715302" y="1861769"/>
            <a:ext cx="9476698" cy="4347961"/>
            <a:chOff x="2715302" y="1861769"/>
            <a:chExt cx="9476698" cy="4347961"/>
          </a:xfrm>
        </p:grpSpPr>
        <p:sp>
          <p:nvSpPr>
            <p:cNvPr id="2" name="Rectangle 1">
              <a:extLst>
                <a:ext uri="{FF2B5EF4-FFF2-40B4-BE49-F238E27FC236}">
                  <a16:creationId xmlns:a16="http://schemas.microsoft.com/office/drawing/2014/main" id="{E9F6D1BE-CCE7-0146-A233-86F6B5D7C761}"/>
                </a:ext>
              </a:extLst>
            </p:cNvPr>
            <p:cNvSpPr/>
            <p:nvPr/>
          </p:nvSpPr>
          <p:spPr>
            <a:xfrm>
              <a:off x="2715302" y="1861769"/>
              <a:ext cx="9476698" cy="43479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D7C637D-2D5B-C844-AD08-FC1E66ABF0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056344" y="1861770"/>
              <a:ext cx="1135656" cy="1135656"/>
            </a:xfrm>
            <a:prstGeom prst="rect">
              <a:avLst/>
            </a:prstGeom>
          </p:spPr>
        </p:pic>
      </p:grpSp>
      <p:sp>
        <p:nvSpPr>
          <p:cNvPr id="34" name="Triangle 33">
            <a:extLst>
              <a:ext uri="{FF2B5EF4-FFF2-40B4-BE49-F238E27FC236}">
                <a16:creationId xmlns:a16="http://schemas.microsoft.com/office/drawing/2014/main" id="{75132412-7AF3-B84E-8566-0DB2F8D8C106}"/>
              </a:ext>
            </a:extLst>
          </p:cNvPr>
          <p:cNvSpPr/>
          <p:nvPr/>
        </p:nvSpPr>
        <p:spPr>
          <a:xfrm rot="5400000">
            <a:off x="867164" y="3573469"/>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riangle 34">
            <a:extLst>
              <a:ext uri="{FF2B5EF4-FFF2-40B4-BE49-F238E27FC236}">
                <a16:creationId xmlns:a16="http://schemas.microsoft.com/office/drawing/2014/main" id="{F1F4072E-D2CF-3E49-A347-23C086E44B5D}"/>
              </a:ext>
            </a:extLst>
          </p:cNvPr>
          <p:cNvSpPr/>
          <p:nvPr/>
        </p:nvSpPr>
        <p:spPr>
          <a:xfrm rot="5400000">
            <a:off x="1512623" y="3573469"/>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riangle 35">
            <a:extLst>
              <a:ext uri="{FF2B5EF4-FFF2-40B4-BE49-F238E27FC236}">
                <a16:creationId xmlns:a16="http://schemas.microsoft.com/office/drawing/2014/main" id="{747EA512-DDC1-8540-AA32-4922BCD53FD7}"/>
              </a:ext>
            </a:extLst>
          </p:cNvPr>
          <p:cNvSpPr/>
          <p:nvPr/>
        </p:nvSpPr>
        <p:spPr>
          <a:xfrm rot="5400000">
            <a:off x="2158081" y="3573469"/>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riangle 36">
            <a:extLst>
              <a:ext uri="{FF2B5EF4-FFF2-40B4-BE49-F238E27FC236}">
                <a16:creationId xmlns:a16="http://schemas.microsoft.com/office/drawing/2014/main" id="{A33240B6-9C73-2C40-8063-680AC290F5CC}"/>
              </a:ext>
            </a:extLst>
          </p:cNvPr>
          <p:cNvSpPr/>
          <p:nvPr/>
        </p:nvSpPr>
        <p:spPr>
          <a:xfrm rot="5400000">
            <a:off x="867164" y="4392335"/>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riangle 37">
            <a:extLst>
              <a:ext uri="{FF2B5EF4-FFF2-40B4-BE49-F238E27FC236}">
                <a16:creationId xmlns:a16="http://schemas.microsoft.com/office/drawing/2014/main" id="{F4D1580B-64D7-264A-9885-BCCB8AF04222}"/>
              </a:ext>
            </a:extLst>
          </p:cNvPr>
          <p:cNvSpPr/>
          <p:nvPr/>
        </p:nvSpPr>
        <p:spPr>
          <a:xfrm rot="5400000">
            <a:off x="1512623" y="4392335"/>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Triangle 38">
            <a:extLst>
              <a:ext uri="{FF2B5EF4-FFF2-40B4-BE49-F238E27FC236}">
                <a16:creationId xmlns:a16="http://schemas.microsoft.com/office/drawing/2014/main" id="{94013C8F-E406-C14F-970D-B44AD39D832F}"/>
              </a:ext>
            </a:extLst>
          </p:cNvPr>
          <p:cNvSpPr/>
          <p:nvPr/>
        </p:nvSpPr>
        <p:spPr>
          <a:xfrm rot="5400000">
            <a:off x="2158081" y="4392335"/>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riangle 39">
            <a:extLst>
              <a:ext uri="{FF2B5EF4-FFF2-40B4-BE49-F238E27FC236}">
                <a16:creationId xmlns:a16="http://schemas.microsoft.com/office/drawing/2014/main" id="{670946C0-59ED-324B-8D86-73DD4AA69124}"/>
              </a:ext>
            </a:extLst>
          </p:cNvPr>
          <p:cNvSpPr/>
          <p:nvPr/>
        </p:nvSpPr>
        <p:spPr>
          <a:xfrm rot="5400000">
            <a:off x="867164" y="5211201"/>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riangle 40">
            <a:extLst>
              <a:ext uri="{FF2B5EF4-FFF2-40B4-BE49-F238E27FC236}">
                <a16:creationId xmlns:a16="http://schemas.microsoft.com/office/drawing/2014/main" id="{34E8F611-9EDD-584C-917F-D102ED2F2472}"/>
              </a:ext>
            </a:extLst>
          </p:cNvPr>
          <p:cNvSpPr/>
          <p:nvPr/>
        </p:nvSpPr>
        <p:spPr>
          <a:xfrm rot="5400000">
            <a:off x="1512623" y="5211201"/>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riangle 41">
            <a:extLst>
              <a:ext uri="{FF2B5EF4-FFF2-40B4-BE49-F238E27FC236}">
                <a16:creationId xmlns:a16="http://schemas.microsoft.com/office/drawing/2014/main" id="{9D2049F8-26A2-2E42-904E-9A94F0EC4E43}"/>
              </a:ext>
            </a:extLst>
          </p:cNvPr>
          <p:cNvSpPr/>
          <p:nvPr/>
        </p:nvSpPr>
        <p:spPr>
          <a:xfrm rot="5400000">
            <a:off x="2158081" y="5211201"/>
            <a:ext cx="373369" cy="321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8047E28E-6A3B-7F45-B454-F3556F2A82A8}"/>
              </a:ext>
            </a:extLst>
          </p:cNvPr>
          <p:cNvSpPr txBox="1"/>
          <p:nvPr/>
        </p:nvSpPr>
        <p:spPr>
          <a:xfrm>
            <a:off x="3166155" y="2302533"/>
            <a:ext cx="7734927" cy="3464795"/>
          </a:xfrm>
          <a:prstGeom prst="rect">
            <a:avLst/>
          </a:prstGeom>
          <a:noFill/>
        </p:spPr>
        <p:txBody>
          <a:bodyPr wrap="square" lIns="0" tIns="0" rIns="91440" bIns="0" rtlCol="0">
            <a:spAutoFit/>
          </a:bodyPr>
          <a:lstStyle/>
          <a:p>
            <a:pPr marL="228600" lvl="0" indent="-228600">
              <a:lnSpc>
                <a:spcPts val="1640"/>
              </a:lnSpc>
              <a:buFont typeface="+mj-lt"/>
              <a:buAutoNum type="arabicPeriod"/>
              <a:defRPr/>
            </a:pPr>
            <a:r>
              <a:rPr lang="en-US" sz="1600" b="1" dirty="0">
                <a:solidFill>
                  <a:schemeClr val="bg1"/>
                </a:solidFill>
                <a:latin typeface="Century Gothic" panose="020B0502020202020204" pitchFamily="34" charset="0"/>
                <a:cs typeface="Futura Medium" panose="020B0602020204020303" pitchFamily="34" charset="-79"/>
              </a:rPr>
              <a:t>Think small to launch big</a:t>
            </a:r>
            <a:br>
              <a:rPr lang="en-US" sz="1000" b="1" dirty="0">
                <a:solidFill>
                  <a:schemeClr val="bg1"/>
                </a:solidFill>
                <a:latin typeface="Century Gothic" panose="020B0502020202020204" pitchFamily="34" charset="0"/>
                <a:cs typeface="Futura Medium" panose="020B0602020204020303" pitchFamily="34" charset="-79"/>
              </a:rPr>
            </a:br>
            <a:r>
              <a:rPr lang="en-US" sz="1000" b="1" dirty="0">
                <a:solidFill>
                  <a:schemeClr val="bg1"/>
                </a:solidFill>
                <a:latin typeface="Century Gothic" panose="020B0502020202020204" pitchFamily="34" charset="0"/>
                <a:cs typeface="Futura Medium" panose="020B0602020204020303" pitchFamily="34" charset="-79"/>
              </a:rPr>
              <a:t>Having a clear brand purpose will keep you focused in your lane and able to </a:t>
            </a:r>
            <a:br>
              <a:rPr lang="en-US" sz="1000" b="1" dirty="0">
                <a:solidFill>
                  <a:schemeClr val="bg1"/>
                </a:solidFill>
                <a:latin typeface="Century Gothic" panose="020B0502020202020204" pitchFamily="34" charset="0"/>
                <a:cs typeface="Futura Medium" panose="020B0602020204020303" pitchFamily="34" charset="-79"/>
              </a:rPr>
            </a:br>
            <a:r>
              <a:rPr lang="en-US" sz="1000" b="1" dirty="0">
                <a:solidFill>
                  <a:schemeClr val="bg1"/>
                </a:solidFill>
                <a:latin typeface="Century Gothic" panose="020B0502020202020204" pitchFamily="34" charset="0"/>
                <a:cs typeface="Futura Medium" panose="020B0602020204020303" pitchFamily="34" charset="-79"/>
              </a:rPr>
              <a:t>look for the needs of niche audiences where you can make a clear impact.</a:t>
            </a:r>
            <a:br>
              <a:rPr lang="en-US" sz="1000" b="1" dirty="0">
                <a:solidFill>
                  <a:schemeClr val="bg1"/>
                </a:solidFill>
                <a:latin typeface="Century Gothic" panose="020B0502020202020204" pitchFamily="34" charset="0"/>
                <a:cs typeface="Futura Medium" panose="020B0602020204020303" pitchFamily="34" charset="-79"/>
              </a:rPr>
            </a:br>
            <a:endParaRPr lang="en-US" sz="1000" b="1" dirty="0">
              <a:solidFill>
                <a:schemeClr val="bg1"/>
              </a:solidFill>
              <a:latin typeface="Century Gothic" panose="020B0502020202020204" pitchFamily="34" charset="0"/>
              <a:cs typeface="Futura Medium" panose="020B0602020204020303" pitchFamily="34" charset="-79"/>
            </a:endParaRPr>
          </a:p>
          <a:p>
            <a:pPr marL="228600" lvl="0" indent="-228600">
              <a:lnSpc>
                <a:spcPts val="1640"/>
              </a:lnSpc>
              <a:buFont typeface="+mj-lt"/>
              <a:buAutoNum type="arabicPeriod"/>
              <a:defRPr/>
            </a:pPr>
            <a:r>
              <a:rPr lang="en-US" sz="1600" b="1" dirty="0">
                <a:solidFill>
                  <a:schemeClr val="bg1"/>
                </a:solidFill>
                <a:latin typeface="Century Gothic" panose="020B0502020202020204" pitchFamily="34" charset="0"/>
                <a:cs typeface="Futura Medium" panose="020B0602020204020303" pitchFamily="34" charset="-79"/>
              </a:rPr>
              <a:t>Listen with empathy </a:t>
            </a:r>
            <a:br>
              <a:rPr lang="en-US" sz="1000" b="1" dirty="0">
                <a:solidFill>
                  <a:schemeClr val="bg1"/>
                </a:solidFill>
                <a:latin typeface="Century Gothic" panose="020B0502020202020204" pitchFamily="34" charset="0"/>
                <a:cs typeface="Futura Medium" panose="020B0602020204020303" pitchFamily="34" charset="-79"/>
              </a:rPr>
            </a:br>
            <a:r>
              <a:rPr lang="en-US" sz="1000" b="1" dirty="0">
                <a:solidFill>
                  <a:schemeClr val="bg1"/>
                </a:solidFill>
                <a:latin typeface="Century Gothic" panose="020B0502020202020204" pitchFamily="34" charset="0"/>
                <a:cs typeface="Futura Medium" panose="020B0602020204020303" pitchFamily="34" charset="-79"/>
              </a:rPr>
              <a:t>Changemaker brands succeed at serving what the consumer truly </a:t>
            </a:r>
            <a:br>
              <a:rPr lang="en-US" sz="1000" b="1" dirty="0">
                <a:solidFill>
                  <a:schemeClr val="bg1"/>
                </a:solidFill>
                <a:latin typeface="Century Gothic" panose="020B0502020202020204" pitchFamily="34" charset="0"/>
                <a:cs typeface="Futura Medium" panose="020B0602020204020303" pitchFamily="34" charset="-79"/>
              </a:rPr>
            </a:br>
            <a:r>
              <a:rPr lang="en-US" sz="1000" b="1" dirty="0">
                <a:solidFill>
                  <a:schemeClr val="bg1"/>
                </a:solidFill>
                <a:latin typeface="Century Gothic" panose="020B0502020202020204" pitchFamily="34" charset="0"/>
                <a:cs typeface="Futura Medium" panose="020B0602020204020303" pitchFamily="34" charset="-79"/>
              </a:rPr>
              <a:t>wants and understand that the brand ultimately belongs to them.</a:t>
            </a:r>
          </a:p>
          <a:p>
            <a:pPr marL="228600" lvl="0" indent="-228600">
              <a:lnSpc>
                <a:spcPts val="1640"/>
              </a:lnSpc>
              <a:buFont typeface="+mj-lt"/>
              <a:buAutoNum type="arabicPeriod"/>
              <a:defRPr/>
            </a:pPr>
            <a:endParaRPr lang="en-US" sz="1000" b="1" dirty="0">
              <a:solidFill>
                <a:schemeClr val="bg1"/>
              </a:solidFill>
              <a:latin typeface="Century Gothic" panose="020B0502020202020204" pitchFamily="34" charset="0"/>
              <a:cs typeface="Futura Medium" panose="020B0602020204020303" pitchFamily="34" charset="-79"/>
            </a:endParaRPr>
          </a:p>
          <a:p>
            <a:pPr marL="228600" lvl="0" indent="-228600">
              <a:lnSpc>
                <a:spcPts val="1640"/>
              </a:lnSpc>
              <a:buFont typeface="+mj-lt"/>
              <a:buAutoNum type="arabicPeriod" startAt="3"/>
              <a:defRPr/>
            </a:pPr>
            <a:r>
              <a:rPr lang="en-US" sz="1600" b="1" dirty="0">
                <a:solidFill>
                  <a:schemeClr val="bg1"/>
                </a:solidFill>
                <a:latin typeface="Century Gothic" panose="020B0502020202020204" pitchFamily="34" charset="0"/>
                <a:cs typeface="Futura Medium" panose="020B0602020204020303" pitchFamily="34" charset="-79"/>
              </a:rPr>
              <a:t>Learn from machines but trust a human </a:t>
            </a:r>
            <a:br>
              <a:rPr lang="en-US" sz="1000" b="1" dirty="0">
                <a:solidFill>
                  <a:schemeClr val="bg1"/>
                </a:solidFill>
                <a:latin typeface="Century Gothic" panose="020B0502020202020204" pitchFamily="34" charset="0"/>
                <a:cs typeface="Futura Medium" panose="020B0602020204020303" pitchFamily="34" charset="-79"/>
              </a:rPr>
            </a:br>
            <a:r>
              <a:rPr lang="en-US" sz="1000" b="1" dirty="0">
                <a:solidFill>
                  <a:schemeClr val="bg1"/>
                </a:solidFill>
                <a:latin typeface="Century Gothic" panose="020B0502020202020204" pitchFamily="34" charset="0"/>
                <a:cs typeface="Futura Medium" panose="020B0602020204020303" pitchFamily="34" charset="-79"/>
              </a:rPr>
              <a:t>Put your data and brand trust in the hands of a human who can </a:t>
            </a:r>
            <a:br>
              <a:rPr lang="en-US" sz="1000" b="1" dirty="0">
                <a:solidFill>
                  <a:schemeClr val="bg1"/>
                </a:solidFill>
                <a:latin typeface="Century Gothic" panose="020B0502020202020204" pitchFamily="34" charset="0"/>
                <a:cs typeface="Futura Medium" panose="020B0602020204020303" pitchFamily="34" charset="-79"/>
              </a:rPr>
            </a:br>
            <a:r>
              <a:rPr lang="en-US" sz="1000" b="1" dirty="0">
                <a:solidFill>
                  <a:schemeClr val="bg1"/>
                </a:solidFill>
                <a:latin typeface="Century Gothic" panose="020B0502020202020204" pitchFamily="34" charset="0"/>
                <a:cs typeface="Futura Medium" panose="020B0602020204020303" pitchFamily="34" charset="-79"/>
              </a:rPr>
              <a:t>understand when it is time to take risks and how to rethink creative solutions.</a:t>
            </a:r>
            <a:br>
              <a:rPr lang="en-US" sz="1000" b="1" dirty="0">
                <a:solidFill>
                  <a:schemeClr val="bg1"/>
                </a:solidFill>
                <a:latin typeface="Century Gothic" panose="020B0502020202020204" pitchFamily="34" charset="0"/>
                <a:cs typeface="Futura Medium" panose="020B0602020204020303" pitchFamily="34" charset="-79"/>
              </a:rPr>
            </a:br>
            <a:endParaRPr lang="en-US" sz="1000" b="1" dirty="0">
              <a:solidFill>
                <a:schemeClr val="bg1"/>
              </a:solidFill>
              <a:latin typeface="Century Gothic" panose="020B0502020202020204" pitchFamily="34" charset="0"/>
              <a:cs typeface="Futura Medium" panose="020B0602020204020303" pitchFamily="34" charset="-79"/>
            </a:endParaRPr>
          </a:p>
          <a:p>
            <a:pPr marL="228600" lvl="0" indent="-228600">
              <a:lnSpc>
                <a:spcPts val="1640"/>
              </a:lnSpc>
              <a:buFont typeface="+mj-lt"/>
              <a:buAutoNum type="arabicPeriod" startAt="3"/>
              <a:defRPr/>
            </a:pPr>
            <a:r>
              <a:rPr lang="en-US" sz="1600" b="1" dirty="0">
                <a:solidFill>
                  <a:schemeClr val="bg1"/>
                </a:solidFill>
                <a:latin typeface="Century Gothic" panose="020B0502020202020204" pitchFamily="34" charset="0"/>
                <a:cs typeface="Futura Medium" panose="020B0602020204020303" pitchFamily="34" charset="-79"/>
              </a:rPr>
              <a:t>Redirect the conversation </a:t>
            </a:r>
            <a:br>
              <a:rPr lang="en-US" sz="1000" b="1" dirty="0">
                <a:solidFill>
                  <a:schemeClr val="bg1"/>
                </a:solidFill>
                <a:latin typeface="Century Gothic" panose="020B0502020202020204" pitchFamily="34" charset="0"/>
                <a:cs typeface="Futura Medium" panose="020B0602020204020303" pitchFamily="34" charset="-79"/>
              </a:rPr>
            </a:br>
            <a:r>
              <a:rPr lang="en-US" sz="1000" b="1" dirty="0">
                <a:solidFill>
                  <a:schemeClr val="bg1"/>
                </a:solidFill>
                <a:latin typeface="Century Gothic" panose="020B0502020202020204" pitchFamily="34" charset="0"/>
                <a:cs typeface="Futura Medium" panose="020B0602020204020303" pitchFamily="34" charset="-79"/>
              </a:rPr>
              <a:t>Take control of cultural discussion by employing creative judo and harnessing competitive momentum.</a:t>
            </a:r>
            <a:br>
              <a:rPr lang="en-US" sz="1000" b="1" dirty="0">
                <a:solidFill>
                  <a:schemeClr val="bg1"/>
                </a:solidFill>
                <a:latin typeface="Century Gothic" panose="020B0502020202020204" pitchFamily="34" charset="0"/>
                <a:cs typeface="Futura Medium" panose="020B0602020204020303" pitchFamily="34" charset="-79"/>
              </a:rPr>
            </a:br>
            <a:endParaRPr lang="en-US" sz="1000" b="1" dirty="0">
              <a:solidFill>
                <a:schemeClr val="bg1"/>
              </a:solidFill>
              <a:latin typeface="Century Gothic" panose="020B0502020202020204" pitchFamily="34" charset="0"/>
              <a:cs typeface="Futura Medium" panose="020B0602020204020303" pitchFamily="34" charset="-79"/>
            </a:endParaRPr>
          </a:p>
          <a:p>
            <a:pPr marL="228600" lvl="0" indent="-228600">
              <a:lnSpc>
                <a:spcPts val="1640"/>
              </a:lnSpc>
              <a:buFont typeface="+mj-lt"/>
              <a:buAutoNum type="arabicPeriod" startAt="3"/>
              <a:defRPr/>
            </a:pPr>
            <a:r>
              <a:rPr lang="en-US" sz="1600" b="1" dirty="0">
                <a:solidFill>
                  <a:schemeClr val="bg1"/>
                </a:solidFill>
                <a:latin typeface="Century Gothic" panose="020B0502020202020204" pitchFamily="34" charset="0"/>
                <a:cs typeface="Futura Medium" panose="020B0602020204020303" pitchFamily="34" charset="-79"/>
              </a:rPr>
              <a:t>Beware that activism isn’t opportunism </a:t>
            </a:r>
            <a:br>
              <a:rPr lang="en-US" sz="1000" b="1" dirty="0">
                <a:solidFill>
                  <a:schemeClr val="bg1"/>
                </a:solidFill>
                <a:latin typeface="Century Gothic" panose="020B0502020202020204" pitchFamily="34" charset="0"/>
                <a:cs typeface="Futura Medium" panose="020B0602020204020303" pitchFamily="34" charset="-79"/>
              </a:rPr>
            </a:br>
            <a:r>
              <a:rPr lang="en-US" sz="1000" b="1" dirty="0">
                <a:solidFill>
                  <a:schemeClr val="bg1"/>
                </a:solidFill>
                <a:latin typeface="Century Gothic" panose="020B0502020202020204" pitchFamily="34" charset="0"/>
                <a:cs typeface="Futura Medium" panose="020B0602020204020303" pitchFamily="34" charset="-79"/>
              </a:rPr>
              <a:t>Balance the equity your brand gives with what you borrow as you can’t wash off claims of insincerity.</a:t>
            </a:r>
          </a:p>
        </p:txBody>
      </p:sp>
      <p:sp>
        <p:nvSpPr>
          <p:cNvPr id="5" name="Slide Number Placeholder 4">
            <a:extLst>
              <a:ext uri="{FF2B5EF4-FFF2-40B4-BE49-F238E27FC236}">
                <a16:creationId xmlns:a16="http://schemas.microsoft.com/office/drawing/2014/main" id="{7E3BCAE1-A34C-B947-B251-E9E6D2F51077}"/>
              </a:ext>
            </a:extLst>
          </p:cNvPr>
          <p:cNvSpPr>
            <a:spLocks noGrp="1"/>
          </p:cNvSpPr>
          <p:nvPr>
            <p:ph type="sldNum" sz="quarter" idx="12"/>
          </p:nvPr>
        </p:nvSpPr>
        <p:spPr/>
        <p:txBody>
          <a:bodyPr/>
          <a:lstStyle/>
          <a:p>
            <a:pPr algn="ctr"/>
            <a:fld id="{0C7B4787-4E7A-BF42-838C-32DA173181A9}" type="slidenum">
              <a:rPr lang="en-US" smtClean="0"/>
              <a:pPr algn="ctr"/>
              <a:t>18</a:t>
            </a:fld>
            <a:endParaRPr lang="en-US"/>
          </a:p>
        </p:txBody>
      </p:sp>
    </p:spTree>
    <p:extLst>
      <p:ext uri="{BB962C8B-B14F-4D97-AF65-F5344CB8AC3E}">
        <p14:creationId xmlns:p14="http://schemas.microsoft.com/office/powerpoint/2010/main" val="241491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1962A43-89FE-A444-B6EB-42DAD68161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128" y="-1"/>
            <a:ext cx="3184120" cy="3184120"/>
          </a:xfrm>
          <a:prstGeom prst="rect">
            <a:avLst/>
          </a:prstGeom>
        </p:spPr>
      </p:pic>
      <p:pic>
        <p:nvPicPr>
          <p:cNvPr id="9" name="Graphic 8">
            <a:extLst>
              <a:ext uri="{FF2B5EF4-FFF2-40B4-BE49-F238E27FC236}">
                <a16:creationId xmlns:a16="http://schemas.microsoft.com/office/drawing/2014/main" id="{0F19C665-3621-2E42-ADE4-F61F7387E4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194" y="159311"/>
            <a:ext cx="1435100" cy="571500"/>
          </a:xfrm>
          <a:prstGeom prst="rect">
            <a:avLst/>
          </a:prstGeom>
        </p:spPr>
      </p:pic>
      <p:pic>
        <p:nvPicPr>
          <p:cNvPr id="5" name="Graphic 4">
            <a:extLst>
              <a:ext uri="{FF2B5EF4-FFF2-40B4-BE49-F238E27FC236}">
                <a16:creationId xmlns:a16="http://schemas.microsoft.com/office/drawing/2014/main" id="{BD2031CF-FE54-CB4A-AF6F-5499B1AC18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1650" y="6470030"/>
            <a:ext cx="3854450" cy="181243"/>
          </a:xfrm>
          <a:prstGeom prst="rect">
            <a:avLst/>
          </a:prstGeom>
        </p:spPr>
      </p:pic>
      <p:pic>
        <p:nvPicPr>
          <p:cNvPr id="37" name="Graphic 36">
            <a:extLst>
              <a:ext uri="{FF2B5EF4-FFF2-40B4-BE49-F238E27FC236}">
                <a16:creationId xmlns:a16="http://schemas.microsoft.com/office/drawing/2014/main" id="{3BDC333C-9185-524A-AF22-DAF3B2DC15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24882" y="0"/>
            <a:ext cx="2961669" cy="5371654"/>
          </a:xfrm>
          <a:prstGeom prst="rect">
            <a:avLst/>
          </a:prstGeom>
        </p:spPr>
      </p:pic>
      <p:grpSp>
        <p:nvGrpSpPr>
          <p:cNvPr id="2" name="Group 1">
            <a:extLst>
              <a:ext uri="{FF2B5EF4-FFF2-40B4-BE49-F238E27FC236}">
                <a16:creationId xmlns:a16="http://schemas.microsoft.com/office/drawing/2014/main" id="{D081BB5E-730F-7A46-98CF-171B19B099C8}"/>
              </a:ext>
            </a:extLst>
          </p:cNvPr>
          <p:cNvGrpSpPr/>
          <p:nvPr/>
        </p:nvGrpSpPr>
        <p:grpSpPr>
          <a:xfrm>
            <a:off x="8153958" y="-259364"/>
            <a:ext cx="802750" cy="3675664"/>
            <a:chOff x="3487771" y="3342096"/>
            <a:chExt cx="888977" cy="222251"/>
          </a:xfrm>
        </p:grpSpPr>
        <p:sp>
          <p:nvSpPr>
            <p:cNvPr id="32" name="Rectangle 31">
              <a:extLst>
                <a:ext uri="{FF2B5EF4-FFF2-40B4-BE49-F238E27FC236}">
                  <a16:creationId xmlns:a16="http://schemas.microsoft.com/office/drawing/2014/main" id="{7B5C798F-0E17-5F43-B892-4455F049A983}"/>
                </a:ext>
              </a:extLst>
            </p:cNvPr>
            <p:cNvSpPr/>
            <p:nvPr/>
          </p:nvSpPr>
          <p:spPr>
            <a:xfrm>
              <a:off x="3487771"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0C100B66-A500-CE44-8C03-0E82519F8CF6}"/>
                </a:ext>
              </a:extLst>
            </p:cNvPr>
            <p:cNvSpPr/>
            <p:nvPr/>
          </p:nvSpPr>
          <p:spPr>
            <a:xfrm>
              <a:off x="3684621"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BE9D1B58-C775-7948-9410-E533FF696DB3}"/>
                </a:ext>
              </a:extLst>
            </p:cNvPr>
            <p:cNvSpPr/>
            <p:nvPr/>
          </p:nvSpPr>
          <p:spPr>
            <a:xfrm>
              <a:off x="3884646"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F610859D-6B95-F74E-8AF4-5FCCE581A08C}"/>
                </a:ext>
              </a:extLst>
            </p:cNvPr>
            <p:cNvSpPr/>
            <p:nvPr/>
          </p:nvSpPr>
          <p:spPr>
            <a:xfrm>
              <a:off x="4081496"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BC4191B4-B51E-9B45-8541-DA771F336B21}"/>
                </a:ext>
              </a:extLst>
            </p:cNvPr>
            <p:cNvSpPr/>
            <p:nvPr/>
          </p:nvSpPr>
          <p:spPr>
            <a:xfrm>
              <a:off x="4278346" y="3342096"/>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 name="Graphic 29">
            <a:extLst>
              <a:ext uri="{FF2B5EF4-FFF2-40B4-BE49-F238E27FC236}">
                <a16:creationId xmlns:a16="http://schemas.microsoft.com/office/drawing/2014/main" id="{0FFC99EB-B81E-4149-824B-98D443A407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03199" y="5567954"/>
            <a:ext cx="1290046" cy="1290046"/>
          </a:xfrm>
          <a:prstGeom prst="rect">
            <a:avLst/>
          </a:prstGeom>
        </p:spPr>
      </p:pic>
      <p:sp>
        <p:nvSpPr>
          <p:cNvPr id="6" name="TextBox 5">
            <a:extLst>
              <a:ext uri="{FF2B5EF4-FFF2-40B4-BE49-F238E27FC236}">
                <a16:creationId xmlns:a16="http://schemas.microsoft.com/office/drawing/2014/main" id="{04AB6577-AFB7-4260-AAEF-8D384D8CF9F4}"/>
              </a:ext>
            </a:extLst>
          </p:cNvPr>
          <p:cNvSpPr txBox="1"/>
          <p:nvPr/>
        </p:nvSpPr>
        <p:spPr>
          <a:xfrm>
            <a:off x="1818959" y="2810170"/>
            <a:ext cx="5139055" cy="747897"/>
          </a:xfrm>
          <a:prstGeom prst="rect">
            <a:avLst/>
          </a:prstGeom>
          <a:noFill/>
        </p:spPr>
        <p:txBody>
          <a:bodyPr wrap="square" lIns="0" tIns="0" rIns="0" bIns="0" rtlCol="0" anchor="ctr">
            <a:spAutoFit/>
          </a:bodyPr>
          <a:lstStyle/>
          <a:p>
            <a:pPr lvl="0" algn="r">
              <a:lnSpc>
                <a:spcPct val="90000"/>
              </a:lnSpc>
              <a:defRPr/>
            </a:pPr>
            <a:r>
              <a:rPr lang="fr-FR" sz="5400" b="1" dirty="0" err="1">
                <a:solidFill>
                  <a:schemeClr val="bg1"/>
                </a:solidFill>
                <a:latin typeface="Century Gothic" panose="020B0502020202020204" pitchFamily="34" charset="0"/>
                <a:cs typeface="Futura Medium" panose="020B0602020204020303" pitchFamily="34" charset="-79"/>
              </a:rPr>
              <a:t>Thank</a:t>
            </a:r>
            <a:r>
              <a:rPr lang="fr-FR" sz="5400" b="1" dirty="0">
                <a:solidFill>
                  <a:schemeClr val="bg1"/>
                </a:solidFill>
                <a:latin typeface="Century Gothic" panose="020B0502020202020204" pitchFamily="34" charset="0"/>
                <a:cs typeface="Futura Medium" panose="020B0602020204020303" pitchFamily="34" charset="-79"/>
              </a:rPr>
              <a:t> You</a:t>
            </a:r>
            <a:endParaRPr kumimoji="0" lang="fr-FR" sz="5400" u="none" strike="noStrike" kern="1200" cap="none" spc="0" normalizeH="0" baseline="0" noProof="0" dirty="0">
              <a:ln>
                <a:noFill/>
              </a:ln>
              <a:solidFill>
                <a:schemeClr val="bg1"/>
              </a:solidFill>
              <a:effectLst/>
              <a:uLnTx/>
              <a:uFillTx/>
              <a:latin typeface="Century Gothic" panose="020B0502020202020204" pitchFamily="34" charset="0"/>
              <a:cs typeface="Futura Medium" panose="020B0602020204020303" pitchFamily="34" charset="-79"/>
            </a:endParaRPr>
          </a:p>
        </p:txBody>
      </p:sp>
      <p:pic>
        <p:nvPicPr>
          <p:cNvPr id="27" name="Graphic 26">
            <a:extLst>
              <a:ext uri="{FF2B5EF4-FFF2-40B4-BE49-F238E27FC236}">
                <a16:creationId xmlns:a16="http://schemas.microsoft.com/office/drawing/2014/main" id="{4EEEEFF1-48A0-F34C-B3C2-AAB0C4BC6E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1070" y="2625944"/>
            <a:ext cx="2154146" cy="1077074"/>
          </a:xfrm>
          <a:prstGeom prst="rect">
            <a:avLst/>
          </a:prstGeom>
        </p:spPr>
      </p:pic>
      <p:pic>
        <p:nvPicPr>
          <p:cNvPr id="29" name="Graphic 28">
            <a:extLst>
              <a:ext uri="{FF2B5EF4-FFF2-40B4-BE49-F238E27FC236}">
                <a16:creationId xmlns:a16="http://schemas.microsoft.com/office/drawing/2014/main" id="{FFBB67D0-1160-AB48-98B4-056172CFF6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05004" y="5563593"/>
            <a:ext cx="1297227" cy="1297227"/>
          </a:xfrm>
          <a:prstGeom prst="rect">
            <a:avLst/>
          </a:prstGeom>
        </p:spPr>
      </p:pic>
      <p:pic>
        <p:nvPicPr>
          <p:cNvPr id="31" name="Graphic 30">
            <a:extLst>
              <a:ext uri="{FF2B5EF4-FFF2-40B4-BE49-F238E27FC236}">
                <a16:creationId xmlns:a16="http://schemas.microsoft.com/office/drawing/2014/main" id="{2BA73961-2FD9-4642-B825-5A9B35CE9B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9450" y="5598151"/>
            <a:ext cx="2594454" cy="1297227"/>
          </a:xfrm>
          <a:prstGeom prst="rect">
            <a:avLst/>
          </a:prstGeom>
        </p:spPr>
      </p:pic>
      <p:sp>
        <p:nvSpPr>
          <p:cNvPr id="25" name="Oval 24">
            <a:extLst>
              <a:ext uri="{FF2B5EF4-FFF2-40B4-BE49-F238E27FC236}">
                <a16:creationId xmlns:a16="http://schemas.microsoft.com/office/drawing/2014/main" id="{F333DE6A-E2EE-DE4C-B182-6EF85199FE94}"/>
              </a:ext>
            </a:extLst>
          </p:cNvPr>
          <p:cNvSpPr/>
          <p:nvPr/>
        </p:nvSpPr>
        <p:spPr>
          <a:xfrm>
            <a:off x="5101127"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7A7322A9-3AC4-704D-B7B1-4692516C9F35}"/>
              </a:ext>
            </a:extLst>
          </p:cNvPr>
          <p:cNvSpPr/>
          <p:nvPr/>
        </p:nvSpPr>
        <p:spPr>
          <a:xfrm>
            <a:off x="5386496"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DE3E412F-B062-D44B-BBE1-DAF2ED551598}"/>
              </a:ext>
            </a:extLst>
          </p:cNvPr>
          <p:cNvSpPr/>
          <p:nvPr/>
        </p:nvSpPr>
        <p:spPr>
          <a:xfrm>
            <a:off x="3959651"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480B65CA-8028-7F43-A76F-8AF19E5D23C8}"/>
              </a:ext>
            </a:extLst>
          </p:cNvPr>
          <p:cNvSpPr/>
          <p:nvPr/>
        </p:nvSpPr>
        <p:spPr>
          <a:xfrm>
            <a:off x="4245020"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FBAD8EA9-1F08-2240-9F36-8D9FCD538EC0}"/>
              </a:ext>
            </a:extLst>
          </p:cNvPr>
          <p:cNvSpPr/>
          <p:nvPr/>
        </p:nvSpPr>
        <p:spPr>
          <a:xfrm>
            <a:off x="4530389"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4A3016FC-81B6-A147-AFA8-48D26FF0CE6E}"/>
              </a:ext>
            </a:extLst>
          </p:cNvPr>
          <p:cNvSpPr/>
          <p:nvPr/>
        </p:nvSpPr>
        <p:spPr>
          <a:xfrm>
            <a:off x="4815758"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5284132-7E21-A94E-B55E-142D351628A0}"/>
              </a:ext>
            </a:extLst>
          </p:cNvPr>
          <p:cNvSpPr/>
          <p:nvPr/>
        </p:nvSpPr>
        <p:spPr>
          <a:xfrm>
            <a:off x="3388913"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EE34B225-60CC-D04C-891C-44F5D8A88050}"/>
              </a:ext>
            </a:extLst>
          </p:cNvPr>
          <p:cNvSpPr/>
          <p:nvPr/>
        </p:nvSpPr>
        <p:spPr>
          <a:xfrm>
            <a:off x="3674282" y="1309928"/>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a:extLst>
              <a:ext uri="{FF2B5EF4-FFF2-40B4-BE49-F238E27FC236}">
                <a16:creationId xmlns:a16="http://schemas.microsoft.com/office/drawing/2014/main" id="{4832445C-A494-7642-86F9-45BE78337214}"/>
              </a:ext>
            </a:extLst>
          </p:cNvPr>
          <p:cNvSpPr/>
          <p:nvPr/>
        </p:nvSpPr>
        <p:spPr>
          <a:xfrm>
            <a:off x="5101127"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140AD165-DB1B-A44F-831F-B60FEFD23028}"/>
              </a:ext>
            </a:extLst>
          </p:cNvPr>
          <p:cNvSpPr/>
          <p:nvPr/>
        </p:nvSpPr>
        <p:spPr>
          <a:xfrm>
            <a:off x="5386496"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a:extLst>
              <a:ext uri="{FF2B5EF4-FFF2-40B4-BE49-F238E27FC236}">
                <a16:creationId xmlns:a16="http://schemas.microsoft.com/office/drawing/2014/main" id="{81FA60BB-343B-D44B-92B7-E7058EF13D58}"/>
              </a:ext>
            </a:extLst>
          </p:cNvPr>
          <p:cNvSpPr/>
          <p:nvPr/>
        </p:nvSpPr>
        <p:spPr>
          <a:xfrm>
            <a:off x="5671865"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6D34274B-A078-0E4E-A64B-614F76A3E4DA}"/>
              </a:ext>
            </a:extLst>
          </p:cNvPr>
          <p:cNvSpPr/>
          <p:nvPr/>
        </p:nvSpPr>
        <p:spPr>
          <a:xfrm>
            <a:off x="5957234"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3174475D-B0C9-2742-96F7-2411C1134CC4}"/>
              </a:ext>
            </a:extLst>
          </p:cNvPr>
          <p:cNvSpPr/>
          <p:nvPr/>
        </p:nvSpPr>
        <p:spPr>
          <a:xfrm>
            <a:off x="3959651"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C83F6672-96E8-AE4C-BDB5-3ECB2528765A}"/>
              </a:ext>
            </a:extLst>
          </p:cNvPr>
          <p:cNvSpPr/>
          <p:nvPr/>
        </p:nvSpPr>
        <p:spPr>
          <a:xfrm>
            <a:off x="4245020"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322809FE-0624-6D45-9E6C-6C2A4DCC916C}"/>
              </a:ext>
            </a:extLst>
          </p:cNvPr>
          <p:cNvSpPr/>
          <p:nvPr/>
        </p:nvSpPr>
        <p:spPr>
          <a:xfrm>
            <a:off x="4530389"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F9E10D90-0BEB-5B4A-9FE2-39EEAA787946}"/>
              </a:ext>
            </a:extLst>
          </p:cNvPr>
          <p:cNvSpPr/>
          <p:nvPr/>
        </p:nvSpPr>
        <p:spPr>
          <a:xfrm>
            <a:off x="4815758"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a:extLst>
              <a:ext uri="{FF2B5EF4-FFF2-40B4-BE49-F238E27FC236}">
                <a16:creationId xmlns:a16="http://schemas.microsoft.com/office/drawing/2014/main" id="{BF7A261C-7ECF-3247-A05D-3423EBC7A917}"/>
              </a:ext>
            </a:extLst>
          </p:cNvPr>
          <p:cNvSpPr/>
          <p:nvPr/>
        </p:nvSpPr>
        <p:spPr>
          <a:xfrm>
            <a:off x="3388913"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0547256B-C6FA-594C-8BC1-7A9877B00AA6}"/>
              </a:ext>
            </a:extLst>
          </p:cNvPr>
          <p:cNvSpPr/>
          <p:nvPr/>
        </p:nvSpPr>
        <p:spPr>
          <a:xfrm>
            <a:off x="3674282" y="1746027"/>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93E582C5-521A-0F40-B4AE-52AFA52CAF84}"/>
              </a:ext>
            </a:extLst>
          </p:cNvPr>
          <p:cNvSpPr/>
          <p:nvPr/>
        </p:nvSpPr>
        <p:spPr>
          <a:xfrm>
            <a:off x="6242603"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a:extLst>
              <a:ext uri="{FF2B5EF4-FFF2-40B4-BE49-F238E27FC236}">
                <a16:creationId xmlns:a16="http://schemas.microsoft.com/office/drawing/2014/main" id="{428F548B-A062-9F49-A205-95AE4F1BB688}"/>
              </a:ext>
            </a:extLst>
          </p:cNvPr>
          <p:cNvSpPr/>
          <p:nvPr/>
        </p:nvSpPr>
        <p:spPr>
          <a:xfrm>
            <a:off x="6527972"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a16="http://schemas.microsoft.com/office/drawing/2014/main" id="{3B911FC4-96E3-544C-BE41-A5341BDEE649}"/>
              </a:ext>
            </a:extLst>
          </p:cNvPr>
          <p:cNvSpPr/>
          <p:nvPr/>
        </p:nvSpPr>
        <p:spPr>
          <a:xfrm>
            <a:off x="5101127"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835D4643-EC7F-A14B-8EE9-57661D2110B4}"/>
              </a:ext>
            </a:extLst>
          </p:cNvPr>
          <p:cNvSpPr/>
          <p:nvPr/>
        </p:nvSpPr>
        <p:spPr>
          <a:xfrm>
            <a:off x="5386496"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a:extLst>
              <a:ext uri="{FF2B5EF4-FFF2-40B4-BE49-F238E27FC236}">
                <a16:creationId xmlns:a16="http://schemas.microsoft.com/office/drawing/2014/main" id="{1934923E-6D57-E340-859D-FA606DEDCDA3}"/>
              </a:ext>
            </a:extLst>
          </p:cNvPr>
          <p:cNvSpPr/>
          <p:nvPr/>
        </p:nvSpPr>
        <p:spPr>
          <a:xfrm>
            <a:off x="5671865"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a:extLst>
              <a:ext uri="{FF2B5EF4-FFF2-40B4-BE49-F238E27FC236}">
                <a16:creationId xmlns:a16="http://schemas.microsoft.com/office/drawing/2014/main" id="{5FC8E9B1-B99A-8245-8037-8CB3713C22E5}"/>
              </a:ext>
            </a:extLst>
          </p:cNvPr>
          <p:cNvSpPr/>
          <p:nvPr/>
        </p:nvSpPr>
        <p:spPr>
          <a:xfrm>
            <a:off x="5957234"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a:extLst>
              <a:ext uri="{FF2B5EF4-FFF2-40B4-BE49-F238E27FC236}">
                <a16:creationId xmlns:a16="http://schemas.microsoft.com/office/drawing/2014/main" id="{1B4FDA4E-AC87-294C-93F4-C62035441E0E}"/>
              </a:ext>
            </a:extLst>
          </p:cNvPr>
          <p:cNvSpPr/>
          <p:nvPr/>
        </p:nvSpPr>
        <p:spPr>
          <a:xfrm>
            <a:off x="3959651"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Oval 68">
            <a:extLst>
              <a:ext uri="{FF2B5EF4-FFF2-40B4-BE49-F238E27FC236}">
                <a16:creationId xmlns:a16="http://schemas.microsoft.com/office/drawing/2014/main" id="{58D9C171-1AFE-4D4B-A45A-4A51096C56FC}"/>
              </a:ext>
            </a:extLst>
          </p:cNvPr>
          <p:cNvSpPr/>
          <p:nvPr/>
        </p:nvSpPr>
        <p:spPr>
          <a:xfrm>
            <a:off x="4245020"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a:extLst>
              <a:ext uri="{FF2B5EF4-FFF2-40B4-BE49-F238E27FC236}">
                <a16:creationId xmlns:a16="http://schemas.microsoft.com/office/drawing/2014/main" id="{AE37A951-51E3-5B4C-B549-0BE806DBFF45}"/>
              </a:ext>
            </a:extLst>
          </p:cNvPr>
          <p:cNvSpPr/>
          <p:nvPr/>
        </p:nvSpPr>
        <p:spPr>
          <a:xfrm>
            <a:off x="4530389"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a:extLst>
              <a:ext uri="{FF2B5EF4-FFF2-40B4-BE49-F238E27FC236}">
                <a16:creationId xmlns:a16="http://schemas.microsoft.com/office/drawing/2014/main" id="{19357C2E-B6C2-D54D-9F34-46B45AB5A2FB}"/>
              </a:ext>
            </a:extLst>
          </p:cNvPr>
          <p:cNvSpPr/>
          <p:nvPr/>
        </p:nvSpPr>
        <p:spPr>
          <a:xfrm>
            <a:off x="4815758"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28A588A4-9DC6-C74A-ABD7-8A77A0A96142}"/>
              </a:ext>
            </a:extLst>
          </p:cNvPr>
          <p:cNvSpPr/>
          <p:nvPr/>
        </p:nvSpPr>
        <p:spPr>
          <a:xfrm>
            <a:off x="3388913"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603DFCD1-2CD7-3D4E-97D9-C8267A7FA423}"/>
              </a:ext>
            </a:extLst>
          </p:cNvPr>
          <p:cNvSpPr/>
          <p:nvPr/>
        </p:nvSpPr>
        <p:spPr>
          <a:xfrm>
            <a:off x="3674282" y="2196193"/>
            <a:ext cx="154898" cy="154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D077C874-AFB9-DC4C-908C-A3D923CB3CB3}"/>
              </a:ext>
            </a:extLst>
          </p:cNvPr>
          <p:cNvGrpSpPr/>
          <p:nvPr/>
        </p:nvGrpSpPr>
        <p:grpSpPr>
          <a:xfrm>
            <a:off x="4073343" y="5108558"/>
            <a:ext cx="920687" cy="2218708"/>
            <a:chOff x="4073344" y="5224380"/>
            <a:chExt cx="856108" cy="2063083"/>
          </a:xfrm>
        </p:grpSpPr>
        <p:sp>
          <p:nvSpPr>
            <p:cNvPr id="4" name="Right Triangle 3">
              <a:extLst>
                <a:ext uri="{FF2B5EF4-FFF2-40B4-BE49-F238E27FC236}">
                  <a16:creationId xmlns:a16="http://schemas.microsoft.com/office/drawing/2014/main" id="{3E7DEC0E-B7F4-0E40-BEFC-A51D90B47E80}"/>
                </a:ext>
              </a:extLst>
            </p:cNvPr>
            <p:cNvSpPr/>
            <p:nvPr/>
          </p:nvSpPr>
          <p:spPr>
            <a:xfrm rot="18900000">
              <a:off x="4073345" y="5224380"/>
              <a:ext cx="856107" cy="856107"/>
            </a:xfrm>
            <a:prstGeom prst="rtTriangle">
              <a:avLst/>
            </a:prstGeom>
            <a:solidFill>
              <a:srgbClr val="787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F5BBDE1A-1AAD-0C4F-BA72-7B03A1DF6275}"/>
                </a:ext>
              </a:extLst>
            </p:cNvPr>
            <p:cNvSpPr/>
            <p:nvPr/>
          </p:nvSpPr>
          <p:spPr>
            <a:xfrm rot="8100000">
              <a:off x="4073344" y="6431356"/>
              <a:ext cx="856107" cy="85610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860F7965-EDCB-6B4B-A8C2-098765149C09}"/>
              </a:ext>
            </a:extLst>
          </p:cNvPr>
          <p:cNvSpPr txBox="1"/>
          <p:nvPr/>
        </p:nvSpPr>
        <p:spPr>
          <a:xfrm>
            <a:off x="4388486" y="3802983"/>
            <a:ext cx="3854329" cy="861774"/>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Your Name &amp; </a:t>
            </a:r>
            <a:b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US"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Title Goes Here</a:t>
            </a:r>
          </a:p>
        </p:txBody>
      </p:sp>
    </p:spTree>
    <p:extLst>
      <p:ext uri="{BB962C8B-B14F-4D97-AF65-F5344CB8AC3E}">
        <p14:creationId xmlns:p14="http://schemas.microsoft.com/office/powerpoint/2010/main" val="818487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F77F7-424B-6245-854E-D28D73920126}"/>
              </a:ext>
            </a:extLst>
          </p:cNvPr>
          <p:cNvSpPr/>
          <p:nvPr/>
        </p:nvSpPr>
        <p:spPr>
          <a:xfrm>
            <a:off x="6087594" y="215440"/>
            <a:ext cx="5697956" cy="5163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F56EA5F3-49AB-EE4B-B2A6-AE62F4F48457}"/>
              </a:ext>
            </a:extLst>
          </p:cNvPr>
          <p:cNvPicPr>
            <a:picLocks noChangeAspect="1"/>
          </p:cNvPicPr>
          <p:nvPr/>
        </p:nvPicPr>
        <p:blipFill rotWithShape="1">
          <a:blip r:embed="rId2"/>
          <a:srcRect l="15817" r="10458" b="-222"/>
          <a:stretch/>
        </p:blipFill>
        <p:spPr>
          <a:xfrm>
            <a:off x="6494042" y="607511"/>
            <a:ext cx="5697958" cy="5163897"/>
          </a:xfrm>
          <a:prstGeom prst="rect">
            <a:avLst/>
          </a:prstGeom>
        </p:spPr>
      </p:pic>
      <p:sp>
        <p:nvSpPr>
          <p:cNvPr id="12" name="TextBox 11">
            <a:extLst>
              <a:ext uri="{FF2B5EF4-FFF2-40B4-BE49-F238E27FC236}">
                <a16:creationId xmlns:a16="http://schemas.microsoft.com/office/drawing/2014/main" id="{96DB697A-87F8-46CD-B791-911B7AACBA55}"/>
              </a:ext>
            </a:extLst>
          </p:cNvPr>
          <p:cNvSpPr txBox="1"/>
          <p:nvPr/>
        </p:nvSpPr>
        <p:spPr>
          <a:xfrm>
            <a:off x="1919288" y="1482091"/>
            <a:ext cx="3116538" cy="341825"/>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Introduction</a:t>
            </a:r>
            <a:endParaRPr kumimoji="0" lang="fr-FR"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13" name="TextBox 12">
            <a:extLst>
              <a:ext uri="{FF2B5EF4-FFF2-40B4-BE49-F238E27FC236}">
                <a16:creationId xmlns:a16="http://schemas.microsoft.com/office/drawing/2014/main" id="{276A2F7E-B11E-41F8-BE30-1565995A9D3C}"/>
              </a:ext>
            </a:extLst>
          </p:cNvPr>
          <p:cNvSpPr txBox="1"/>
          <p:nvPr/>
        </p:nvSpPr>
        <p:spPr>
          <a:xfrm>
            <a:off x="1919287" y="2363661"/>
            <a:ext cx="3116537" cy="340799"/>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Overview of Insights</a:t>
            </a:r>
            <a:endParaRPr kumimoji="0" lang="fr-FR"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21" name="TextBox 20">
            <a:extLst>
              <a:ext uri="{FF2B5EF4-FFF2-40B4-BE49-F238E27FC236}">
                <a16:creationId xmlns:a16="http://schemas.microsoft.com/office/drawing/2014/main" id="{9702A90E-AC2B-46CB-859B-DD743BAA7F85}"/>
              </a:ext>
            </a:extLst>
          </p:cNvPr>
          <p:cNvSpPr txBox="1"/>
          <p:nvPr/>
        </p:nvSpPr>
        <p:spPr>
          <a:xfrm>
            <a:off x="1919287" y="5004268"/>
            <a:ext cx="3116537" cy="341825"/>
          </a:xfrm>
          <a:prstGeom prst="rect">
            <a:avLst/>
          </a:prstGeom>
          <a:noFill/>
        </p:spPr>
        <p:txBody>
          <a:bodyPr wrap="square" lIns="0" tIns="0" rIns="0" bIns="0" rtlCol="0" anchor="b">
            <a:spAutoFit/>
          </a:bodyPr>
          <a:lstStyle>
            <a:defPPr>
              <a:defRPr lang="fr-FR"/>
            </a:defPPr>
            <a:lvl1pPr>
              <a:lnSpc>
                <a:spcPct val="110000"/>
              </a:lnSpc>
              <a:defRPr sz="2200">
                <a:solidFill>
                  <a:srgbClr val="11346B"/>
                </a:solidFill>
                <a:latin typeface="Futura PT Medium" panose="020B0502020204020303" pitchFamily="34" charset="77"/>
                <a:cs typeface="Futura Medium" panose="020B0602020204020303" pitchFamily="34" charset="-79"/>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Takeaways</a:t>
            </a:r>
            <a:endParaRPr kumimoji="0" lang="fr-FR"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27" name="TextBox 26">
            <a:extLst>
              <a:ext uri="{FF2B5EF4-FFF2-40B4-BE49-F238E27FC236}">
                <a16:creationId xmlns:a16="http://schemas.microsoft.com/office/drawing/2014/main" id="{AE5779FE-0787-4D21-9F00-E3ECA5F4996E}"/>
              </a:ext>
            </a:extLst>
          </p:cNvPr>
          <p:cNvSpPr txBox="1"/>
          <p:nvPr/>
        </p:nvSpPr>
        <p:spPr>
          <a:xfrm>
            <a:off x="1919287" y="3458832"/>
            <a:ext cx="3116537" cy="341825"/>
          </a:xfrm>
          <a:prstGeom prst="rect">
            <a:avLst/>
          </a:prstGeom>
          <a:noFill/>
        </p:spPr>
        <p:txBody>
          <a:bodyPr wrap="square" lIns="0" tIns="0" rIns="0" bIns="0" rtlCol="0" anchor="b">
            <a:spAutoFit/>
          </a:bodyPr>
          <a:lstStyle>
            <a:defPPr>
              <a:defRPr lang="fr-FR"/>
            </a:defPPr>
            <a:lvl1pPr>
              <a:lnSpc>
                <a:spcPct val="110000"/>
              </a:lnSpc>
              <a:defRPr sz="2200">
                <a:solidFill>
                  <a:srgbClr val="11346B"/>
                </a:solidFill>
                <a:latin typeface="Futura PT Medium" panose="020B0502020204020303" pitchFamily="34" charset="77"/>
                <a:cs typeface="Futura Medium" panose="020B0602020204020303" pitchFamily="34" charset="-79"/>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Trends</a:t>
            </a:r>
            <a:endParaRPr kumimoji="0" lang="fr-FR"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10" name="TextBox 9">
            <a:extLst>
              <a:ext uri="{FF2B5EF4-FFF2-40B4-BE49-F238E27FC236}">
                <a16:creationId xmlns:a16="http://schemas.microsoft.com/office/drawing/2014/main" id="{E6DCC9A1-14C6-4B89-81B2-F63059101779}"/>
              </a:ext>
            </a:extLst>
          </p:cNvPr>
          <p:cNvSpPr txBox="1"/>
          <p:nvPr/>
        </p:nvSpPr>
        <p:spPr>
          <a:xfrm>
            <a:off x="1919288" y="1831155"/>
            <a:ext cx="3116537" cy="2003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Listening. Empathy. Leadership.</a:t>
            </a:r>
            <a:endParaRPr kumimoji="0" lang="fr-FR"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11" name="TextBox 10">
            <a:extLst>
              <a:ext uri="{FF2B5EF4-FFF2-40B4-BE49-F238E27FC236}">
                <a16:creationId xmlns:a16="http://schemas.microsoft.com/office/drawing/2014/main" id="{2597E3AD-F541-4BE6-AF17-4626C3984FE0}"/>
              </a:ext>
            </a:extLst>
          </p:cNvPr>
          <p:cNvSpPr txBox="1"/>
          <p:nvPr/>
        </p:nvSpPr>
        <p:spPr>
          <a:xfrm>
            <a:off x="1919288" y="2705363"/>
            <a:ext cx="3116537" cy="4213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If Caring Means Sharing, </a:t>
            </a:r>
            <a:b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br>
            <a: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Who Cares About Brands?</a:t>
            </a:r>
            <a:endParaRPr kumimoji="0" lang="fr-FR"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14" name="TextBox 13">
            <a:extLst>
              <a:ext uri="{FF2B5EF4-FFF2-40B4-BE49-F238E27FC236}">
                <a16:creationId xmlns:a16="http://schemas.microsoft.com/office/drawing/2014/main" id="{92C85DD0-93F9-4756-A159-4A3F7FC4A66B}"/>
              </a:ext>
            </a:extLst>
          </p:cNvPr>
          <p:cNvSpPr txBox="1"/>
          <p:nvPr/>
        </p:nvSpPr>
        <p:spPr>
          <a:xfrm>
            <a:off x="1919288" y="3813435"/>
            <a:ext cx="3116537" cy="864596"/>
          </a:xfrm>
          <a:prstGeom prst="rect">
            <a:avLst/>
          </a:prstGeom>
          <a:noFill/>
        </p:spPr>
        <p:txBody>
          <a:bodyPr wrap="square" lIns="0" tIns="0" rIns="0" bIns="0" rtlCol="0" anchor="t">
            <a:spAutoFit/>
          </a:bodyPr>
          <a:lstStyle>
            <a:defPPr>
              <a:defRPr lang="fr-FR"/>
            </a:defPPr>
            <a:lvl1pPr>
              <a:lnSpc>
                <a:spcPct val="120000"/>
              </a:lnSpc>
              <a:defRPr sz="1200">
                <a:solidFill>
                  <a:srgbClr val="11346B"/>
                </a:solidFill>
                <a:latin typeface="Futura PT Medium" panose="020B0502020204020303" pitchFamily="34" charset="77"/>
                <a:cs typeface="Futura Medium" panose="020B0602020204020303" pitchFamily="34" charset="-79"/>
              </a:defRPr>
            </a:lvl1pPr>
          </a:lstStyle>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Brand Impact on Culture</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The Value of Brand Listening</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Brands Driven Towards Purpose</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Brands </a:t>
            </a:r>
            <a:r>
              <a:rPr kumimoji="0" lang="en-US" sz="12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Futura Medium" panose="020B0602020204020303" pitchFamily="34" charset="-79"/>
              </a:rPr>
              <a:t>Fuellin</a:t>
            </a:r>
            <a:r>
              <a:rPr lang="en-US" b="1" dirty="0">
                <a:solidFill>
                  <a:schemeClr val="tx2"/>
                </a:solidFill>
                <a:latin typeface="Century Gothic" panose="020B0502020202020204" pitchFamily="34" charset="0"/>
              </a:rPr>
              <a:t>g Disruption</a:t>
            </a:r>
            <a:endPar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D85709A8-5458-4FA9-8706-A2E2554076B1}"/>
              </a:ext>
            </a:extLst>
          </p:cNvPr>
          <p:cNvSpPr txBox="1"/>
          <p:nvPr/>
        </p:nvSpPr>
        <p:spPr>
          <a:xfrm>
            <a:off x="1919288" y="5366004"/>
            <a:ext cx="2108426" cy="642997"/>
          </a:xfrm>
          <a:prstGeom prst="rect">
            <a:avLst/>
          </a:prstGeom>
          <a:noFill/>
        </p:spPr>
        <p:txBody>
          <a:bodyPr wrap="square" lIns="0" tIns="0" rIns="0" bIns="0" rtlCol="0" anchor="t">
            <a:spAutoFit/>
          </a:bodyPr>
          <a:lstStyle>
            <a:defPPr>
              <a:defRPr lang="fr-FR"/>
            </a:defPPr>
            <a:lvl1pPr>
              <a:lnSpc>
                <a:spcPct val="120000"/>
              </a:lnSpc>
              <a:defRPr sz="1200">
                <a:solidFill>
                  <a:srgbClr val="11346B"/>
                </a:solidFill>
                <a:latin typeface="Futura PT Medium" panose="020B0502020204020303" pitchFamily="34" charset="77"/>
                <a:cs typeface="Futura Medium" panose="020B0602020204020303" pitchFamily="34" charset="-79"/>
              </a:defRPr>
            </a:lvl1pPr>
          </a:lstStyle>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The Big Winners</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b="1" dirty="0">
                <a:solidFill>
                  <a:schemeClr val="tx2"/>
                </a:solidFill>
                <a:latin typeface="Century Gothic" panose="020B0502020202020204" pitchFamily="34" charset="0"/>
              </a:rPr>
              <a:t>What Happens When Culture Impacts Brands?</a:t>
            </a:r>
            <a:endParaRPr kumimoji="0" lang="fr-FR" sz="12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7979C945-7541-0144-A2A4-78248D3D0EA1}"/>
              </a:ext>
            </a:extLst>
          </p:cNvPr>
          <p:cNvPicPr>
            <a:picLocks noChangeAspect="1"/>
          </p:cNvPicPr>
          <p:nvPr/>
        </p:nvPicPr>
        <p:blipFill>
          <a:blip r:embed="rId3"/>
          <a:stretch>
            <a:fillRect/>
          </a:stretch>
        </p:blipFill>
        <p:spPr>
          <a:xfrm>
            <a:off x="0" y="0"/>
            <a:ext cx="1343025" cy="1343025"/>
          </a:xfrm>
          <a:prstGeom prst="rect">
            <a:avLst/>
          </a:prstGeom>
        </p:spPr>
      </p:pic>
      <p:pic>
        <p:nvPicPr>
          <p:cNvPr id="17" name="Graphic 16">
            <a:extLst>
              <a:ext uri="{FF2B5EF4-FFF2-40B4-BE49-F238E27FC236}">
                <a16:creationId xmlns:a16="http://schemas.microsoft.com/office/drawing/2014/main" id="{AA4CB2F4-5EF6-8F49-B403-C5C51425C16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sp>
        <p:nvSpPr>
          <p:cNvPr id="5" name="TextBox 4">
            <a:extLst>
              <a:ext uri="{FF2B5EF4-FFF2-40B4-BE49-F238E27FC236}">
                <a16:creationId xmlns:a16="http://schemas.microsoft.com/office/drawing/2014/main" id="{198F4E3E-48A0-7441-8331-FBFC82E77A29}"/>
              </a:ext>
            </a:extLst>
          </p:cNvPr>
          <p:cNvSpPr txBox="1"/>
          <p:nvPr/>
        </p:nvSpPr>
        <p:spPr>
          <a:xfrm>
            <a:off x="6371159" y="5824335"/>
            <a:ext cx="5604933" cy="369332"/>
          </a:xfrm>
          <a:prstGeom prst="rect">
            <a:avLst/>
          </a:prstGeom>
          <a:noFill/>
        </p:spPr>
        <p:txBody>
          <a:bodyPr wrap="square" rtlCol="0">
            <a:spAutoFit/>
          </a:bodyPr>
          <a:lstStyle/>
          <a:p>
            <a:r>
              <a:rPr lang="en-US" sz="900" i="1" dirty="0"/>
              <a:t>Academy Award-winning director Alfonso </a:t>
            </a:r>
            <a:r>
              <a:rPr lang="en-US" sz="900" i="1" dirty="0" err="1"/>
              <a:t>Cuarón</a:t>
            </a:r>
            <a:r>
              <a:rPr lang="en-US" sz="900" i="1" dirty="0"/>
              <a:t> joins David Linde from Participant Media and Ai-</a:t>
            </a:r>
            <a:r>
              <a:rPr lang="en-US" sz="900" i="1" dirty="0" err="1"/>
              <a:t>jen</a:t>
            </a:r>
            <a:r>
              <a:rPr lang="en-US" sz="900" i="1" dirty="0"/>
              <a:t> Poo from the National Domestic Workers Alliance to discuss the movement behind ’Roma’ </a:t>
            </a:r>
          </a:p>
        </p:txBody>
      </p:sp>
      <p:sp>
        <p:nvSpPr>
          <p:cNvPr id="3" name="Slide Number Placeholder 2">
            <a:extLst>
              <a:ext uri="{FF2B5EF4-FFF2-40B4-BE49-F238E27FC236}">
                <a16:creationId xmlns:a16="http://schemas.microsoft.com/office/drawing/2014/main" id="{F74C9B6C-5D09-0E4A-AB46-7AA60FBA2C7A}"/>
              </a:ext>
            </a:extLst>
          </p:cNvPr>
          <p:cNvSpPr>
            <a:spLocks noGrp="1"/>
          </p:cNvSpPr>
          <p:nvPr>
            <p:ph type="sldNum" sz="quarter" idx="12"/>
          </p:nvPr>
        </p:nvSpPr>
        <p:spPr/>
        <p:txBody>
          <a:bodyPr/>
          <a:lstStyle/>
          <a:p>
            <a:pPr algn="ctr"/>
            <a:fld id="{0C7B4787-4E7A-BF42-838C-32DA173181A9}" type="slidenum">
              <a:rPr lang="en-US" smtClean="0"/>
              <a:pPr algn="ctr"/>
              <a:t>2</a:t>
            </a:fld>
            <a:endParaRPr lang="en-US"/>
          </a:p>
        </p:txBody>
      </p:sp>
    </p:spTree>
    <p:extLst>
      <p:ext uri="{BB962C8B-B14F-4D97-AF65-F5344CB8AC3E}">
        <p14:creationId xmlns:p14="http://schemas.microsoft.com/office/powerpoint/2010/main" val="1238703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1EB62D-3F8E-FA47-803A-EE8B82495117}"/>
              </a:ext>
            </a:extLst>
          </p:cNvPr>
          <p:cNvSpPr txBox="1"/>
          <p:nvPr/>
        </p:nvSpPr>
        <p:spPr>
          <a:xfrm>
            <a:off x="837563" y="1041400"/>
            <a:ext cx="7872328" cy="984885"/>
          </a:xfrm>
          <a:prstGeom prst="rect">
            <a:avLst/>
          </a:prstGeom>
          <a:noFill/>
        </p:spPr>
        <p:txBody>
          <a:bodyPr wrap="square" lIns="0" tIns="0" rIns="0" bIns="0" rtlCol="0" anchor="t">
            <a:spAutoFit/>
          </a:bodyPr>
          <a:lstStyle/>
          <a:p>
            <a:pPr marL="922338" indent="-922338">
              <a:lnSpc>
                <a:spcPct val="80000"/>
              </a:lnSpc>
            </a:pPr>
            <a:r>
              <a:rPr lang="en-US" sz="4000" b="1" dirty="0">
                <a:solidFill>
                  <a:schemeClr val="tx2"/>
                </a:solidFill>
                <a:latin typeface="Century Gothic" panose="020B0502020202020204" pitchFamily="34" charset="0"/>
                <a:cs typeface="Futura" panose="020B0602020204020303" pitchFamily="34" charset="-79"/>
              </a:rPr>
              <a:t>Feel Free to </a:t>
            </a:r>
            <a:r>
              <a:rPr lang="en-US" sz="4000" b="1" dirty="0">
                <a:solidFill>
                  <a:schemeClr val="accent2"/>
                </a:solidFill>
                <a:latin typeface="Century Gothic" panose="020B0502020202020204" pitchFamily="34" charset="0"/>
                <a:cs typeface="Futura" panose="020B0602020204020303" pitchFamily="34" charset="-79"/>
              </a:rPr>
              <a:t>Share </a:t>
            </a:r>
            <a:r>
              <a:rPr lang="en-US" sz="4000" b="1" dirty="0">
                <a:solidFill>
                  <a:schemeClr val="tx2"/>
                </a:solidFill>
                <a:latin typeface="Century Gothic" panose="020B0502020202020204" pitchFamily="34" charset="0"/>
                <a:cs typeface="Futura" panose="020B0602020204020303" pitchFamily="34" charset="-79"/>
              </a:rPr>
              <a:t>this with Your Team</a:t>
            </a:r>
            <a:endParaRPr lang="fr-FR" sz="4000" b="1" dirty="0">
              <a:solidFill>
                <a:schemeClr val="tx2"/>
              </a:solidFill>
              <a:latin typeface="Century Gothic" panose="020B0502020202020204" pitchFamily="34" charset="0"/>
              <a:cs typeface="Futura" panose="020B0602020204020303" pitchFamily="34" charset="-79"/>
            </a:endParaRPr>
          </a:p>
        </p:txBody>
      </p:sp>
      <p:sp>
        <p:nvSpPr>
          <p:cNvPr id="6" name="TextBox 5">
            <a:extLst>
              <a:ext uri="{FF2B5EF4-FFF2-40B4-BE49-F238E27FC236}">
                <a16:creationId xmlns:a16="http://schemas.microsoft.com/office/drawing/2014/main" id="{AD9F76ED-5D18-3A4B-A81B-D67FB1F2B6F1}"/>
              </a:ext>
            </a:extLst>
          </p:cNvPr>
          <p:cNvSpPr txBox="1"/>
          <p:nvPr/>
        </p:nvSpPr>
        <p:spPr>
          <a:xfrm>
            <a:off x="1790178" y="3244334"/>
            <a:ext cx="3879102" cy="589841"/>
          </a:xfrm>
          <a:prstGeom prst="rect">
            <a:avLst/>
          </a:prstGeom>
          <a:noFill/>
        </p:spPr>
        <p:txBody>
          <a:bodyPr wrap="square" lIns="0" tIns="0" rIns="0" bIns="0" rtlCol="0">
            <a:spAutoFit/>
          </a:bodyPr>
          <a:lstStyle/>
          <a:p>
            <a:pPr>
              <a:lnSpc>
                <a:spcPts val="2350"/>
              </a:lnSpc>
            </a:pPr>
            <a:r>
              <a:rPr lang="en-US" dirty="0"/>
              <a:t>Click the icon in the lower left corner box to add your logo</a:t>
            </a:r>
          </a:p>
        </p:txBody>
      </p:sp>
      <p:sp>
        <p:nvSpPr>
          <p:cNvPr id="12" name="TextBox 11">
            <a:extLst>
              <a:ext uri="{FF2B5EF4-FFF2-40B4-BE49-F238E27FC236}">
                <a16:creationId xmlns:a16="http://schemas.microsoft.com/office/drawing/2014/main" id="{2D9A50BD-0399-6B40-84FC-5A3C80520247}"/>
              </a:ext>
            </a:extLst>
          </p:cNvPr>
          <p:cNvSpPr txBox="1"/>
          <p:nvPr/>
        </p:nvSpPr>
        <p:spPr>
          <a:xfrm>
            <a:off x="5919055" y="3244334"/>
            <a:ext cx="2739078" cy="589841"/>
          </a:xfrm>
          <a:prstGeom prst="rect">
            <a:avLst/>
          </a:prstGeom>
          <a:noFill/>
        </p:spPr>
        <p:txBody>
          <a:bodyPr wrap="square" lIns="0" tIns="0" rIns="0" bIns="0" rtlCol="0">
            <a:spAutoFit/>
          </a:bodyPr>
          <a:lstStyle>
            <a:defPPr>
              <a:defRPr lang="fr-FR"/>
            </a:defPPr>
            <a:lvl1pPr>
              <a:lnSpc>
                <a:spcPts val="2350"/>
              </a:lnSpc>
            </a:lvl1pPr>
          </a:lstStyle>
          <a:p>
            <a:r>
              <a:rPr lang="en-US" dirty="0"/>
              <a:t>Copy + paste your logo onto each of the slides</a:t>
            </a:r>
          </a:p>
        </p:txBody>
      </p:sp>
      <p:sp>
        <p:nvSpPr>
          <p:cNvPr id="14" name="TextBox 13">
            <a:extLst>
              <a:ext uri="{FF2B5EF4-FFF2-40B4-BE49-F238E27FC236}">
                <a16:creationId xmlns:a16="http://schemas.microsoft.com/office/drawing/2014/main" id="{0701A570-8AE8-B449-9F90-58BBDEB47D24}"/>
              </a:ext>
            </a:extLst>
          </p:cNvPr>
          <p:cNvSpPr txBox="1"/>
          <p:nvPr/>
        </p:nvSpPr>
        <p:spPr>
          <a:xfrm>
            <a:off x="2099668" y="4017065"/>
            <a:ext cx="3317188" cy="886205"/>
          </a:xfrm>
          <a:prstGeom prst="rect">
            <a:avLst/>
          </a:prstGeom>
          <a:noFill/>
        </p:spPr>
        <p:txBody>
          <a:bodyPr wrap="square" lIns="0" tIns="0" rIns="0" bIns="0" rtlCol="0">
            <a:spAutoFit/>
          </a:bodyPr>
          <a:lstStyle/>
          <a:p>
            <a:pPr>
              <a:lnSpc>
                <a:spcPts val="2350"/>
              </a:lnSpc>
            </a:pPr>
            <a:r>
              <a:rPr lang="en-US" sz="1400" i="1" dirty="0">
                <a:solidFill>
                  <a:schemeClr val="tx2"/>
                </a:solidFill>
              </a:rPr>
              <a:t>You can delete the “Experience Created by Accenture Interactive” part—we’ll keep that just between us!</a:t>
            </a:r>
          </a:p>
        </p:txBody>
      </p:sp>
      <p:sp>
        <p:nvSpPr>
          <p:cNvPr id="2" name="TextBox 1">
            <a:extLst>
              <a:ext uri="{FF2B5EF4-FFF2-40B4-BE49-F238E27FC236}">
                <a16:creationId xmlns:a16="http://schemas.microsoft.com/office/drawing/2014/main" id="{E8D3AF7C-4AC5-2E48-860A-1EFADDD25D1A}"/>
              </a:ext>
            </a:extLst>
          </p:cNvPr>
          <p:cNvSpPr txBox="1"/>
          <p:nvPr/>
        </p:nvSpPr>
        <p:spPr>
          <a:xfrm>
            <a:off x="1790179" y="2567801"/>
            <a:ext cx="387927" cy="553998"/>
          </a:xfrm>
          <a:prstGeom prst="rect">
            <a:avLst/>
          </a:prstGeom>
          <a:noFill/>
        </p:spPr>
        <p:txBody>
          <a:bodyPr wrap="none" lIns="0" tIns="0" rIns="0" bIns="0" rtlCol="0" anchor="b">
            <a:spAutoFit/>
          </a:bodyPr>
          <a:lstStyle/>
          <a:p>
            <a:r>
              <a:rPr lang="en-US" sz="3600" b="1" dirty="0">
                <a:solidFill>
                  <a:schemeClr val="accent1"/>
                </a:solidFill>
              </a:rPr>
              <a:t>1.</a:t>
            </a:r>
          </a:p>
        </p:txBody>
      </p:sp>
      <p:sp>
        <p:nvSpPr>
          <p:cNvPr id="18" name="TextBox 17">
            <a:extLst>
              <a:ext uri="{FF2B5EF4-FFF2-40B4-BE49-F238E27FC236}">
                <a16:creationId xmlns:a16="http://schemas.microsoft.com/office/drawing/2014/main" id="{1B08A122-8004-C846-B799-19C63757019E}"/>
              </a:ext>
            </a:extLst>
          </p:cNvPr>
          <p:cNvSpPr txBox="1"/>
          <p:nvPr/>
        </p:nvSpPr>
        <p:spPr>
          <a:xfrm>
            <a:off x="5941363" y="2567801"/>
            <a:ext cx="387927" cy="553998"/>
          </a:xfrm>
          <a:prstGeom prst="rect">
            <a:avLst/>
          </a:prstGeom>
          <a:noFill/>
        </p:spPr>
        <p:txBody>
          <a:bodyPr wrap="none" lIns="0" tIns="0" rIns="0" bIns="0" rtlCol="0" anchor="b">
            <a:spAutoFit/>
          </a:bodyPr>
          <a:lstStyle/>
          <a:p>
            <a:r>
              <a:rPr lang="en-US" sz="3600" b="1" dirty="0">
                <a:solidFill>
                  <a:schemeClr val="accent1"/>
                </a:solidFill>
              </a:rPr>
              <a:t>2.</a:t>
            </a:r>
          </a:p>
        </p:txBody>
      </p:sp>
      <p:sp>
        <p:nvSpPr>
          <p:cNvPr id="4" name="Picture Placeholder 3">
            <a:extLst>
              <a:ext uri="{FF2B5EF4-FFF2-40B4-BE49-F238E27FC236}">
                <a16:creationId xmlns:a16="http://schemas.microsoft.com/office/drawing/2014/main" id="{48E143FA-A8D4-CC46-BD6F-B2D527323E48}"/>
              </a:ext>
            </a:extLst>
          </p:cNvPr>
          <p:cNvSpPr>
            <a:spLocks noGrp="1"/>
          </p:cNvSpPr>
          <p:nvPr>
            <p:ph type="pic" sz="quarter" idx="18"/>
          </p:nvPr>
        </p:nvSpPr>
        <p:spPr>
          <a:xfrm>
            <a:off x="10440063" y="6122936"/>
            <a:ext cx="1523337" cy="598537"/>
          </a:xfrm>
        </p:spPr>
      </p:sp>
      <p:sp>
        <p:nvSpPr>
          <p:cNvPr id="20" name="Freeform 19">
            <a:extLst>
              <a:ext uri="{FF2B5EF4-FFF2-40B4-BE49-F238E27FC236}">
                <a16:creationId xmlns:a16="http://schemas.microsoft.com/office/drawing/2014/main" id="{D2AC22B5-42C3-644A-85B8-C98FF0F0738F}"/>
              </a:ext>
            </a:extLst>
          </p:cNvPr>
          <p:cNvSpPr/>
          <p:nvPr/>
        </p:nvSpPr>
        <p:spPr>
          <a:xfrm rot="19780943" flipH="1">
            <a:off x="6258577" y="6224819"/>
            <a:ext cx="3150002" cy="4788645"/>
          </a:xfrm>
          <a:custGeom>
            <a:avLst/>
            <a:gdLst>
              <a:gd name="connsiteX0" fmla="*/ 457200 w 615719"/>
              <a:gd name="connsiteY0" fmla="*/ 0 h 986589"/>
              <a:gd name="connsiteX1" fmla="*/ 589547 w 615719"/>
              <a:gd name="connsiteY1" fmla="*/ 300789 h 986589"/>
              <a:gd name="connsiteX2" fmla="*/ 0 w 615719"/>
              <a:gd name="connsiteY2" fmla="*/ 986589 h 986589"/>
              <a:gd name="connsiteX0" fmla="*/ 457200 w 605544"/>
              <a:gd name="connsiteY0" fmla="*/ 0 h 986589"/>
              <a:gd name="connsiteX1" fmla="*/ 577516 w 605544"/>
              <a:gd name="connsiteY1" fmla="*/ 553452 h 986589"/>
              <a:gd name="connsiteX2" fmla="*/ 0 w 605544"/>
              <a:gd name="connsiteY2" fmla="*/ 986589 h 986589"/>
              <a:gd name="connsiteX0" fmla="*/ 457200 w 605544"/>
              <a:gd name="connsiteY0" fmla="*/ 0 h 986589"/>
              <a:gd name="connsiteX1" fmla="*/ 577516 w 605544"/>
              <a:gd name="connsiteY1" fmla="*/ 553452 h 986589"/>
              <a:gd name="connsiteX2" fmla="*/ 0 w 605544"/>
              <a:gd name="connsiteY2" fmla="*/ 986589 h 986589"/>
              <a:gd name="connsiteX0" fmla="*/ 577516 w 652743"/>
              <a:gd name="connsiteY0" fmla="*/ 0 h 1167063"/>
              <a:gd name="connsiteX1" fmla="*/ 577516 w 652743"/>
              <a:gd name="connsiteY1" fmla="*/ 733926 h 1167063"/>
              <a:gd name="connsiteX2" fmla="*/ 0 w 652743"/>
              <a:gd name="connsiteY2" fmla="*/ 1167063 h 1167063"/>
              <a:gd name="connsiteX0" fmla="*/ 577516 w 577515"/>
              <a:gd name="connsiteY0" fmla="*/ 0 h 1167063"/>
              <a:gd name="connsiteX1" fmla="*/ 0 w 577515"/>
              <a:gd name="connsiteY1" fmla="*/ 1167063 h 1167063"/>
              <a:gd name="connsiteX0" fmla="*/ 8636404 w 8636404"/>
              <a:gd name="connsiteY0" fmla="*/ 0 h 5222027"/>
              <a:gd name="connsiteX1" fmla="*/ 1 w 8636404"/>
              <a:gd name="connsiteY1" fmla="*/ 5222027 h 5222027"/>
              <a:gd name="connsiteX0" fmla="*/ 8636403 w 8636403"/>
              <a:gd name="connsiteY0" fmla="*/ 0 h 5222027"/>
              <a:gd name="connsiteX1" fmla="*/ 0 w 8636403"/>
              <a:gd name="connsiteY1" fmla="*/ 5222027 h 5222027"/>
              <a:gd name="connsiteX0" fmla="*/ 8636403 w 8668285"/>
              <a:gd name="connsiteY0" fmla="*/ 0 h 5222027"/>
              <a:gd name="connsiteX1" fmla="*/ 0 w 8668285"/>
              <a:gd name="connsiteY1" fmla="*/ 5222027 h 5222027"/>
              <a:gd name="connsiteX0" fmla="*/ 8636403 w 8687628"/>
              <a:gd name="connsiteY0" fmla="*/ 0 h 5222027"/>
              <a:gd name="connsiteX1" fmla="*/ 0 w 8687628"/>
              <a:gd name="connsiteY1" fmla="*/ 5222027 h 5222027"/>
              <a:gd name="connsiteX0" fmla="*/ 8476223 w 8529536"/>
              <a:gd name="connsiteY0" fmla="*/ 0 h 5841388"/>
              <a:gd name="connsiteX1" fmla="*/ 0 w 8529536"/>
              <a:gd name="connsiteY1" fmla="*/ 5841388 h 5841388"/>
              <a:gd name="connsiteX0" fmla="*/ 8476223 w 8617109"/>
              <a:gd name="connsiteY0" fmla="*/ 0 h 5841388"/>
              <a:gd name="connsiteX1" fmla="*/ 0 w 8617109"/>
              <a:gd name="connsiteY1" fmla="*/ 5841388 h 5841388"/>
              <a:gd name="connsiteX0" fmla="*/ 8476223 w 8476222"/>
              <a:gd name="connsiteY0" fmla="*/ 0 h 5841388"/>
              <a:gd name="connsiteX1" fmla="*/ 0 w 8476222"/>
              <a:gd name="connsiteY1" fmla="*/ 5841388 h 5841388"/>
              <a:gd name="connsiteX0" fmla="*/ 9914089 w 9914090"/>
              <a:gd name="connsiteY0" fmla="*/ 0 h 6078900"/>
              <a:gd name="connsiteX1" fmla="*/ 0 w 9914090"/>
              <a:gd name="connsiteY1" fmla="*/ 6078900 h 6078900"/>
              <a:gd name="connsiteX0" fmla="*/ 9914089 w 9914088"/>
              <a:gd name="connsiteY0" fmla="*/ 0 h 6078900"/>
              <a:gd name="connsiteX1" fmla="*/ 0 w 9914088"/>
              <a:gd name="connsiteY1" fmla="*/ 6078900 h 6078900"/>
              <a:gd name="connsiteX0" fmla="*/ 10066924 w 10066924"/>
              <a:gd name="connsiteY0" fmla="*/ 0 h 6062892"/>
              <a:gd name="connsiteX1" fmla="*/ 0 w 10066924"/>
              <a:gd name="connsiteY1" fmla="*/ 6062892 h 6062892"/>
              <a:gd name="connsiteX0" fmla="*/ 10066924 w 10066924"/>
              <a:gd name="connsiteY0" fmla="*/ 0 h 6062892"/>
              <a:gd name="connsiteX1" fmla="*/ 0 w 10066924"/>
              <a:gd name="connsiteY1" fmla="*/ 6062892 h 6062892"/>
              <a:gd name="connsiteX0" fmla="*/ 9979055 w 9979054"/>
              <a:gd name="connsiteY0" fmla="*/ 0 h 5706501"/>
              <a:gd name="connsiteX1" fmla="*/ 0 w 9979054"/>
              <a:gd name="connsiteY1" fmla="*/ 5706501 h 5706501"/>
              <a:gd name="connsiteX0" fmla="*/ 9979055 w 9979056"/>
              <a:gd name="connsiteY0" fmla="*/ 0 h 5706501"/>
              <a:gd name="connsiteX1" fmla="*/ 7397411 w 9979056"/>
              <a:gd name="connsiteY1" fmla="*/ 2665343 h 5706501"/>
              <a:gd name="connsiteX2" fmla="*/ 0 w 9979056"/>
              <a:gd name="connsiteY2" fmla="*/ 5706501 h 5706501"/>
              <a:gd name="connsiteX0" fmla="*/ 9465202 w 9465202"/>
              <a:gd name="connsiteY0" fmla="*/ 0 h 6175233"/>
              <a:gd name="connsiteX1" fmla="*/ 7397411 w 9465202"/>
              <a:gd name="connsiteY1" fmla="*/ 3134075 h 6175233"/>
              <a:gd name="connsiteX2" fmla="*/ 0 w 9465202"/>
              <a:gd name="connsiteY2" fmla="*/ 6175233 h 6175233"/>
              <a:gd name="connsiteX0" fmla="*/ 9465202 w 10175169"/>
              <a:gd name="connsiteY0" fmla="*/ 0 h 6175233"/>
              <a:gd name="connsiteX1" fmla="*/ 7397411 w 10175169"/>
              <a:gd name="connsiteY1" fmla="*/ 3134075 h 6175233"/>
              <a:gd name="connsiteX2" fmla="*/ 0 w 10175169"/>
              <a:gd name="connsiteY2" fmla="*/ 6175233 h 6175233"/>
              <a:gd name="connsiteX0" fmla="*/ 9465202 w 9985893"/>
              <a:gd name="connsiteY0" fmla="*/ 0 h 6175233"/>
              <a:gd name="connsiteX1" fmla="*/ 7397411 w 9985893"/>
              <a:gd name="connsiteY1" fmla="*/ 3134075 h 6175233"/>
              <a:gd name="connsiteX2" fmla="*/ 0 w 9985893"/>
              <a:gd name="connsiteY2" fmla="*/ 6175233 h 6175233"/>
              <a:gd name="connsiteX0" fmla="*/ 9465202 w 9985895"/>
              <a:gd name="connsiteY0" fmla="*/ 0 h 6175233"/>
              <a:gd name="connsiteX1" fmla="*/ 7397411 w 9985895"/>
              <a:gd name="connsiteY1" fmla="*/ 3134075 h 6175233"/>
              <a:gd name="connsiteX2" fmla="*/ 0 w 9985895"/>
              <a:gd name="connsiteY2" fmla="*/ 6175233 h 6175233"/>
              <a:gd name="connsiteX0" fmla="*/ 9465202 w 10256784"/>
              <a:gd name="connsiteY0" fmla="*/ 0 h 6175233"/>
              <a:gd name="connsiteX1" fmla="*/ 9755858 w 10256784"/>
              <a:gd name="connsiteY1" fmla="*/ 2957602 h 6175233"/>
              <a:gd name="connsiteX2" fmla="*/ 0 w 10256784"/>
              <a:gd name="connsiteY2" fmla="*/ 6175233 h 6175233"/>
              <a:gd name="connsiteX0" fmla="*/ 9465202 w 10916860"/>
              <a:gd name="connsiteY0" fmla="*/ 0 h 6175233"/>
              <a:gd name="connsiteX1" fmla="*/ 9755858 w 10916860"/>
              <a:gd name="connsiteY1" fmla="*/ 2957602 h 6175233"/>
              <a:gd name="connsiteX2" fmla="*/ 0 w 10916860"/>
              <a:gd name="connsiteY2" fmla="*/ 6175233 h 6175233"/>
              <a:gd name="connsiteX0" fmla="*/ 9465202 w 10444047"/>
              <a:gd name="connsiteY0" fmla="*/ 0 h 6175233"/>
              <a:gd name="connsiteX1" fmla="*/ 9755858 w 10444047"/>
              <a:gd name="connsiteY1" fmla="*/ 2957602 h 6175233"/>
              <a:gd name="connsiteX2" fmla="*/ 0 w 10444047"/>
              <a:gd name="connsiteY2" fmla="*/ 6175233 h 6175233"/>
              <a:gd name="connsiteX0" fmla="*/ 9465202 w 11552282"/>
              <a:gd name="connsiteY0" fmla="*/ 0 h 6175233"/>
              <a:gd name="connsiteX1" fmla="*/ 11158098 w 11552282"/>
              <a:gd name="connsiteY1" fmla="*/ 2472987 h 6175233"/>
              <a:gd name="connsiteX2" fmla="*/ 0 w 11552282"/>
              <a:gd name="connsiteY2" fmla="*/ 6175233 h 6175233"/>
              <a:gd name="connsiteX0" fmla="*/ 12929943 w 15386624"/>
              <a:gd name="connsiteY0" fmla="*/ 0 h 7513811"/>
              <a:gd name="connsiteX1" fmla="*/ 14622839 w 15386624"/>
              <a:gd name="connsiteY1" fmla="*/ 2472987 h 7513811"/>
              <a:gd name="connsiteX2" fmla="*/ 0 w 15386624"/>
              <a:gd name="connsiteY2" fmla="*/ 7513810 h 7513811"/>
              <a:gd name="connsiteX0" fmla="*/ 12929943 w 15386624"/>
              <a:gd name="connsiteY0" fmla="*/ 0 h 7513810"/>
              <a:gd name="connsiteX1" fmla="*/ 14622839 w 15386624"/>
              <a:gd name="connsiteY1" fmla="*/ 2472987 h 7513810"/>
              <a:gd name="connsiteX2" fmla="*/ 0 w 15386624"/>
              <a:gd name="connsiteY2" fmla="*/ 7513810 h 7513810"/>
              <a:gd name="connsiteX0" fmla="*/ 12929943 w 14955999"/>
              <a:gd name="connsiteY0" fmla="*/ 0 h 7513810"/>
              <a:gd name="connsiteX1" fmla="*/ 14622839 w 14955999"/>
              <a:gd name="connsiteY1" fmla="*/ 2472987 h 7513810"/>
              <a:gd name="connsiteX2" fmla="*/ 0 w 14955999"/>
              <a:gd name="connsiteY2" fmla="*/ 7513810 h 7513810"/>
              <a:gd name="connsiteX0" fmla="*/ 12929943 w 14955999"/>
              <a:gd name="connsiteY0" fmla="*/ 0 h 7513810"/>
              <a:gd name="connsiteX1" fmla="*/ 14622839 w 14955999"/>
              <a:gd name="connsiteY1" fmla="*/ 2472987 h 7513810"/>
              <a:gd name="connsiteX2" fmla="*/ 0 w 14955999"/>
              <a:gd name="connsiteY2" fmla="*/ 7513810 h 7513810"/>
              <a:gd name="connsiteX0" fmla="*/ 12929943 w 15031507"/>
              <a:gd name="connsiteY0" fmla="*/ 0 h 7513810"/>
              <a:gd name="connsiteX1" fmla="*/ 14707885 w 15031507"/>
              <a:gd name="connsiteY1" fmla="*/ 2556944 h 7513810"/>
              <a:gd name="connsiteX2" fmla="*/ 0 w 15031507"/>
              <a:gd name="connsiteY2" fmla="*/ 7513810 h 7513810"/>
              <a:gd name="connsiteX0" fmla="*/ 12929943 w 12997823"/>
              <a:gd name="connsiteY0" fmla="*/ 0 h 7513810"/>
              <a:gd name="connsiteX1" fmla="*/ 5350206 w 12997823"/>
              <a:gd name="connsiteY1" fmla="*/ 5727046 h 7513810"/>
              <a:gd name="connsiteX2" fmla="*/ 0 w 12997823"/>
              <a:gd name="connsiteY2" fmla="*/ 7513810 h 7513810"/>
              <a:gd name="connsiteX0" fmla="*/ 2241527 w 5572795"/>
              <a:gd name="connsiteY0" fmla="*/ 0 h 3229771"/>
              <a:gd name="connsiteX1" fmla="*/ 5350206 w 5572795"/>
              <a:gd name="connsiteY1" fmla="*/ 1443007 h 3229771"/>
              <a:gd name="connsiteX2" fmla="*/ 0 w 5572795"/>
              <a:gd name="connsiteY2" fmla="*/ 3229771 h 3229771"/>
              <a:gd name="connsiteX0" fmla="*/ 2241527 w 2241527"/>
              <a:gd name="connsiteY0" fmla="*/ 0 h 3229771"/>
              <a:gd name="connsiteX1" fmla="*/ 0 w 2241527"/>
              <a:gd name="connsiteY1" fmla="*/ 3229771 h 3229771"/>
              <a:gd name="connsiteX0" fmla="*/ 2241527 w 2450961"/>
              <a:gd name="connsiteY0" fmla="*/ 0 h 3229771"/>
              <a:gd name="connsiteX1" fmla="*/ 0 w 2450961"/>
              <a:gd name="connsiteY1" fmla="*/ 3229771 h 3229771"/>
              <a:gd name="connsiteX0" fmla="*/ 2241527 w 2523702"/>
              <a:gd name="connsiteY0" fmla="*/ 0 h 3229771"/>
              <a:gd name="connsiteX1" fmla="*/ 0 w 2523702"/>
              <a:gd name="connsiteY1" fmla="*/ 3229771 h 3229771"/>
              <a:gd name="connsiteX0" fmla="*/ 2241527 w 2241528"/>
              <a:gd name="connsiteY0" fmla="*/ 0 h 3229771"/>
              <a:gd name="connsiteX1" fmla="*/ 0 w 2241528"/>
              <a:gd name="connsiteY1" fmla="*/ 3229771 h 3229771"/>
              <a:gd name="connsiteX0" fmla="*/ 1093644 w 1919576"/>
              <a:gd name="connsiteY0" fmla="*/ 0 h 3134264"/>
              <a:gd name="connsiteX1" fmla="*/ 1604854 w 1919576"/>
              <a:gd name="connsiteY1" fmla="*/ 3134264 h 3134264"/>
              <a:gd name="connsiteX0" fmla="*/ 1038417 w 2241754"/>
              <a:gd name="connsiteY0" fmla="*/ 0 h 3563864"/>
              <a:gd name="connsiteX1" fmla="*/ 1945775 w 2241754"/>
              <a:gd name="connsiteY1" fmla="*/ 3563864 h 3563864"/>
              <a:gd name="connsiteX0" fmla="*/ 1956406 w 1956406"/>
              <a:gd name="connsiteY0" fmla="*/ 0 h 4609439"/>
              <a:gd name="connsiteX1" fmla="*/ 0 w 1956406"/>
              <a:gd name="connsiteY1" fmla="*/ 4609439 h 4609439"/>
              <a:gd name="connsiteX0" fmla="*/ 2169107 w 2169107"/>
              <a:gd name="connsiteY0" fmla="*/ 0 h 4609439"/>
              <a:gd name="connsiteX1" fmla="*/ 212701 w 2169107"/>
              <a:gd name="connsiteY1" fmla="*/ 4609439 h 4609439"/>
              <a:gd name="connsiteX0" fmla="*/ 8468220 w 8468220"/>
              <a:gd name="connsiteY0" fmla="*/ 0 h 5835217"/>
              <a:gd name="connsiteX1" fmla="*/ 0 w 8468220"/>
              <a:gd name="connsiteY1" fmla="*/ 5835217 h 5835217"/>
              <a:gd name="connsiteX0" fmla="*/ 8468220 w 8468220"/>
              <a:gd name="connsiteY0" fmla="*/ 0 h 5835217"/>
              <a:gd name="connsiteX1" fmla="*/ 0 w 8468220"/>
              <a:gd name="connsiteY1" fmla="*/ 5835217 h 5835217"/>
              <a:gd name="connsiteX0" fmla="*/ 8468220 w 8468220"/>
              <a:gd name="connsiteY0" fmla="*/ 0 h 5835217"/>
              <a:gd name="connsiteX1" fmla="*/ 0 w 8468220"/>
              <a:gd name="connsiteY1" fmla="*/ 5835217 h 5835217"/>
              <a:gd name="connsiteX0" fmla="*/ 8468220 w 8468220"/>
              <a:gd name="connsiteY0" fmla="*/ 0 h 5835217"/>
              <a:gd name="connsiteX1" fmla="*/ 6511044 w 8468220"/>
              <a:gd name="connsiteY1" fmla="*/ 2644223 h 5835217"/>
              <a:gd name="connsiteX2" fmla="*/ 0 w 8468220"/>
              <a:gd name="connsiteY2" fmla="*/ 5835217 h 5835217"/>
              <a:gd name="connsiteX0" fmla="*/ 8468220 w 8468220"/>
              <a:gd name="connsiteY0" fmla="*/ 0 h 5835217"/>
              <a:gd name="connsiteX1" fmla="*/ 7923209 w 8468220"/>
              <a:gd name="connsiteY1" fmla="*/ 3011215 h 5835217"/>
              <a:gd name="connsiteX2" fmla="*/ 0 w 8468220"/>
              <a:gd name="connsiteY2" fmla="*/ 5835217 h 5835217"/>
              <a:gd name="connsiteX0" fmla="*/ 8468220 w 8709247"/>
              <a:gd name="connsiteY0" fmla="*/ 0 h 5835217"/>
              <a:gd name="connsiteX1" fmla="*/ 7923209 w 8709247"/>
              <a:gd name="connsiteY1" fmla="*/ 3011215 h 5835217"/>
              <a:gd name="connsiteX2" fmla="*/ 0 w 8709247"/>
              <a:gd name="connsiteY2" fmla="*/ 5835217 h 5835217"/>
              <a:gd name="connsiteX0" fmla="*/ 8468220 w 8709245"/>
              <a:gd name="connsiteY0" fmla="*/ 0 h 5835217"/>
              <a:gd name="connsiteX1" fmla="*/ 7923209 w 8709245"/>
              <a:gd name="connsiteY1" fmla="*/ 3011215 h 5835217"/>
              <a:gd name="connsiteX2" fmla="*/ 0 w 8709245"/>
              <a:gd name="connsiteY2" fmla="*/ 5835217 h 5835217"/>
              <a:gd name="connsiteX0" fmla="*/ 8468220 w 8709247"/>
              <a:gd name="connsiteY0" fmla="*/ 0 h 5835217"/>
              <a:gd name="connsiteX1" fmla="*/ 7923209 w 8709247"/>
              <a:gd name="connsiteY1" fmla="*/ 3011215 h 5835217"/>
              <a:gd name="connsiteX2" fmla="*/ 0 w 8709247"/>
              <a:gd name="connsiteY2" fmla="*/ 5835217 h 5835217"/>
              <a:gd name="connsiteX0" fmla="*/ 8468220 w 8809298"/>
              <a:gd name="connsiteY0" fmla="*/ 0 h 5835217"/>
              <a:gd name="connsiteX1" fmla="*/ 8075735 w 8809298"/>
              <a:gd name="connsiteY1" fmla="*/ 3088425 h 5835217"/>
              <a:gd name="connsiteX2" fmla="*/ 0 w 8809298"/>
              <a:gd name="connsiteY2" fmla="*/ 5835217 h 5835217"/>
              <a:gd name="connsiteX0" fmla="*/ 8468220 w 8816645"/>
              <a:gd name="connsiteY0" fmla="*/ 0 h 5835217"/>
              <a:gd name="connsiteX1" fmla="*/ 8086531 w 8816645"/>
              <a:gd name="connsiteY1" fmla="*/ 3099081 h 5835217"/>
              <a:gd name="connsiteX2" fmla="*/ 0 w 8816645"/>
              <a:gd name="connsiteY2" fmla="*/ 5835217 h 5835217"/>
              <a:gd name="connsiteX0" fmla="*/ 8468220 w 8610896"/>
              <a:gd name="connsiteY0" fmla="*/ 0 h 5835217"/>
              <a:gd name="connsiteX1" fmla="*/ 8086531 w 8610896"/>
              <a:gd name="connsiteY1" fmla="*/ 3099081 h 5835217"/>
              <a:gd name="connsiteX2" fmla="*/ 0 w 8610896"/>
              <a:gd name="connsiteY2" fmla="*/ 5835217 h 5835217"/>
              <a:gd name="connsiteX0" fmla="*/ 8468220 w 8865264"/>
              <a:gd name="connsiteY0" fmla="*/ 0 h 5835217"/>
              <a:gd name="connsiteX1" fmla="*/ 8086531 w 8865264"/>
              <a:gd name="connsiteY1" fmla="*/ 3099081 h 5835217"/>
              <a:gd name="connsiteX2" fmla="*/ 0 w 8865264"/>
              <a:gd name="connsiteY2" fmla="*/ 5835217 h 5835217"/>
              <a:gd name="connsiteX0" fmla="*/ 8468220 w 9334713"/>
              <a:gd name="connsiteY0" fmla="*/ 0 h 5835217"/>
              <a:gd name="connsiteX1" fmla="*/ 8651108 w 9334713"/>
              <a:gd name="connsiteY1" fmla="*/ 2922799 h 5835217"/>
              <a:gd name="connsiteX2" fmla="*/ 0 w 9334713"/>
              <a:gd name="connsiteY2" fmla="*/ 5835217 h 5835217"/>
              <a:gd name="connsiteX0" fmla="*/ 8468220 w 9310931"/>
              <a:gd name="connsiteY0" fmla="*/ 0 h 5835217"/>
              <a:gd name="connsiteX1" fmla="*/ 8651108 w 9310931"/>
              <a:gd name="connsiteY1" fmla="*/ 2922799 h 5835217"/>
              <a:gd name="connsiteX2" fmla="*/ 0 w 9310931"/>
              <a:gd name="connsiteY2" fmla="*/ 5835217 h 5835217"/>
              <a:gd name="connsiteX0" fmla="*/ 8468220 w 9505179"/>
              <a:gd name="connsiteY0" fmla="*/ 0 h 5835217"/>
              <a:gd name="connsiteX1" fmla="*/ 8874662 w 9505179"/>
              <a:gd name="connsiteY1" fmla="*/ 3119032 h 5835217"/>
              <a:gd name="connsiteX2" fmla="*/ 0 w 9505179"/>
              <a:gd name="connsiteY2" fmla="*/ 5835217 h 5835217"/>
              <a:gd name="connsiteX0" fmla="*/ 8468220 w 9505179"/>
              <a:gd name="connsiteY0" fmla="*/ 0 h 5835217"/>
              <a:gd name="connsiteX1" fmla="*/ 8874662 w 9505179"/>
              <a:gd name="connsiteY1" fmla="*/ 3119032 h 5835217"/>
              <a:gd name="connsiteX2" fmla="*/ 0 w 9505179"/>
              <a:gd name="connsiteY2" fmla="*/ 5835217 h 5835217"/>
              <a:gd name="connsiteX0" fmla="*/ 8468220 w 9436380"/>
              <a:gd name="connsiteY0" fmla="*/ 0 h 5835217"/>
              <a:gd name="connsiteX1" fmla="*/ 8874662 w 9436380"/>
              <a:gd name="connsiteY1" fmla="*/ 3119032 h 5835217"/>
              <a:gd name="connsiteX2" fmla="*/ 0 w 9436380"/>
              <a:gd name="connsiteY2" fmla="*/ 5835217 h 5835217"/>
              <a:gd name="connsiteX0" fmla="*/ 8468220 w 10340379"/>
              <a:gd name="connsiteY0" fmla="*/ 0 h 5835217"/>
              <a:gd name="connsiteX1" fmla="*/ 9875869 w 10340379"/>
              <a:gd name="connsiteY1" fmla="*/ 3496051 h 5835217"/>
              <a:gd name="connsiteX2" fmla="*/ 0 w 10340379"/>
              <a:gd name="connsiteY2" fmla="*/ 5835217 h 5835217"/>
              <a:gd name="connsiteX0" fmla="*/ 8468220 w 10340379"/>
              <a:gd name="connsiteY0" fmla="*/ 0 h 5835217"/>
              <a:gd name="connsiteX1" fmla="*/ 9875869 w 10340379"/>
              <a:gd name="connsiteY1" fmla="*/ 3496051 h 5835217"/>
              <a:gd name="connsiteX2" fmla="*/ 5767853 w 10340379"/>
              <a:gd name="connsiteY2" fmla="*/ 4453780 h 5835217"/>
              <a:gd name="connsiteX3" fmla="*/ 0 w 10340379"/>
              <a:gd name="connsiteY3" fmla="*/ 5835217 h 5835217"/>
              <a:gd name="connsiteX0" fmla="*/ 8468220 w 9958622"/>
              <a:gd name="connsiteY0" fmla="*/ 0 h 5835217"/>
              <a:gd name="connsiteX1" fmla="*/ 9875869 w 9958622"/>
              <a:gd name="connsiteY1" fmla="*/ 3496051 h 5835217"/>
              <a:gd name="connsiteX2" fmla="*/ 4570308 w 9958622"/>
              <a:gd name="connsiteY2" fmla="*/ 3613946 h 5835217"/>
              <a:gd name="connsiteX3" fmla="*/ 0 w 9958622"/>
              <a:gd name="connsiteY3" fmla="*/ 5835217 h 5835217"/>
              <a:gd name="connsiteX0" fmla="*/ 8468220 w 9958624"/>
              <a:gd name="connsiteY0" fmla="*/ 0 h 5835217"/>
              <a:gd name="connsiteX1" fmla="*/ 9875869 w 9958624"/>
              <a:gd name="connsiteY1" fmla="*/ 3496051 h 5835217"/>
              <a:gd name="connsiteX2" fmla="*/ 4570308 w 9958624"/>
              <a:gd name="connsiteY2" fmla="*/ 3613946 h 5835217"/>
              <a:gd name="connsiteX3" fmla="*/ 0 w 9958624"/>
              <a:gd name="connsiteY3" fmla="*/ 5835217 h 5835217"/>
              <a:gd name="connsiteX0" fmla="*/ 8468220 w 9958622"/>
              <a:gd name="connsiteY0" fmla="*/ 0 h 5835217"/>
              <a:gd name="connsiteX1" fmla="*/ 9875869 w 9958622"/>
              <a:gd name="connsiteY1" fmla="*/ 3496051 h 5835217"/>
              <a:gd name="connsiteX2" fmla="*/ 4570308 w 9958622"/>
              <a:gd name="connsiteY2" fmla="*/ 3613946 h 5835217"/>
              <a:gd name="connsiteX3" fmla="*/ 0 w 9958622"/>
              <a:gd name="connsiteY3" fmla="*/ 5835217 h 5835217"/>
              <a:gd name="connsiteX0" fmla="*/ 8468220 w 9968056"/>
              <a:gd name="connsiteY0" fmla="*/ 0 h 5835217"/>
              <a:gd name="connsiteX1" fmla="*/ 9875869 w 9968056"/>
              <a:gd name="connsiteY1" fmla="*/ 3496051 h 5835217"/>
              <a:gd name="connsiteX2" fmla="*/ 4570308 w 9968056"/>
              <a:gd name="connsiteY2" fmla="*/ 3613946 h 5835217"/>
              <a:gd name="connsiteX3" fmla="*/ 0 w 9968056"/>
              <a:gd name="connsiteY3" fmla="*/ 5835217 h 5835217"/>
              <a:gd name="connsiteX0" fmla="*/ 8468220 w 10093958"/>
              <a:gd name="connsiteY0" fmla="*/ 0 h 5835217"/>
              <a:gd name="connsiteX1" fmla="*/ 9875869 w 10093958"/>
              <a:gd name="connsiteY1" fmla="*/ 3496051 h 5835217"/>
              <a:gd name="connsiteX2" fmla="*/ 4570308 w 10093958"/>
              <a:gd name="connsiteY2" fmla="*/ 3613946 h 5835217"/>
              <a:gd name="connsiteX3" fmla="*/ 0 w 10093958"/>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7040745 w 9901945"/>
              <a:gd name="connsiteY0" fmla="*/ 0 h 5411293"/>
              <a:gd name="connsiteX1" fmla="*/ 9875869 w 9901945"/>
              <a:gd name="connsiteY1" fmla="*/ 3072127 h 5411293"/>
              <a:gd name="connsiteX2" fmla="*/ 4570308 w 9901945"/>
              <a:gd name="connsiteY2" fmla="*/ 3190022 h 5411293"/>
              <a:gd name="connsiteX3" fmla="*/ 0 w 9901945"/>
              <a:gd name="connsiteY3" fmla="*/ 5411293 h 5411293"/>
              <a:gd name="connsiteX0" fmla="*/ 7040745 w 7511369"/>
              <a:gd name="connsiteY0" fmla="*/ 0 h 5411293"/>
              <a:gd name="connsiteX1" fmla="*/ 7459224 w 7511369"/>
              <a:gd name="connsiteY1" fmla="*/ 3163626 h 5411293"/>
              <a:gd name="connsiteX2" fmla="*/ 4570308 w 7511369"/>
              <a:gd name="connsiteY2" fmla="*/ 3190022 h 5411293"/>
              <a:gd name="connsiteX3" fmla="*/ 0 w 7511369"/>
              <a:gd name="connsiteY3" fmla="*/ 5411293 h 5411293"/>
              <a:gd name="connsiteX0" fmla="*/ 7040745 w 7567633"/>
              <a:gd name="connsiteY0" fmla="*/ 0 h 5411293"/>
              <a:gd name="connsiteX1" fmla="*/ 7459224 w 7567633"/>
              <a:gd name="connsiteY1" fmla="*/ 3163626 h 5411293"/>
              <a:gd name="connsiteX2" fmla="*/ 3225397 w 7567633"/>
              <a:gd name="connsiteY2" fmla="*/ 3571592 h 5411293"/>
              <a:gd name="connsiteX3" fmla="*/ 0 w 7567633"/>
              <a:gd name="connsiteY3" fmla="*/ 5411293 h 5411293"/>
              <a:gd name="connsiteX0" fmla="*/ 7040745 w 7040745"/>
              <a:gd name="connsiteY0" fmla="*/ 0 h 5411293"/>
              <a:gd name="connsiteX1" fmla="*/ 3225397 w 7040745"/>
              <a:gd name="connsiteY1" fmla="*/ 3571592 h 5411293"/>
              <a:gd name="connsiteX2" fmla="*/ 0 w 7040745"/>
              <a:gd name="connsiteY2" fmla="*/ 5411293 h 5411293"/>
              <a:gd name="connsiteX0" fmla="*/ 7040745 w 7040745"/>
              <a:gd name="connsiteY0" fmla="*/ 0 h 5411293"/>
              <a:gd name="connsiteX1" fmla="*/ 5069566 w 7040745"/>
              <a:gd name="connsiteY1" fmla="*/ 2774102 h 5411293"/>
              <a:gd name="connsiteX2" fmla="*/ 0 w 7040745"/>
              <a:gd name="connsiteY2" fmla="*/ 5411293 h 5411293"/>
              <a:gd name="connsiteX0" fmla="*/ 7040745 w 7040745"/>
              <a:gd name="connsiteY0" fmla="*/ 0 h 5411293"/>
              <a:gd name="connsiteX1" fmla="*/ 0 w 7040745"/>
              <a:gd name="connsiteY1" fmla="*/ 5411293 h 5411293"/>
              <a:gd name="connsiteX0" fmla="*/ 7040745 w 7040745"/>
              <a:gd name="connsiteY0" fmla="*/ 0 h 5411293"/>
              <a:gd name="connsiteX1" fmla="*/ 0 w 7040745"/>
              <a:gd name="connsiteY1" fmla="*/ 5411293 h 5411293"/>
              <a:gd name="connsiteX0" fmla="*/ 7040745 w 7040745"/>
              <a:gd name="connsiteY0" fmla="*/ 0 h 5411293"/>
              <a:gd name="connsiteX1" fmla="*/ 0 w 7040745"/>
              <a:gd name="connsiteY1" fmla="*/ 5411293 h 5411293"/>
            </a:gdLst>
            <a:ahLst/>
            <a:cxnLst>
              <a:cxn ang="0">
                <a:pos x="connsiteX0" y="connsiteY0"/>
              </a:cxn>
              <a:cxn ang="0">
                <a:pos x="connsiteX1" y="connsiteY1"/>
              </a:cxn>
            </a:cxnLst>
            <a:rect l="l" t="t" r="r" b="b"/>
            <a:pathLst>
              <a:path w="7040745" h="5411293">
                <a:moveTo>
                  <a:pt x="7040745" y="0"/>
                </a:moveTo>
                <a:cubicBezTo>
                  <a:pt x="3739908" y="1535277"/>
                  <a:pt x="1577228" y="3670515"/>
                  <a:pt x="0" y="5411293"/>
                </a:cubicBezTo>
              </a:path>
            </a:pathLst>
          </a:custGeom>
          <a:noFill/>
          <a:ln w="19050" cap="rnd">
            <a:solidFill>
              <a:schemeClr val="accent1"/>
            </a:solidFill>
            <a:prstDash val="dash"/>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4F64591B-F0BB-FF43-AB79-4185A56447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0815881" y="-1"/>
            <a:ext cx="1376120" cy="1376120"/>
          </a:xfrm>
          <a:prstGeom prst="rect">
            <a:avLst/>
          </a:prstGeom>
        </p:spPr>
      </p:pic>
      <p:sp>
        <p:nvSpPr>
          <p:cNvPr id="58" name="Triangle 57">
            <a:extLst>
              <a:ext uri="{FF2B5EF4-FFF2-40B4-BE49-F238E27FC236}">
                <a16:creationId xmlns:a16="http://schemas.microsoft.com/office/drawing/2014/main" id="{47EAFCFA-80EA-364B-85FE-BE996F886440}"/>
              </a:ext>
            </a:extLst>
          </p:cNvPr>
          <p:cNvSpPr/>
          <p:nvPr/>
        </p:nvSpPr>
        <p:spPr>
          <a:xfrm rot="10800000">
            <a:off x="1043597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riangle 58">
            <a:extLst>
              <a:ext uri="{FF2B5EF4-FFF2-40B4-BE49-F238E27FC236}">
                <a16:creationId xmlns:a16="http://schemas.microsoft.com/office/drawing/2014/main" id="{6562FC54-E54F-FC4E-8809-B2114162AA14}"/>
              </a:ext>
            </a:extLst>
          </p:cNvPr>
          <p:cNvSpPr/>
          <p:nvPr/>
        </p:nvSpPr>
        <p:spPr>
          <a:xfrm rot="10800000">
            <a:off x="10704324"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Triangle 59">
            <a:extLst>
              <a:ext uri="{FF2B5EF4-FFF2-40B4-BE49-F238E27FC236}">
                <a16:creationId xmlns:a16="http://schemas.microsoft.com/office/drawing/2014/main" id="{5CBEA871-F2AA-194C-981C-314CECEA4A1F}"/>
              </a:ext>
            </a:extLst>
          </p:cNvPr>
          <p:cNvSpPr/>
          <p:nvPr/>
        </p:nvSpPr>
        <p:spPr>
          <a:xfrm rot="10800000">
            <a:off x="1097266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riangle 60">
            <a:extLst>
              <a:ext uri="{FF2B5EF4-FFF2-40B4-BE49-F238E27FC236}">
                <a16:creationId xmlns:a16="http://schemas.microsoft.com/office/drawing/2014/main" id="{1701EDA8-CFA8-724E-A0D1-672EA6FB6A4B}"/>
              </a:ext>
            </a:extLst>
          </p:cNvPr>
          <p:cNvSpPr/>
          <p:nvPr/>
        </p:nvSpPr>
        <p:spPr>
          <a:xfrm rot="10800000">
            <a:off x="11241014"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riangle 61">
            <a:extLst>
              <a:ext uri="{FF2B5EF4-FFF2-40B4-BE49-F238E27FC236}">
                <a16:creationId xmlns:a16="http://schemas.microsoft.com/office/drawing/2014/main" id="{AABB2554-8C14-F445-8157-02F272E03312}"/>
              </a:ext>
            </a:extLst>
          </p:cNvPr>
          <p:cNvSpPr/>
          <p:nvPr/>
        </p:nvSpPr>
        <p:spPr>
          <a:xfrm rot="10800000">
            <a:off x="1150935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riangle 62">
            <a:extLst>
              <a:ext uri="{FF2B5EF4-FFF2-40B4-BE49-F238E27FC236}">
                <a16:creationId xmlns:a16="http://schemas.microsoft.com/office/drawing/2014/main" id="{EAC8016B-7720-3A4D-8F2F-FB1F67A18A47}"/>
              </a:ext>
            </a:extLst>
          </p:cNvPr>
          <p:cNvSpPr/>
          <p:nvPr/>
        </p:nvSpPr>
        <p:spPr>
          <a:xfrm rot="10800000">
            <a:off x="11777705"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Donut 74">
            <a:extLst>
              <a:ext uri="{FF2B5EF4-FFF2-40B4-BE49-F238E27FC236}">
                <a16:creationId xmlns:a16="http://schemas.microsoft.com/office/drawing/2014/main" id="{2348ECF1-297F-DE46-85B6-5C8E422BAF9D}"/>
              </a:ext>
            </a:extLst>
          </p:cNvPr>
          <p:cNvSpPr/>
          <p:nvPr/>
        </p:nvSpPr>
        <p:spPr>
          <a:xfrm>
            <a:off x="96257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0" name="Donut 79">
            <a:extLst>
              <a:ext uri="{FF2B5EF4-FFF2-40B4-BE49-F238E27FC236}">
                <a16:creationId xmlns:a16="http://schemas.microsoft.com/office/drawing/2014/main" id="{FD32BD30-924B-6F4E-8A18-A26E2EDA745E}"/>
              </a:ext>
            </a:extLst>
          </p:cNvPr>
          <p:cNvSpPr/>
          <p:nvPr/>
        </p:nvSpPr>
        <p:spPr>
          <a:xfrm>
            <a:off x="93945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5" name="Donut 84">
            <a:extLst>
              <a:ext uri="{FF2B5EF4-FFF2-40B4-BE49-F238E27FC236}">
                <a16:creationId xmlns:a16="http://schemas.microsoft.com/office/drawing/2014/main" id="{3A5863D7-1ABA-1447-B1EE-B1B5BE36BF28}"/>
              </a:ext>
            </a:extLst>
          </p:cNvPr>
          <p:cNvSpPr/>
          <p:nvPr/>
        </p:nvSpPr>
        <p:spPr>
          <a:xfrm>
            <a:off x="91633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6" name="Donut 85">
            <a:extLst>
              <a:ext uri="{FF2B5EF4-FFF2-40B4-BE49-F238E27FC236}">
                <a16:creationId xmlns:a16="http://schemas.microsoft.com/office/drawing/2014/main" id="{8C47BF8F-E53A-D042-ACEA-07D1C1617188}"/>
              </a:ext>
            </a:extLst>
          </p:cNvPr>
          <p:cNvSpPr/>
          <p:nvPr/>
        </p:nvSpPr>
        <p:spPr>
          <a:xfrm>
            <a:off x="91633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9" name="Donut 88">
            <a:extLst>
              <a:ext uri="{FF2B5EF4-FFF2-40B4-BE49-F238E27FC236}">
                <a16:creationId xmlns:a16="http://schemas.microsoft.com/office/drawing/2014/main" id="{FC10C1C8-7DA2-3947-98CE-1038A2620680}"/>
              </a:ext>
            </a:extLst>
          </p:cNvPr>
          <p:cNvSpPr/>
          <p:nvPr/>
        </p:nvSpPr>
        <p:spPr>
          <a:xfrm>
            <a:off x="89321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0" name="Donut 89">
            <a:extLst>
              <a:ext uri="{FF2B5EF4-FFF2-40B4-BE49-F238E27FC236}">
                <a16:creationId xmlns:a16="http://schemas.microsoft.com/office/drawing/2014/main" id="{178DAF8D-EFBD-C542-BC2A-C8B5DBB0FE02}"/>
              </a:ext>
            </a:extLst>
          </p:cNvPr>
          <p:cNvSpPr/>
          <p:nvPr/>
        </p:nvSpPr>
        <p:spPr>
          <a:xfrm>
            <a:off x="89321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3" name="Donut 92">
            <a:extLst>
              <a:ext uri="{FF2B5EF4-FFF2-40B4-BE49-F238E27FC236}">
                <a16:creationId xmlns:a16="http://schemas.microsoft.com/office/drawing/2014/main" id="{65F49C45-505F-3943-AC80-2AEF02C3D9A1}"/>
              </a:ext>
            </a:extLst>
          </p:cNvPr>
          <p:cNvSpPr/>
          <p:nvPr/>
        </p:nvSpPr>
        <p:spPr>
          <a:xfrm>
            <a:off x="87010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4" name="Donut 93">
            <a:extLst>
              <a:ext uri="{FF2B5EF4-FFF2-40B4-BE49-F238E27FC236}">
                <a16:creationId xmlns:a16="http://schemas.microsoft.com/office/drawing/2014/main" id="{73EA0BF8-213C-EC4D-93D0-8EBF7F611A95}"/>
              </a:ext>
            </a:extLst>
          </p:cNvPr>
          <p:cNvSpPr/>
          <p:nvPr/>
        </p:nvSpPr>
        <p:spPr>
          <a:xfrm>
            <a:off x="87010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5" name="Donut 94">
            <a:extLst>
              <a:ext uri="{FF2B5EF4-FFF2-40B4-BE49-F238E27FC236}">
                <a16:creationId xmlns:a16="http://schemas.microsoft.com/office/drawing/2014/main" id="{11FEED6C-68FF-F147-9D75-6C66A0BDF50F}"/>
              </a:ext>
            </a:extLst>
          </p:cNvPr>
          <p:cNvSpPr/>
          <p:nvPr/>
        </p:nvSpPr>
        <p:spPr>
          <a:xfrm>
            <a:off x="87010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7" name="Donut 96">
            <a:extLst>
              <a:ext uri="{FF2B5EF4-FFF2-40B4-BE49-F238E27FC236}">
                <a16:creationId xmlns:a16="http://schemas.microsoft.com/office/drawing/2014/main" id="{0E2E83ED-6286-3A43-B42F-2E9C47D971E6}"/>
              </a:ext>
            </a:extLst>
          </p:cNvPr>
          <p:cNvSpPr/>
          <p:nvPr/>
        </p:nvSpPr>
        <p:spPr>
          <a:xfrm>
            <a:off x="84698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8" name="Donut 97">
            <a:extLst>
              <a:ext uri="{FF2B5EF4-FFF2-40B4-BE49-F238E27FC236}">
                <a16:creationId xmlns:a16="http://schemas.microsoft.com/office/drawing/2014/main" id="{4089A2F3-EA04-2B4F-975E-815A6228A9C2}"/>
              </a:ext>
            </a:extLst>
          </p:cNvPr>
          <p:cNvSpPr/>
          <p:nvPr/>
        </p:nvSpPr>
        <p:spPr>
          <a:xfrm>
            <a:off x="84698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9" name="Donut 98">
            <a:extLst>
              <a:ext uri="{FF2B5EF4-FFF2-40B4-BE49-F238E27FC236}">
                <a16:creationId xmlns:a16="http://schemas.microsoft.com/office/drawing/2014/main" id="{B0990D47-3B62-5A4F-A45E-A48E1016D2D2}"/>
              </a:ext>
            </a:extLst>
          </p:cNvPr>
          <p:cNvSpPr/>
          <p:nvPr/>
        </p:nvSpPr>
        <p:spPr>
          <a:xfrm>
            <a:off x="84698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1" name="Donut 100">
            <a:extLst>
              <a:ext uri="{FF2B5EF4-FFF2-40B4-BE49-F238E27FC236}">
                <a16:creationId xmlns:a16="http://schemas.microsoft.com/office/drawing/2014/main" id="{EE9EA148-FACE-B14A-8391-C37DFE3A22C2}"/>
              </a:ext>
            </a:extLst>
          </p:cNvPr>
          <p:cNvSpPr/>
          <p:nvPr/>
        </p:nvSpPr>
        <p:spPr>
          <a:xfrm>
            <a:off x="82386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2" name="Donut 101">
            <a:extLst>
              <a:ext uri="{FF2B5EF4-FFF2-40B4-BE49-F238E27FC236}">
                <a16:creationId xmlns:a16="http://schemas.microsoft.com/office/drawing/2014/main" id="{A2EBED85-FADA-4A49-A26C-4E1C8A341E71}"/>
              </a:ext>
            </a:extLst>
          </p:cNvPr>
          <p:cNvSpPr/>
          <p:nvPr/>
        </p:nvSpPr>
        <p:spPr>
          <a:xfrm>
            <a:off x="82386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3" name="Donut 102">
            <a:extLst>
              <a:ext uri="{FF2B5EF4-FFF2-40B4-BE49-F238E27FC236}">
                <a16:creationId xmlns:a16="http://schemas.microsoft.com/office/drawing/2014/main" id="{44755A96-6FDC-954F-A1F2-165B65FBB489}"/>
              </a:ext>
            </a:extLst>
          </p:cNvPr>
          <p:cNvSpPr/>
          <p:nvPr/>
        </p:nvSpPr>
        <p:spPr>
          <a:xfrm>
            <a:off x="82386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5" name="Donut 104">
            <a:extLst>
              <a:ext uri="{FF2B5EF4-FFF2-40B4-BE49-F238E27FC236}">
                <a16:creationId xmlns:a16="http://schemas.microsoft.com/office/drawing/2014/main" id="{EDFA50C5-5F6F-354C-BF51-A60EDF0B0167}"/>
              </a:ext>
            </a:extLst>
          </p:cNvPr>
          <p:cNvSpPr/>
          <p:nvPr/>
        </p:nvSpPr>
        <p:spPr>
          <a:xfrm>
            <a:off x="80075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6" name="Donut 105">
            <a:extLst>
              <a:ext uri="{FF2B5EF4-FFF2-40B4-BE49-F238E27FC236}">
                <a16:creationId xmlns:a16="http://schemas.microsoft.com/office/drawing/2014/main" id="{16204AE5-56E9-C24E-A239-E45B132279CC}"/>
              </a:ext>
            </a:extLst>
          </p:cNvPr>
          <p:cNvSpPr/>
          <p:nvPr/>
        </p:nvSpPr>
        <p:spPr>
          <a:xfrm>
            <a:off x="80075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7" name="Donut 106">
            <a:extLst>
              <a:ext uri="{FF2B5EF4-FFF2-40B4-BE49-F238E27FC236}">
                <a16:creationId xmlns:a16="http://schemas.microsoft.com/office/drawing/2014/main" id="{01F30A15-67DC-7A48-8DD3-B03AF86A5255}"/>
              </a:ext>
            </a:extLst>
          </p:cNvPr>
          <p:cNvSpPr/>
          <p:nvPr/>
        </p:nvSpPr>
        <p:spPr>
          <a:xfrm>
            <a:off x="80075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9" name="Donut 108">
            <a:extLst>
              <a:ext uri="{FF2B5EF4-FFF2-40B4-BE49-F238E27FC236}">
                <a16:creationId xmlns:a16="http://schemas.microsoft.com/office/drawing/2014/main" id="{298B37FE-993A-9249-BB3D-C5346D5BAF95}"/>
              </a:ext>
            </a:extLst>
          </p:cNvPr>
          <p:cNvSpPr/>
          <p:nvPr/>
        </p:nvSpPr>
        <p:spPr>
          <a:xfrm>
            <a:off x="77763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0" name="Donut 109">
            <a:extLst>
              <a:ext uri="{FF2B5EF4-FFF2-40B4-BE49-F238E27FC236}">
                <a16:creationId xmlns:a16="http://schemas.microsoft.com/office/drawing/2014/main" id="{BBCAF951-6D8E-824A-935E-F8606733DECF}"/>
              </a:ext>
            </a:extLst>
          </p:cNvPr>
          <p:cNvSpPr/>
          <p:nvPr/>
        </p:nvSpPr>
        <p:spPr>
          <a:xfrm>
            <a:off x="77763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1" name="Donut 110">
            <a:extLst>
              <a:ext uri="{FF2B5EF4-FFF2-40B4-BE49-F238E27FC236}">
                <a16:creationId xmlns:a16="http://schemas.microsoft.com/office/drawing/2014/main" id="{ACB62DC7-7794-1749-82F4-3F2F96BB6306}"/>
              </a:ext>
            </a:extLst>
          </p:cNvPr>
          <p:cNvSpPr/>
          <p:nvPr/>
        </p:nvSpPr>
        <p:spPr>
          <a:xfrm>
            <a:off x="77763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3" name="Donut 112">
            <a:extLst>
              <a:ext uri="{FF2B5EF4-FFF2-40B4-BE49-F238E27FC236}">
                <a16:creationId xmlns:a16="http://schemas.microsoft.com/office/drawing/2014/main" id="{405F88C9-707E-604C-8EA5-DE0A4028B6E2}"/>
              </a:ext>
            </a:extLst>
          </p:cNvPr>
          <p:cNvSpPr/>
          <p:nvPr/>
        </p:nvSpPr>
        <p:spPr>
          <a:xfrm>
            <a:off x="75451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4" name="Donut 113">
            <a:extLst>
              <a:ext uri="{FF2B5EF4-FFF2-40B4-BE49-F238E27FC236}">
                <a16:creationId xmlns:a16="http://schemas.microsoft.com/office/drawing/2014/main" id="{6A92E616-3D69-DE4A-8647-BBA269A47CA1}"/>
              </a:ext>
            </a:extLst>
          </p:cNvPr>
          <p:cNvSpPr/>
          <p:nvPr/>
        </p:nvSpPr>
        <p:spPr>
          <a:xfrm>
            <a:off x="75451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5" name="Donut 114">
            <a:extLst>
              <a:ext uri="{FF2B5EF4-FFF2-40B4-BE49-F238E27FC236}">
                <a16:creationId xmlns:a16="http://schemas.microsoft.com/office/drawing/2014/main" id="{436A1BD1-2F6C-C642-ABE7-8A781B8DEF83}"/>
              </a:ext>
            </a:extLst>
          </p:cNvPr>
          <p:cNvSpPr/>
          <p:nvPr/>
        </p:nvSpPr>
        <p:spPr>
          <a:xfrm>
            <a:off x="75451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7" name="Donut 116">
            <a:extLst>
              <a:ext uri="{FF2B5EF4-FFF2-40B4-BE49-F238E27FC236}">
                <a16:creationId xmlns:a16="http://schemas.microsoft.com/office/drawing/2014/main" id="{59020EDF-51F2-5C44-B72A-DF3ADE4B7CF1}"/>
              </a:ext>
            </a:extLst>
          </p:cNvPr>
          <p:cNvSpPr/>
          <p:nvPr/>
        </p:nvSpPr>
        <p:spPr>
          <a:xfrm>
            <a:off x="73140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8" name="Donut 117">
            <a:extLst>
              <a:ext uri="{FF2B5EF4-FFF2-40B4-BE49-F238E27FC236}">
                <a16:creationId xmlns:a16="http://schemas.microsoft.com/office/drawing/2014/main" id="{56F60B5B-E881-524F-B14C-FC0139B199E5}"/>
              </a:ext>
            </a:extLst>
          </p:cNvPr>
          <p:cNvSpPr/>
          <p:nvPr/>
        </p:nvSpPr>
        <p:spPr>
          <a:xfrm>
            <a:off x="73140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9" name="Donut 118">
            <a:extLst>
              <a:ext uri="{FF2B5EF4-FFF2-40B4-BE49-F238E27FC236}">
                <a16:creationId xmlns:a16="http://schemas.microsoft.com/office/drawing/2014/main" id="{D5C68BF2-238F-3F4C-AB44-BEA3B1BAF70C}"/>
              </a:ext>
            </a:extLst>
          </p:cNvPr>
          <p:cNvSpPr/>
          <p:nvPr/>
        </p:nvSpPr>
        <p:spPr>
          <a:xfrm>
            <a:off x="73140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1" name="Donut 120">
            <a:extLst>
              <a:ext uri="{FF2B5EF4-FFF2-40B4-BE49-F238E27FC236}">
                <a16:creationId xmlns:a16="http://schemas.microsoft.com/office/drawing/2014/main" id="{D5E6BC69-D2A2-3949-B82E-ED40557ED1C8}"/>
              </a:ext>
            </a:extLst>
          </p:cNvPr>
          <p:cNvSpPr/>
          <p:nvPr/>
        </p:nvSpPr>
        <p:spPr>
          <a:xfrm>
            <a:off x="70828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2" name="Donut 121">
            <a:extLst>
              <a:ext uri="{FF2B5EF4-FFF2-40B4-BE49-F238E27FC236}">
                <a16:creationId xmlns:a16="http://schemas.microsoft.com/office/drawing/2014/main" id="{FEBEC0B7-B32F-6844-87F3-4B30C9812FB1}"/>
              </a:ext>
            </a:extLst>
          </p:cNvPr>
          <p:cNvSpPr/>
          <p:nvPr/>
        </p:nvSpPr>
        <p:spPr>
          <a:xfrm>
            <a:off x="70828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3" name="Donut 122">
            <a:extLst>
              <a:ext uri="{FF2B5EF4-FFF2-40B4-BE49-F238E27FC236}">
                <a16:creationId xmlns:a16="http://schemas.microsoft.com/office/drawing/2014/main" id="{917393EF-924B-4545-993B-8915E984D207}"/>
              </a:ext>
            </a:extLst>
          </p:cNvPr>
          <p:cNvSpPr/>
          <p:nvPr/>
        </p:nvSpPr>
        <p:spPr>
          <a:xfrm>
            <a:off x="70828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5" name="Donut 124">
            <a:extLst>
              <a:ext uri="{FF2B5EF4-FFF2-40B4-BE49-F238E27FC236}">
                <a16:creationId xmlns:a16="http://schemas.microsoft.com/office/drawing/2014/main" id="{0362D8E9-FA80-D349-B2FE-6C779760546E}"/>
              </a:ext>
            </a:extLst>
          </p:cNvPr>
          <p:cNvSpPr/>
          <p:nvPr/>
        </p:nvSpPr>
        <p:spPr>
          <a:xfrm>
            <a:off x="68516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6" name="Donut 125">
            <a:extLst>
              <a:ext uri="{FF2B5EF4-FFF2-40B4-BE49-F238E27FC236}">
                <a16:creationId xmlns:a16="http://schemas.microsoft.com/office/drawing/2014/main" id="{E1485658-EDA2-8440-AF24-E7F320B9BE4A}"/>
              </a:ext>
            </a:extLst>
          </p:cNvPr>
          <p:cNvSpPr/>
          <p:nvPr/>
        </p:nvSpPr>
        <p:spPr>
          <a:xfrm>
            <a:off x="68516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7" name="Donut 126">
            <a:extLst>
              <a:ext uri="{FF2B5EF4-FFF2-40B4-BE49-F238E27FC236}">
                <a16:creationId xmlns:a16="http://schemas.microsoft.com/office/drawing/2014/main" id="{5A5AE984-1A0D-4C47-B65D-598EEFD2D573}"/>
              </a:ext>
            </a:extLst>
          </p:cNvPr>
          <p:cNvSpPr/>
          <p:nvPr/>
        </p:nvSpPr>
        <p:spPr>
          <a:xfrm>
            <a:off x="68516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9" name="Donut 128">
            <a:extLst>
              <a:ext uri="{FF2B5EF4-FFF2-40B4-BE49-F238E27FC236}">
                <a16:creationId xmlns:a16="http://schemas.microsoft.com/office/drawing/2014/main" id="{0F2E671C-750E-FA4F-AD5F-7217CC0D2065}"/>
              </a:ext>
            </a:extLst>
          </p:cNvPr>
          <p:cNvSpPr/>
          <p:nvPr/>
        </p:nvSpPr>
        <p:spPr>
          <a:xfrm>
            <a:off x="66204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0" name="Donut 129">
            <a:extLst>
              <a:ext uri="{FF2B5EF4-FFF2-40B4-BE49-F238E27FC236}">
                <a16:creationId xmlns:a16="http://schemas.microsoft.com/office/drawing/2014/main" id="{FBB9BF86-9EC0-C248-AD20-DE595554E785}"/>
              </a:ext>
            </a:extLst>
          </p:cNvPr>
          <p:cNvSpPr/>
          <p:nvPr/>
        </p:nvSpPr>
        <p:spPr>
          <a:xfrm>
            <a:off x="66204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1" name="Donut 130">
            <a:extLst>
              <a:ext uri="{FF2B5EF4-FFF2-40B4-BE49-F238E27FC236}">
                <a16:creationId xmlns:a16="http://schemas.microsoft.com/office/drawing/2014/main" id="{0B7D13E8-C15D-C940-A386-5C154C50D0EF}"/>
              </a:ext>
            </a:extLst>
          </p:cNvPr>
          <p:cNvSpPr/>
          <p:nvPr/>
        </p:nvSpPr>
        <p:spPr>
          <a:xfrm>
            <a:off x="66204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3" name="Donut 132">
            <a:extLst>
              <a:ext uri="{FF2B5EF4-FFF2-40B4-BE49-F238E27FC236}">
                <a16:creationId xmlns:a16="http://schemas.microsoft.com/office/drawing/2014/main" id="{B2F077DC-2823-6943-9A89-054B709A80AA}"/>
              </a:ext>
            </a:extLst>
          </p:cNvPr>
          <p:cNvSpPr/>
          <p:nvPr/>
        </p:nvSpPr>
        <p:spPr>
          <a:xfrm>
            <a:off x="63893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4" name="Donut 133">
            <a:extLst>
              <a:ext uri="{FF2B5EF4-FFF2-40B4-BE49-F238E27FC236}">
                <a16:creationId xmlns:a16="http://schemas.microsoft.com/office/drawing/2014/main" id="{B1FEADCB-7F66-9F47-946E-A78D35782328}"/>
              </a:ext>
            </a:extLst>
          </p:cNvPr>
          <p:cNvSpPr/>
          <p:nvPr/>
        </p:nvSpPr>
        <p:spPr>
          <a:xfrm>
            <a:off x="63893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5" name="Donut 134">
            <a:extLst>
              <a:ext uri="{FF2B5EF4-FFF2-40B4-BE49-F238E27FC236}">
                <a16:creationId xmlns:a16="http://schemas.microsoft.com/office/drawing/2014/main" id="{F48DA027-B0EC-7344-9BC7-6886AD2FBEFE}"/>
              </a:ext>
            </a:extLst>
          </p:cNvPr>
          <p:cNvSpPr/>
          <p:nvPr/>
        </p:nvSpPr>
        <p:spPr>
          <a:xfrm>
            <a:off x="63893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7" name="Donut 136">
            <a:extLst>
              <a:ext uri="{FF2B5EF4-FFF2-40B4-BE49-F238E27FC236}">
                <a16:creationId xmlns:a16="http://schemas.microsoft.com/office/drawing/2014/main" id="{46D29316-2788-E44E-8F99-DD10B5F0B14A}"/>
              </a:ext>
            </a:extLst>
          </p:cNvPr>
          <p:cNvSpPr/>
          <p:nvPr/>
        </p:nvSpPr>
        <p:spPr>
          <a:xfrm>
            <a:off x="61581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8" name="Donut 137">
            <a:extLst>
              <a:ext uri="{FF2B5EF4-FFF2-40B4-BE49-F238E27FC236}">
                <a16:creationId xmlns:a16="http://schemas.microsoft.com/office/drawing/2014/main" id="{5DC755B8-8B15-3D47-A2C4-7976EFD44B56}"/>
              </a:ext>
            </a:extLst>
          </p:cNvPr>
          <p:cNvSpPr/>
          <p:nvPr/>
        </p:nvSpPr>
        <p:spPr>
          <a:xfrm>
            <a:off x="61581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9" name="Donut 138">
            <a:extLst>
              <a:ext uri="{FF2B5EF4-FFF2-40B4-BE49-F238E27FC236}">
                <a16:creationId xmlns:a16="http://schemas.microsoft.com/office/drawing/2014/main" id="{1F96A56C-3194-E841-A11A-41BF538BD1AA}"/>
              </a:ext>
            </a:extLst>
          </p:cNvPr>
          <p:cNvSpPr/>
          <p:nvPr/>
        </p:nvSpPr>
        <p:spPr>
          <a:xfrm>
            <a:off x="61581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1" name="Donut 140">
            <a:extLst>
              <a:ext uri="{FF2B5EF4-FFF2-40B4-BE49-F238E27FC236}">
                <a16:creationId xmlns:a16="http://schemas.microsoft.com/office/drawing/2014/main" id="{A1A10C35-DA01-8644-A729-1CC59C551383}"/>
              </a:ext>
            </a:extLst>
          </p:cNvPr>
          <p:cNvSpPr/>
          <p:nvPr/>
        </p:nvSpPr>
        <p:spPr>
          <a:xfrm>
            <a:off x="59269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2" name="Donut 141">
            <a:extLst>
              <a:ext uri="{FF2B5EF4-FFF2-40B4-BE49-F238E27FC236}">
                <a16:creationId xmlns:a16="http://schemas.microsoft.com/office/drawing/2014/main" id="{F99612AC-07F7-4343-A275-2340541E7168}"/>
              </a:ext>
            </a:extLst>
          </p:cNvPr>
          <p:cNvSpPr/>
          <p:nvPr/>
        </p:nvSpPr>
        <p:spPr>
          <a:xfrm>
            <a:off x="59269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3" name="Donut 142">
            <a:extLst>
              <a:ext uri="{FF2B5EF4-FFF2-40B4-BE49-F238E27FC236}">
                <a16:creationId xmlns:a16="http://schemas.microsoft.com/office/drawing/2014/main" id="{A3D8CE22-61AE-3046-A5B9-D84F271801F1}"/>
              </a:ext>
            </a:extLst>
          </p:cNvPr>
          <p:cNvSpPr/>
          <p:nvPr/>
        </p:nvSpPr>
        <p:spPr>
          <a:xfrm>
            <a:off x="59269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5" name="Donut 144">
            <a:extLst>
              <a:ext uri="{FF2B5EF4-FFF2-40B4-BE49-F238E27FC236}">
                <a16:creationId xmlns:a16="http://schemas.microsoft.com/office/drawing/2014/main" id="{6F29058E-CF99-5541-897D-7E6A34083BCE}"/>
              </a:ext>
            </a:extLst>
          </p:cNvPr>
          <p:cNvSpPr/>
          <p:nvPr/>
        </p:nvSpPr>
        <p:spPr>
          <a:xfrm>
            <a:off x="56958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6" name="Donut 145">
            <a:extLst>
              <a:ext uri="{FF2B5EF4-FFF2-40B4-BE49-F238E27FC236}">
                <a16:creationId xmlns:a16="http://schemas.microsoft.com/office/drawing/2014/main" id="{74DD1EC7-D949-0C4F-9C34-DD423925879C}"/>
              </a:ext>
            </a:extLst>
          </p:cNvPr>
          <p:cNvSpPr/>
          <p:nvPr/>
        </p:nvSpPr>
        <p:spPr>
          <a:xfrm>
            <a:off x="56958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7" name="Donut 146">
            <a:extLst>
              <a:ext uri="{FF2B5EF4-FFF2-40B4-BE49-F238E27FC236}">
                <a16:creationId xmlns:a16="http://schemas.microsoft.com/office/drawing/2014/main" id="{0A5C4F85-8BE9-324F-B0E1-B4984109EFEA}"/>
              </a:ext>
            </a:extLst>
          </p:cNvPr>
          <p:cNvSpPr/>
          <p:nvPr/>
        </p:nvSpPr>
        <p:spPr>
          <a:xfrm>
            <a:off x="56958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9" name="Donut 148">
            <a:extLst>
              <a:ext uri="{FF2B5EF4-FFF2-40B4-BE49-F238E27FC236}">
                <a16:creationId xmlns:a16="http://schemas.microsoft.com/office/drawing/2014/main" id="{E8C2538E-6FC6-6F44-ABE6-1DB2946635AC}"/>
              </a:ext>
            </a:extLst>
          </p:cNvPr>
          <p:cNvSpPr/>
          <p:nvPr/>
        </p:nvSpPr>
        <p:spPr>
          <a:xfrm>
            <a:off x="54646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0" name="Donut 149">
            <a:extLst>
              <a:ext uri="{FF2B5EF4-FFF2-40B4-BE49-F238E27FC236}">
                <a16:creationId xmlns:a16="http://schemas.microsoft.com/office/drawing/2014/main" id="{9BAADCB3-F199-7446-A330-EF7958257E9F}"/>
              </a:ext>
            </a:extLst>
          </p:cNvPr>
          <p:cNvSpPr/>
          <p:nvPr/>
        </p:nvSpPr>
        <p:spPr>
          <a:xfrm>
            <a:off x="54646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1" name="Donut 150">
            <a:extLst>
              <a:ext uri="{FF2B5EF4-FFF2-40B4-BE49-F238E27FC236}">
                <a16:creationId xmlns:a16="http://schemas.microsoft.com/office/drawing/2014/main" id="{A11CFB44-E99F-484E-B850-14B3A8F909F8}"/>
              </a:ext>
            </a:extLst>
          </p:cNvPr>
          <p:cNvSpPr/>
          <p:nvPr/>
        </p:nvSpPr>
        <p:spPr>
          <a:xfrm>
            <a:off x="54646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3" name="Donut 152">
            <a:extLst>
              <a:ext uri="{FF2B5EF4-FFF2-40B4-BE49-F238E27FC236}">
                <a16:creationId xmlns:a16="http://schemas.microsoft.com/office/drawing/2014/main" id="{207181B0-D317-274D-8EC2-DB1ACB05915B}"/>
              </a:ext>
            </a:extLst>
          </p:cNvPr>
          <p:cNvSpPr/>
          <p:nvPr/>
        </p:nvSpPr>
        <p:spPr>
          <a:xfrm>
            <a:off x="52334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4" name="Donut 153">
            <a:extLst>
              <a:ext uri="{FF2B5EF4-FFF2-40B4-BE49-F238E27FC236}">
                <a16:creationId xmlns:a16="http://schemas.microsoft.com/office/drawing/2014/main" id="{655865AF-8DA2-0E43-98AF-0DCE70265227}"/>
              </a:ext>
            </a:extLst>
          </p:cNvPr>
          <p:cNvSpPr/>
          <p:nvPr/>
        </p:nvSpPr>
        <p:spPr>
          <a:xfrm>
            <a:off x="52334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5" name="Donut 154">
            <a:extLst>
              <a:ext uri="{FF2B5EF4-FFF2-40B4-BE49-F238E27FC236}">
                <a16:creationId xmlns:a16="http://schemas.microsoft.com/office/drawing/2014/main" id="{794359D5-424E-4E4F-BCDA-D371968B6A56}"/>
              </a:ext>
            </a:extLst>
          </p:cNvPr>
          <p:cNvSpPr/>
          <p:nvPr/>
        </p:nvSpPr>
        <p:spPr>
          <a:xfrm>
            <a:off x="52334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7" name="Donut 156">
            <a:extLst>
              <a:ext uri="{FF2B5EF4-FFF2-40B4-BE49-F238E27FC236}">
                <a16:creationId xmlns:a16="http://schemas.microsoft.com/office/drawing/2014/main" id="{ED271AFB-7144-7B40-BC67-6983DB5D8954}"/>
              </a:ext>
            </a:extLst>
          </p:cNvPr>
          <p:cNvSpPr/>
          <p:nvPr/>
        </p:nvSpPr>
        <p:spPr>
          <a:xfrm>
            <a:off x="50023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8" name="Donut 157">
            <a:extLst>
              <a:ext uri="{FF2B5EF4-FFF2-40B4-BE49-F238E27FC236}">
                <a16:creationId xmlns:a16="http://schemas.microsoft.com/office/drawing/2014/main" id="{E67ED8BC-E829-D747-A1B5-4264995D3717}"/>
              </a:ext>
            </a:extLst>
          </p:cNvPr>
          <p:cNvSpPr/>
          <p:nvPr/>
        </p:nvSpPr>
        <p:spPr>
          <a:xfrm>
            <a:off x="50023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9" name="Donut 158">
            <a:extLst>
              <a:ext uri="{FF2B5EF4-FFF2-40B4-BE49-F238E27FC236}">
                <a16:creationId xmlns:a16="http://schemas.microsoft.com/office/drawing/2014/main" id="{D437B6AF-9C54-8C44-BE1F-6AD70953D7BF}"/>
              </a:ext>
            </a:extLst>
          </p:cNvPr>
          <p:cNvSpPr/>
          <p:nvPr/>
        </p:nvSpPr>
        <p:spPr>
          <a:xfrm>
            <a:off x="50023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1" name="Donut 160">
            <a:extLst>
              <a:ext uri="{FF2B5EF4-FFF2-40B4-BE49-F238E27FC236}">
                <a16:creationId xmlns:a16="http://schemas.microsoft.com/office/drawing/2014/main" id="{144114EC-50DF-6646-9AB6-9CBC4B5AD05F}"/>
              </a:ext>
            </a:extLst>
          </p:cNvPr>
          <p:cNvSpPr/>
          <p:nvPr/>
        </p:nvSpPr>
        <p:spPr>
          <a:xfrm>
            <a:off x="47711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2" name="Donut 161">
            <a:extLst>
              <a:ext uri="{FF2B5EF4-FFF2-40B4-BE49-F238E27FC236}">
                <a16:creationId xmlns:a16="http://schemas.microsoft.com/office/drawing/2014/main" id="{0A1FDDC8-A7D9-FE4A-9B77-449C81758595}"/>
              </a:ext>
            </a:extLst>
          </p:cNvPr>
          <p:cNvSpPr/>
          <p:nvPr/>
        </p:nvSpPr>
        <p:spPr>
          <a:xfrm>
            <a:off x="47711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3" name="Donut 162">
            <a:extLst>
              <a:ext uri="{FF2B5EF4-FFF2-40B4-BE49-F238E27FC236}">
                <a16:creationId xmlns:a16="http://schemas.microsoft.com/office/drawing/2014/main" id="{A193ACF0-3763-884B-B57D-C8B6D70B1BA0}"/>
              </a:ext>
            </a:extLst>
          </p:cNvPr>
          <p:cNvSpPr/>
          <p:nvPr/>
        </p:nvSpPr>
        <p:spPr>
          <a:xfrm>
            <a:off x="47711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5" name="Donut 164">
            <a:extLst>
              <a:ext uri="{FF2B5EF4-FFF2-40B4-BE49-F238E27FC236}">
                <a16:creationId xmlns:a16="http://schemas.microsoft.com/office/drawing/2014/main" id="{4B586F18-AAE0-1345-A8B0-97A9DE60A6AF}"/>
              </a:ext>
            </a:extLst>
          </p:cNvPr>
          <p:cNvSpPr/>
          <p:nvPr/>
        </p:nvSpPr>
        <p:spPr>
          <a:xfrm>
            <a:off x="45399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6" name="Donut 165">
            <a:extLst>
              <a:ext uri="{FF2B5EF4-FFF2-40B4-BE49-F238E27FC236}">
                <a16:creationId xmlns:a16="http://schemas.microsoft.com/office/drawing/2014/main" id="{A495D0EA-D74E-BD45-902C-09357067F93D}"/>
              </a:ext>
            </a:extLst>
          </p:cNvPr>
          <p:cNvSpPr/>
          <p:nvPr/>
        </p:nvSpPr>
        <p:spPr>
          <a:xfrm>
            <a:off x="45399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7" name="Donut 166">
            <a:extLst>
              <a:ext uri="{FF2B5EF4-FFF2-40B4-BE49-F238E27FC236}">
                <a16:creationId xmlns:a16="http://schemas.microsoft.com/office/drawing/2014/main" id="{6CE3A703-B98E-BA4B-9019-B2B850CEF5D6}"/>
              </a:ext>
            </a:extLst>
          </p:cNvPr>
          <p:cNvSpPr/>
          <p:nvPr/>
        </p:nvSpPr>
        <p:spPr>
          <a:xfrm>
            <a:off x="45399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9" name="Donut 168">
            <a:extLst>
              <a:ext uri="{FF2B5EF4-FFF2-40B4-BE49-F238E27FC236}">
                <a16:creationId xmlns:a16="http://schemas.microsoft.com/office/drawing/2014/main" id="{2BA88AF7-0748-F743-8ED7-426838E89D9D}"/>
              </a:ext>
            </a:extLst>
          </p:cNvPr>
          <p:cNvSpPr/>
          <p:nvPr/>
        </p:nvSpPr>
        <p:spPr>
          <a:xfrm>
            <a:off x="43087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0" name="Donut 169">
            <a:extLst>
              <a:ext uri="{FF2B5EF4-FFF2-40B4-BE49-F238E27FC236}">
                <a16:creationId xmlns:a16="http://schemas.microsoft.com/office/drawing/2014/main" id="{86DD7925-A25C-F548-9055-9C18400179D9}"/>
              </a:ext>
            </a:extLst>
          </p:cNvPr>
          <p:cNvSpPr/>
          <p:nvPr/>
        </p:nvSpPr>
        <p:spPr>
          <a:xfrm>
            <a:off x="43087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1" name="Donut 170">
            <a:extLst>
              <a:ext uri="{FF2B5EF4-FFF2-40B4-BE49-F238E27FC236}">
                <a16:creationId xmlns:a16="http://schemas.microsoft.com/office/drawing/2014/main" id="{190C47E4-F9A2-084B-8161-96AF07C8A4D1}"/>
              </a:ext>
            </a:extLst>
          </p:cNvPr>
          <p:cNvSpPr/>
          <p:nvPr/>
        </p:nvSpPr>
        <p:spPr>
          <a:xfrm>
            <a:off x="43087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3" name="Donut 172">
            <a:extLst>
              <a:ext uri="{FF2B5EF4-FFF2-40B4-BE49-F238E27FC236}">
                <a16:creationId xmlns:a16="http://schemas.microsoft.com/office/drawing/2014/main" id="{D10A00EB-2AB7-DE46-85AE-B1F02B651BA6}"/>
              </a:ext>
            </a:extLst>
          </p:cNvPr>
          <p:cNvSpPr/>
          <p:nvPr/>
        </p:nvSpPr>
        <p:spPr>
          <a:xfrm>
            <a:off x="40776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4" name="Donut 173">
            <a:extLst>
              <a:ext uri="{FF2B5EF4-FFF2-40B4-BE49-F238E27FC236}">
                <a16:creationId xmlns:a16="http://schemas.microsoft.com/office/drawing/2014/main" id="{F9380D34-EFA7-674C-AD01-871ECB3AFD41}"/>
              </a:ext>
            </a:extLst>
          </p:cNvPr>
          <p:cNvSpPr/>
          <p:nvPr/>
        </p:nvSpPr>
        <p:spPr>
          <a:xfrm>
            <a:off x="40776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5" name="Donut 174">
            <a:extLst>
              <a:ext uri="{FF2B5EF4-FFF2-40B4-BE49-F238E27FC236}">
                <a16:creationId xmlns:a16="http://schemas.microsoft.com/office/drawing/2014/main" id="{E69814CC-5F86-3846-A039-79206A854593}"/>
              </a:ext>
            </a:extLst>
          </p:cNvPr>
          <p:cNvSpPr/>
          <p:nvPr/>
        </p:nvSpPr>
        <p:spPr>
          <a:xfrm>
            <a:off x="40776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7" name="Donut 176">
            <a:extLst>
              <a:ext uri="{FF2B5EF4-FFF2-40B4-BE49-F238E27FC236}">
                <a16:creationId xmlns:a16="http://schemas.microsoft.com/office/drawing/2014/main" id="{ED41F38B-934C-424D-91EA-CD8097504655}"/>
              </a:ext>
            </a:extLst>
          </p:cNvPr>
          <p:cNvSpPr/>
          <p:nvPr/>
        </p:nvSpPr>
        <p:spPr>
          <a:xfrm>
            <a:off x="38464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8" name="Donut 177">
            <a:extLst>
              <a:ext uri="{FF2B5EF4-FFF2-40B4-BE49-F238E27FC236}">
                <a16:creationId xmlns:a16="http://schemas.microsoft.com/office/drawing/2014/main" id="{0DF89AA1-7E3D-664E-8CFA-12CCD1BE099F}"/>
              </a:ext>
            </a:extLst>
          </p:cNvPr>
          <p:cNvSpPr/>
          <p:nvPr/>
        </p:nvSpPr>
        <p:spPr>
          <a:xfrm>
            <a:off x="38464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9" name="Donut 178">
            <a:extLst>
              <a:ext uri="{FF2B5EF4-FFF2-40B4-BE49-F238E27FC236}">
                <a16:creationId xmlns:a16="http://schemas.microsoft.com/office/drawing/2014/main" id="{DDA6639F-13FB-2344-AC6A-C811ACD881B7}"/>
              </a:ext>
            </a:extLst>
          </p:cNvPr>
          <p:cNvSpPr/>
          <p:nvPr/>
        </p:nvSpPr>
        <p:spPr>
          <a:xfrm>
            <a:off x="38464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1" name="Donut 180">
            <a:extLst>
              <a:ext uri="{FF2B5EF4-FFF2-40B4-BE49-F238E27FC236}">
                <a16:creationId xmlns:a16="http://schemas.microsoft.com/office/drawing/2014/main" id="{D350A704-8C92-CA4A-95E6-603D15F53BE2}"/>
              </a:ext>
            </a:extLst>
          </p:cNvPr>
          <p:cNvSpPr/>
          <p:nvPr/>
        </p:nvSpPr>
        <p:spPr>
          <a:xfrm>
            <a:off x="36152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2" name="Donut 181">
            <a:extLst>
              <a:ext uri="{FF2B5EF4-FFF2-40B4-BE49-F238E27FC236}">
                <a16:creationId xmlns:a16="http://schemas.microsoft.com/office/drawing/2014/main" id="{BA82031B-1DBA-3341-8D68-B44A7582EBE0}"/>
              </a:ext>
            </a:extLst>
          </p:cNvPr>
          <p:cNvSpPr/>
          <p:nvPr/>
        </p:nvSpPr>
        <p:spPr>
          <a:xfrm>
            <a:off x="36152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3" name="Donut 182">
            <a:extLst>
              <a:ext uri="{FF2B5EF4-FFF2-40B4-BE49-F238E27FC236}">
                <a16:creationId xmlns:a16="http://schemas.microsoft.com/office/drawing/2014/main" id="{FAD013E1-9F91-5547-8AF8-B4D0B1D31123}"/>
              </a:ext>
            </a:extLst>
          </p:cNvPr>
          <p:cNvSpPr/>
          <p:nvPr/>
        </p:nvSpPr>
        <p:spPr>
          <a:xfrm>
            <a:off x="36152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5" name="Donut 184">
            <a:extLst>
              <a:ext uri="{FF2B5EF4-FFF2-40B4-BE49-F238E27FC236}">
                <a16:creationId xmlns:a16="http://schemas.microsoft.com/office/drawing/2014/main" id="{1D52BC5E-9B0D-2A45-9B41-DC676FC0C0EE}"/>
              </a:ext>
            </a:extLst>
          </p:cNvPr>
          <p:cNvSpPr/>
          <p:nvPr/>
        </p:nvSpPr>
        <p:spPr>
          <a:xfrm>
            <a:off x="33841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6" name="Donut 185">
            <a:extLst>
              <a:ext uri="{FF2B5EF4-FFF2-40B4-BE49-F238E27FC236}">
                <a16:creationId xmlns:a16="http://schemas.microsoft.com/office/drawing/2014/main" id="{DF9CA2B7-F0B3-C94A-B7BE-CE782760B115}"/>
              </a:ext>
            </a:extLst>
          </p:cNvPr>
          <p:cNvSpPr/>
          <p:nvPr/>
        </p:nvSpPr>
        <p:spPr>
          <a:xfrm>
            <a:off x="33841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7" name="Donut 186">
            <a:extLst>
              <a:ext uri="{FF2B5EF4-FFF2-40B4-BE49-F238E27FC236}">
                <a16:creationId xmlns:a16="http://schemas.microsoft.com/office/drawing/2014/main" id="{6FF21546-1F60-B045-9CFB-6BFD3D1C111A}"/>
              </a:ext>
            </a:extLst>
          </p:cNvPr>
          <p:cNvSpPr/>
          <p:nvPr/>
        </p:nvSpPr>
        <p:spPr>
          <a:xfrm>
            <a:off x="33841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9" name="Donut 188">
            <a:extLst>
              <a:ext uri="{FF2B5EF4-FFF2-40B4-BE49-F238E27FC236}">
                <a16:creationId xmlns:a16="http://schemas.microsoft.com/office/drawing/2014/main" id="{3D99B7D6-6E00-F545-B664-B156D268D913}"/>
              </a:ext>
            </a:extLst>
          </p:cNvPr>
          <p:cNvSpPr/>
          <p:nvPr/>
        </p:nvSpPr>
        <p:spPr>
          <a:xfrm>
            <a:off x="31529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90" name="Donut 189">
            <a:extLst>
              <a:ext uri="{FF2B5EF4-FFF2-40B4-BE49-F238E27FC236}">
                <a16:creationId xmlns:a16="http://schemas.microsoft.com/office/drawing/2014/main" id="{668B94D9-55C3-7349-ACFB-33774DE769FE}"/>
              </a:ext>
            </a:extLst>
          </p:cNvPr>
          <p:cNvSpPr/>
          <p:nvPr/>
        </p:nvSpPr>
        <p:spPr>
          <a:xfrm>
            <a:off x="31529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91" name="Donut 190">
            <a:extLst>
              <a:ext uri="{FF2B5EF4-FFF2-40B4-BE49-F238E27FC236}">
                <a16:creationId xmlns:a16="http://schemas.microsoft.com/office/drawing/2014/main" id="{6CFE1108-8171-2943-AA96-90D3D5E1F552}"/>
              </a:ext>
            </a:extLst>
          </p:cNvPr>
          <p:cNvSpPr/>
          <p:nvPr/>
        </p:nvSpPr>
        <p:spPr>
          <a:xfrm>
            <a:off x="31529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93" name="Donut 192">
            <a:extLst>
              <a:ext uri="{FF2B5EF4-FFF2-40B4-BE49-F238E27FC236}">
                <a16:creationId xmlns:a16="http://schemas.microsoft.com/office/drawing/2014/main" id="{6A432FF8-CA83-D44F-A97B-DDB13F949092}"/>
              </a:ext>
            </a:extLst>
          </p:cNvPr>
          <p:cNvSpPr/>
          <p:nvPr/>
        </p:nvSpPr>
        <p:spPr>
          <a:xfrm>
            <a:off x="29217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94" name="Donut 193">
            <a:extLst>
              <a:ext uri="{FF2B5EF4-FFF2-40B4-BE49-F238E27FC236}">
                <a16:creationId xmlns:a16="http://schemas.microsoft.com/office/drawing/2014/main" id="{649B54EC-5D13-F649-9B6A-5DD8F297B83D}"/>
              </a:ext>
            </a:extLst>
          </p:cNvPr>
          <p:cNvSpPr/>
          <p:nvPr/>
        </p:nvSpPr>
        <p:spPr>
          <a:xfrm>
            <a:off x="29217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95" name="Donut 194">
            <a:extLst>
              <a:ext uri="{FF2B5EF4-FFF2-40B4-BE49-F238E27FC236}">
                <a16:creationId xmlns:a16="http://schemas.microsoft.com/office/drawing/2014/main" id="{BC981208-DAF4-684F-8E08-6CD17BF41C1A}"/>
              </a:ext>
            </a:extLst>
          </p:cNvPr>
          <p:cNvSpPr/>
          <p:nvPr/>
        </p:nvSpPr>
        <p:spPr>
          <a:xfrm>
            <a:off x="29217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97" name="Donut 196">
            <a:extLst>
              <a:ext uri="{FF2B5EF4-FFF2-40B4-BE49-F238E27FC236}">
                <a16:creationId xmlns:a16="http://schemas.microsoft.com/office/drawing/2014/main" id="{1FA1A479-AD35-EF40-8EC2-FFF28C38ACE5}"/>
              </a:ext>
            </a:extLst>
          </p:cNvPr>
          <p:cNvSpPr/>
          <p:nvPr/>
        </p:nvSpPr>
        <p:spPr>
          <a:xfrm>
            <a:off x="26906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98" name="Donut 197">
            <a:extLst>
              <a:ext uri="{FF2B5EF4-FFF2-40B4-BE49-F238E27FC236}">
                <a16:creationId xmlns:a16="http://schemas.microsoft.com/office/drawing/2014/main" id="{2EC5CA39-FE59-8840-B594-59DD1C3927A8}"/>
              </a:ext>
            </a:extLst>
          </p:cNvPr>
          <p:cNvSpPr/>
          <p:nvPr/>
        </p:nvSpPr>
        <p:spPr>
          <a:xfrm>
            <a:off x="26906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99" name="Donut 198">
            <a:extLst>
              <a:ext uri="{FF2B5EF4-FFF2-40B4-BE49-F238E27FC236}">
                <a16:creationId xmlns:a16="http://schemas.microsoft.com/office/drawing/2014/main" id="{BCEEC826-59A7-1447-A8AD-4F88F88161CF}"/>
              </a:ext>
            </a:extLst>
          </p:cNvPr>
          <p:cNvSpPr/>
          <p:nvPr/>
        </p:nvSpPr>
        <p:spPr>
          <a:xfrm>
            <a:off x="26906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1" name="Donut 200">
            <a:extLst>
              <a:ext uri="{FF2B5EF4-FFF2-40B4-BE49-F238E27FC236}">
                <a16:creationId xmlns:a16="http://schemas.microsoft.com/office/drawing/2014/main" id="{FF4DEB7A-7A44-E54A-9DF1-1B7D357E72BE}"/>
              </a:ext>
            </a:extLst>
          </p:cNvPr>
          <p:cNvSpPr/>
          <p:nvPr/>
        </p:nvSpPr>
        <p:spPr>
          <a:xfrm>
            <a:off x="24594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2" name="Donut 201">
            <a:extLst>
              <a:ext uri="{FF2B5EF4-FFF2-40B4-BE49-F238E27FC236}">
                <a16:creationId xmlns:a16="http://schemas.microsoft.com/office/drawing/2014/main" id="{C8887790-5AE4-CA40-8B89-AC6709701263}"/>
              </a:ext>
            </a:extLst>
          </p:cNvPr>
          <p:cNvSpPr/>
          <p:nvPr/>
        </p:nvSpPr>
        <p:spPr>
          <a:xfrm>
            <a:off x="24594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3" name="Donut 202">
            <a:extLst>
              <a:ext uri="{FF2B5EF4-FFF2-40B4-BE49-F238E27FC236}">
                <a16:creationId xmlns:a16="http://schemas.microsoft.com/office/drawing/2014/main" id="{98A3D343-FA65-7C46-A75B-28600C1685FD}"/>
              </a:ext>
            </a:extLst>
          </p:cNvPr>
          <p:cNvSpPr/>
          <p:nvPr/>
        </p:nvSpPr>
        <p:spPr>
          <a:xfrm>
            <a:off x="24594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5" name="Donut 204">
            <a:extLst>
              <a:ext uri="{FF2B5EF4-FFF2-40B4-BE49-F238E27FC236}">
                <a16:creationId xmlns:a16="http://schemas.microsoft.com/office/drawing/2014/main" id="{6A62877C-7F5E-464A-BA15-9D06047CFF9C}"/>
              </a:ext>
            </a:extLst>
          </p:cNvPr>
          <p:cNvSpPr/>
          <p:nvPr/>
        </p:nvSpPr>
        <p:spPr>
          <a:xfrm>
            <a:off x="22282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6" name="Donut 205">
            <a:extLst>
              <a:ext uri="{FF2B5EF4-FFF2-40B4-BE49-F238E27FC236}">
                <a16:creationId xmlns:a16="http://schemas.microsoft.com/office/drawing/2014/main" id="{C795ED38-CA52-A24A-92F7-67FE32FB7535}"/>
              </a:ext>
            </a:extLst>
          </p:cNvPr>
          <p:cNvSpPr/>
          <p:nvPr/>
        </p:nvSpPr>
        <p:spPr>
          <a:xfrm>
            <a:off x="22282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7" name="Donut 206">
            <a:extLst>
              <a:ext uri="{FF2B5EF4-FFF2-40B4-BE49-F238E27FC236}">
                <a16:creationId xmlns:a16="http://schemas.microsoft.com/office/drawing/2014/main" id="{B83EE123-AF3D-DD4E-8B4F-CCB0BAE97B67}"/>
              </a:ext>
            </a:extLst>
          </p:cNvPr>
          <p:cNvSpPr/>
          <p:nvPr/>
        </p:nvSpPr>
        <p:spPr>
          <a:xfrm>
            <a:off x="22282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9" name="Donut 208">
            <a:extLst>
              <a:ext uri="{FF2B5EF4-FFF2-40B4-BE49-F238E27FC236}">
                <a16:creationId xmlns:a16="http://schemas.microsoft.com/office/drawing/2014/main" id="{77051210-DC77-3644-A293-336F9EFC8529}"/>
              </a:ext>
            </a:extLst>
          </p:cNvPr>
          <p:cNvSpPr/>
          <p:nvPr/>
        </p:nvSpPr>
        <p:spPr>
          <a:xfrm>
            <a:off x="19970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0" name="Donut 209">
            <a:extLst>
              <a:ext uri="{FF2B5EF4-FFF2-40B4-BE49-F238E27FC236}">
                <a16:creationId xmlns:a16="http://schemas.microsoft.com/office/drawing/2014/main" id="{04C07BDB-0A5B-864B-BCF4-5E568111B6D6}"/>
              </a:ext>
            </a:extLst>
          </p:cNvPr>
          <p:cNvSpPr/>
          <p:nvPr/>
        </p:nvSpPr>
        <p:spPr>
          <a:xfrm>
            <a:off x="19970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1" name="Donut 210">
            <a:extLst>
              <a:ext uri="{FF2B5EF4-FFF2-40B4-BE49-F238E27FC236}">
                <a16:creationId xmlns:a16="http://schemas.microsoft.com/office/drawing/2014/main" id="{EF58A2B3-AC0C-5840-BC7B-5CCC25E4FFE9}"/>
              </a:ext>
            </a:extLst>
          </p:cNvPr>
          <p:cNvSpPr/>
          <p:nvPr/>
        </p:nvSpPr>
        <p:spPr>
          <a:xfrm>
            <a:off x="19970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3" name="Donut 212">
            <a:extLst>
              <a:ext uri="{FF2B5EF4-FFF2-40B4-BE49-F238E27FC236}">
                <a16:creationId xmlns:a16="http://schemas.microsoft.com/office/drawing/2014/main" id="{441871C1-080C-E84F-9ADD-99DF45F838FB}"/>
              </a:ext>
            </a:extLst>
          </p:cNvPr>
          <p:cNvSpPr/>
          <p:nvPr/>
        </p:nvSpPr>
        <p:spPr>
          <a:xfrm>
            <a:off x="17659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4" name="Donut 213">
            <a:extLst>
              <a:ext uri="{FF2B5EF4-FFF2-40B4-BE49-F238E27FC236}">
                <a16:creationId xmlns:a16="http://schemas.microsoft.com/office/drawing/2014/main" id="{442280AA-F482-054F-8A27-8E7B823AC59F}"/>
              </a:ext>
            </a:extLst>
          </p:cNvPr>
          <p:cNvSpPr/>
          <p:nvPr/>
        </p:nvSpPr>
        <p:spPr>
          <a:xfrm>
            <a:off x="17659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5" name="Donut 214">
            <a:extLst>
              <a:ext uri="{FF2B5EF4-FFF2-40B4-BE49-F238E27FC236}">
                <a16:creationId xmlns:a16="http://schemas.microsoft.com/office/drawing/2014/main" id="{E496801D-278B-A748-9094-BCA528B171D0}"/>
              </a:ext>
            </a:extLst>
          </p:cNvPr>
          <p:cNvSpPr/>
          <p:nvPr/>
        </p:nvSpPr>
        <p:spPr>
          <a:xfrm>
            <a:off x="17659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7" name="Donut 216">
            <a:extLst>
              <a:ext uri="{FF2B5EF4-FFF2-40B4-BE49-F238E27FC236}">
                <a16:creationId xmlns:a16="http://schemas.microsoft.com/office/drawing/2014/main" id="{610B2344-2A0F-804C-A23B-3B556116136A}"/>
              </a:ext>
            </a:extLst>
          </p:cNvPr>
          <p:cNvSpPr/>
          <p:nvPr/>
        </p:nvSpPr>
        <p:spPr>
          <a:xfrm>
            <a:off x="15347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8" name="Donut 217">
            <a:extLst>
              <a:ext uri="{FF2B5EF4-FFF2-40B4-BE49-F238E27FC236}">
                <a16:creationId xmlns:a16="http://schemas.microsoft.com/office/drawing/2014/main" id="{C83587DB-6D4D-5E4B-9350-BDF8536F2CB0}"/>
              </a:ext>
            </a:extLst>
          </p:cNvPr>
          <p:cNvSpPr/>
          <p:nvPr/>
        </p:nvSpPr>
        <p:spPr>
          <a:xfrm>
            <a:off x="15347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9" name="Donut 218">
            <a:extLst>
              <a:ext uri="{FF2B5EF4-FFF2-40B4-BE49-F238E27FC236}">
                <a16:creationId xmlns:a16="http://schemas.microsoft.com/office/drawing/2014/main" id="{AA9EFF8C-1B3C-3943-889C-A4114B58ACD0}"/>
              </a:ext>
            </a:extLst>
          </p:cNvPr>
          <p:cNvSpPr/>
          <p:nvPr/>
        </p:nvSpPr>
        <p:spPr>
          <a:xfrm>
            <a:off x="15347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21" name="Donut 220">
            <a:extLst>
              <a:ext uri="{FF2B5EF4-FFF2-40B4-BE49-F238E27FC236}">
                <a16:creationId xmlns:a16="http://schemas.microsoft.com/office/drawing/2014/main" id="{1FCFD7D9-4813-EE44-8DE2-6EC56AE772D6}"/>
              </a:ext>
            </a:extLst>
          </p:cNvPr>
          <p:cNvSpPr/>
          <p:nvPr/>
        </p:nvSpPr>
        <p:spPr>
          <a:xfrm>
            <a:off x="13035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22" name="Donut 221">
            <a:extLst>
              <a:ext uri="{FF2B5EF4-FFF2-40B4-BE49-F238E27FC236}">
                <a16:creationId xmlns:a16="http://schemas.microsoft.com/office/drawing/2014/main" id="{A0E5E760-8FBA-F540-BF92-6197AD452A26}"/>
              </a:ext>
            </a:extLst>
          </p:cNvPr>
          <p:cNvSpPr/>
          <p:nvPr/>
        </p:nvSpPr>
        <p:spPr>
          <a:xfrm>
            <a:off x="13035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23" name="Donut 222">
            <a:extLst>
              <a:ext uri="{FF2B5EF4-FFF2-40B4-BE49-F238E27FC236}">
                <a16:creationId xmlns:a16="http://schemas.microsoft.com/office/drawing/2014/main" id="{E6C7A749-063B-4B49-9782-457AB3ACCFE8}"/>
              </a:ext>
            </a:extLst>
          </p:cNvPr>
          <p:cNvSpPr/>
          <p:nvPr/>
        </p:nvSpPr>
        <p:spPr>
          <a:xfrm>
            <a:off x="13035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25" name="Donut 224">
            <a:extLst>
              <a:ext uri="{FF2B5EF4-FFF2-40B4-BE49-F238E27FC236}">
                <a16:creationId xmlns:a16="http://schemas.microsoft.com/office/drawing/2014/main" id="{2E65319E-9695-6642-B41A-C37506112441}"/>
              </a:ext>
            </a:extLst>
          </p:cNvPr>
          <p:cNvSpPr/>
          <p:nvPr/>
        </p:nvSpPr>
        <p:spPr>
          <a:xfrm>
            <a:off x="10724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26" name="Donut 225">
            <a:extLst>
              <a:ext uri="{FF2B5EF4-FFF2-40B4-BE49-F238E27FC236}">
                <a16:creationId xmlns:a16="http://schemas.microsoft.com/office/drawing/2014/main" id="{D7635D10-42AE-6D41-B1F0-2A03193FD7A6}"/>
              </a:ext>
            </a:extLst>
          </p:cNvPr>
          <p:cNvSpPr/>
          <p:nvPr/>
        </p:nvSpPr>
        <p:spPr>
          <a:xfrm>
            <a:off x="10724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27" name="Donut 226">
            <a:extLst>
              <a:ext uri="{FF2B5EF4-FFF2-40B4-BE49-F238E27FC236}">
                <a16:creationId xmlns:a16="http://schemas.microsoft.com/office/drawing/2014/main" id="{E95FD721-52AB-B643-836D-3E84A6A9D548}"/>
              </a:ext>
            </a:extLst>
          </p:cNvPr>
          <p:cNvSpPr/>
          <p:nvPr/>
        </p:nvSpPr>
        <p:spPr>
          <a:xfrm>
            <a:off x="10724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29" name="Donut 228">
            <a:extLst>
              <a:ext uri="{FF2B5EF4-FFF2-40B4-BE49-F238E27FC236}">
                <a16:creationId xmlns:a16="http://schemas.microsoft.com/office/drawing/2014/main" id="{E1866366-15A2-EA41-ACBC-5443F9BA174E}"/>
              </a:ext>
            </a:extLst>
          </p:cNvPr>
          <p:cNvSpPr/>
          <p:nvPr/>
        </p:nvSpPr>
        <p:spPr>
          <a:xfrm>
            <a:off x="8412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0" name="Donut 229">
            <a:extLst>
              <a:ext uri="{FF2B5EF4-FFF2-40B4-BE49-F238E27FC236}">
                <a16:creationId xmlns:a16="http://schemas.microsoft.com/office/drawing/2014/main" id="{8F7B7B87-80F7-D140-A761-C9CAE8D52202}"/>
              </a:ext>
            </a:extLst>
          </p:cNvPr>
          <p:cNvSpPr/>
          <p:nvPr/>
        </p:nvSpPr>
        <p:spPr>
          <a:xfrm>
            <a:off x="8412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1" name="Donut 230">
            <a:extLst>
              <a:ext uri="{FF2B5EF4-FFF2-40B4-BE49-F238E27FC236}">
                <a16:creationId xmlns:a16="http://schemas.microsoft.com/office/drawing/2014/main" id="{03EE015D-2B89-9E4C-A7B9-D53582AC7DFB}"/>
              </a:ext>
            </a:extLst>
          </p:cNvPr>
          <p:cNvSpPr/>
          <p:nvPr/>
        </p:nvSpPr>
        <p:spPr>
          <a:xfrm>
            <a:off x="8412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3" name="Donut 232">
            <a:extLst>
              <a:ext uri="{FF2B5EF4-FFF2-40B4-BE49-F238E27FC236}">
                <a16:creationId xmlns:a16="http://schemas.microsoft.com/office/drawing/2014/main" id="{D063B7AB-F07F-624C-8D33-4A8FA5919730}"/>
              </a:ext>
            </a:extLst>
          </p:cNvPr>
          <p:cNvSpPr/>
          <p:nvPr/>
        </p:nvSpPr>
        <p:spPr>
          <a:xfrm>
            <a:off x="6100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4" name="Donut 233">
            <a:extLst>
              <a:ext uri="{FF2B5EF4-FFF2-40B4-BE49-F238E27FC236}">
                <a16:creationId xmlns:a16="http://schemas.microsoft.com/office/drawing/2014/main" id="{32543F8B-4672-B242-8742-D0F42B15768A}"/>
              </a:ext>
            </a:extLst>
          </p:cNvPr>
          <p:cNvSpPr/>
          <p:nvPr/>
        </p:nvSpPr>
        <p:spPr>
          <a:xfrm>
            <a:off x="6100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5" name="Donut 234">
            <a:extLst>
              <a:ext uri="{FF2B5EF4-FFF2-40B4-BE49-F238E27FC236}">
                <a16:creationId xmlns:a16="http://schemas.microsoft.com/office/drawing/2014/main" id="{8D54236B-D88E-8647-BD61-5190AB8C4279}"/>
              </a:ext>
            </a:extLst>
          </p:cNvPr>
          <p:cNvSpPr/>
          <p:nvPr/>
        </p:nvSpPr>
        <p:spPr>
          <a:xfrm>
            <a:off x="6100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7" name="Donut 236">
            <a:extLst>
              <a:ext uri="{FF2B5EF4-FFF2-40B4-BE49-F238E27FC236}">
                <a16:creationId xmlns:a16="http://schemas.microsoft.com/office/drawing/2014/main" id="{4099693C-ED73-0549-9355-B89D443FF1DE}"/>
              </a:ext>
            </a:extLst>
          </p:cNvPr>
          <p:cNvSpPr/>
          <p:nvPr/>
        </p:nvSpPr>
        <p:spPr>
          <a:xfrm>
            <a:off x="3789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8" name="Donut 237">
            <a:extLst>
              <a:ext uri="{FF2B5EF4-FFF2-40B4-BE49-F238E27FC236}">
                <a16:creationId xmlns:a16="http://schemas.microsoft.com/office/drawing/2014/main" id="{EEF6D476-2268-A94C-A21F-929F2112D9B8}"/>
              </a:ext>
            </a:extLst>
          </p:cNvPr>
          <p:cNvSpPr/>
          <p:nvPr/>
        </p:nvSpPr>
        <p:spPr>
          <a:xfrm>
            <a:off x="3789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9" name="Donut 238">
            <a:extLst>
              <a:ext uri="{FF2B5EF4-FFF2-40B4-BE49-F238E27FC236}">
                <a16:creationId xmlns:a16="http://schemas.microsoft.com/office/drawing/2014/main" id="{3A677F43-CB39-494C-8803-A1AF582E5A10}"/>
              </a:ext>
            </a:extLst>
          </p:cNvPr>
          <p:cNvSpPr/>
          <p:nvPr/>
        </p:nvSpPr>
        <p:spPr>
          <a:xfrm>
            <a:off x="3789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1" name="Donut 240">
            <a:extLst>
              <a:ext uri="{FF2B5EF4-FFF2-40B4-BE49-F238E27FC236}">
                <a16:creationId xmlns:a16="http://schemas.microsoft.com/office/drawing/2014/main" id="{8E2100E5-6E4A-014E-8EBA-1212F207610D}"/>
              </a:ext>
            </a:extLst>
          </p:cNvPr>
          <p:cNvSpPr/>
          <p:nvPr/>
        </p:nvSpPr>
        <p:spPr>
          <a:xfrm>
            <a:off x="1477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2" name="Donut 241">
            <a:extLst>
              <a:ext uri="{FF2B5EF4-FFF2-40B4-BE49-F238E27FC236}">
                <a16:creationId xmlns:a16="http://schemas.microsoft.com/office/drawing/2014/main" id="{6C01AA32-AEA8-814F-9504-ADBB5A3946A5}"/>
              </a:ext>
            </a:extLst>
          </p:cNvPr>
          <p:cNvSpPr/>
          <p:nvPr/>
        </p:nvSpPr>
        <p:spPr>
          <a:xfrm>
            <a:off x="1477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3" name="Donut 242">
            <a:extLst>
              <a:ext uri="{FF2B5EF4-FFF2-40B4-BE49-F238E27FC236}">
                <a16:creationId xmlns:a16="http://schemas.microsoft.com/office/drawing/2014/main" id="{2D8E7F10-C25F-E84F-9D9B-0B2653FE9172}"/>
              </a:ext>
            </a:extLst>
          </p:cNvPr>
          <p:cNvSpPr/>
          <p:nvPr/>
        </p:nvSpPr>
        <p:spPr>
          <a:xfrm>
            <a:off x="1477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52" name="Triangle 251">
            <a:extLst>
              <a:ext uri="{FF2B5EF4-FFF2-40B4-BE49-F238E27FC236}">
                <a16:creationId xmlns:a16="http://schemas.microsoft.com/office/drawing/2014/main" id="{BCD05DD3-286F-E544-A8EC-94E9FDBC0F45}"/>
              </a:ext>
            </a:extLst>
          </p:cNvPr>
          <p:cNvSpPr/>
          <p:nvPr/>
        </p:nvSpPr>
        <p:spPr>
          <a:xfrm rot="5400000">
            <a:off x="1817724" y="4091140"/>
            <a:ext cx="190500" cy="1642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95241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FC9982C-738A-684C-A12C-4DB7C6DB6AE6}"/>
              </a:ext>
            </a:extLst>
          </p:cNvPr>
          <p:cNvSpPr/>
          <p:nvPr/>
        </p:nvSpPr>
        <p:spPr>
          <a:xfrm>
            <a:off x="6096000" y="5855"/>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7CA948CE-C207-4CCB-B3B2-76D22E3811CC}"/>
              </a:ext>
            </a:extLst>
          </p:cNvPr>
          <p:cNvSpPr txBox="1"/>
          <p:nvPr/>
        </p:nvSpPr>
        <p:spPr>
          <a:xfrm>
            <a:off x="1304925" y="1139622"/>
            <a:ext cx="4214813" cy="7478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Introduction</a:t>
            </a:r>
            <a:endParaRPr kumimoji="0" lang="fr-FR" sz="54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5" name="TextBox 14">
            <a:extLst>
              <a:ext uri="{FF2B5EF4-FFF2-40B4-BE49-F238E27FC236}">
                <a16:creationId xmlns:a16="http://schemas.microsoft.com/office/drawing/2014/main" id="{E2CF1FA7-EC6D-4E96-B3A6-30F75D0E5371}"/>
              </a:ext>
            </a:extLst>
          </p:cNvPr>
          <p:cNvSpPr txBox="1"/>
          <p:nvPr/>
        </p:nvSpPr>
        <p:spPr>
          <a:xfrm>
            <a:off x="1343025" y="2330001"/>
            <a:ext cx="3833919" cy="3259610"/>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Listening. Empathy. Leadership. </a:t>
            </a: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This is what drives innovation, market disruption, and ultimately, </a:t>
            </a:r>
            <a:r>
              <a:rPr lang="en-US" sz="1000" b="1" dirty="0">
                <a:solidFill>
                  <a:srgbClr val="0E0D3B"/>
                </a:solidFill>
                <a:latin typeface="Century Gothic" panose="020B0502020202020204" pitchFamily="34" charset="0"/>
                <a:cs typeface="Futura Medium" panose="020B0602020204020303" pitchFamily="34" charset="-79"/>
              </a:rPr>
              <a:t>brand </a:t>
            </a: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purpose. </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At the 2019 International Festival of Creativity, leading brands, as well as new entrants, activists, and change </a:t>
            </a:r>
            <a:r>
              <a:rPr kumimoji="0" lang="en-US" sz="1000" b="1" i="0" u="none" strike="noStrike" kern="1200" cap="none" spc="0" normalizeH="0" baseline="0" noProof="0" dirty="0" err="1">
                <a:ln>
                  <a:noFill/>
                </a:ln>
                <a:solidFill>
                  <a:srgbClr val="0E0D3B"/>
                </a:solidFill>
                <a:effectLst/>
                <a:uLnTx/>
                <a:uFillTx/>
                <a:latin typeface="Century Gothic" panose="020B0502020202020204" pitchFamily="34" charset="0"/>
                <a:ea typeface="+mn-ea"/>
                <a:cs typeface="Futura Medium" panose="020B0602020204020303" pitchFamily="34" charset="-79"/>
              </a:rPr>
              <a:t>organisations</a:t>
            </a:r>
            <a: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 built a model for the ways in which creatives can impact or completely disrupt business and culture—and vice versa.</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The modern brand can be a change agent for how we behave, how we legislate, how we represent, and how we preserve our world. </a:t>
            </a:r>
            <a:br>
              <a:rPr lang="en-US" sz="1000" b="1" dirty="0">
                <a:solidFill>
                  <a:srgbClr val="0E0D3B"/>
                </a:solidFill>
                <a:latin typeface="Century Gothic" panose="020B0502020202020204" pitchFamily="34" charset="0"/>
                <a:cs typeface="Futura Medium" panose="020B0602020204020303" pitchFamily="34" charset="-79"/>
              </a:rPr>
            </a:b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As brands evolve to meet these needs, there’s a feeling that a new generation of creatives is saying to customers, ‘here’s a better way, made just for you.’</a:t>
            </a:r>
            <a:br>
              <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br>
            <a:endParaRPr kumimoji="0" lang="en-US" sz="1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8" name="TextBox 17">
            <a:extLst>
              <a:ext uri="{FF2B5EF4-FFF2-40B4-BE49-F238E27FC236}">
                <a16:creationId xmlns:a16="http://schemas.microsoft.com/office/drawing/2014/main" id="{5F31537B-01AB-4FDD-B5F7-457C59B814EC}"/>
              </a:ext>
            </a:extLst>
          </p:cNvPr>
          <p:cNvSpPr txBox="1"/>
          <p:nvPr/>
        </p:nvSpPr>
        <p:spPr>
          <a:xfrm>
            <a:off x="1343025" y="864432"/>
            <a:ext cx="2412960" cy="1997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100" normalizeH="0" baseline="0" noProof="0" dirty="0">
                <a:ln>
                  <a:noFill/>
                </a:ln>
                <a:solidFill>
                  <a:srgbClr val="00C8E6"/>
                </a:solidFill>
                <a:effectLst/>
                <a:uLnTx/>
                <a:uFillTx/>
                <a:latin typeface="Century Gothic" panose="020B0502020202020204" pitchFamily="34" charset="0"/>
                <a:ea typeface="+mn-ea"/>
                <a:cs typeface="Futura Medium" panose="020B0602020204020303" pitchFamily="34" charset="-79"/>
              </a:rPr>
              <a:t>Theme: Brand Impact</a:t>
            </a:r>
            <a:endParaRPr kumimoji="0" lang="fr-FR" sz="1200" b="1" i="0" u="none" strike="noStrike" kern="1200" cap="none" spc="100" normalizeH="0" baseline="0" noProof="0" dirty="0">
              <a:ln>
                <a:noFill/>
              </a:ln>
              <a:solidFill>
                <a:srgbClr val="00C8E6"/>
              </a:solidFill>
              <a:effectLst/>
              <a:uLnTx/>
              <a:uFillTx/>
              <a:latin typeface="Century Gothic" panose="020B0502020202020204" pitchFamily="34" charset="0"/>
              <a:ea typeface="+mn-ea"/>
              <a:cs typeface="Futura Medium" panose="020B0602020204020303" pitchFamily="34" charset="-79"/>
            </a:endParaRPr>
          </a:p>
        </p:txBody>
      </p:sp>
      <p:grpSp>
        <p:nvGrpSpPr>
          <p:cNvPr id="6" name="Group 5">
            <a:extLst>
              <a:ext uri="{FF2B5EF4-FFF2-40B4-BE49-F238E27FC236}">
                <a16:creationId xmlns:a16="http://schemas.microsoft.com/office/drawing/2014/main" id="{D2BAEC56-388A-A940-A62B-DF6183E5A0E6}"/>
              </a:ext>
            </a:extLst>
          </p:cNvPr>
          <p:cNvGrpSpPr/>
          <p:nvPr/>
        </p:nvGrpSpPr>
        <p:grpSpPr>
          <a:xfrm>
            <a:off x="7400924" y="1505885"/>
            <a:ext cx="3640953" cy="1231865"/>
            <a:chOff x="8213499" y="900608"/>
            <a:chExt cx="2635476" cy="1231865"/>
          </a:xfrm>
        </p:grpSpPr>
        <p:sp>
          <p:nvSpPr>
            <p:cNvPr id="24" name="TextBox 23">
              <a:extLst>
                <a:ext uri="{FF2B5EF4-FFF2-40B4-BE49-F238E27FC236}">
                  <a16:creationId xmlns:a16="http://schemas.microsoft.com/office/drawing/2014/main" id="{3E8A07F2-9D8B-4888-8447-A7FA7F93695E}"/>
                </a:ext>
              </a:extLst>
            </p:cNvPr>
            <p:cNvSpPr txBox="1"/>
            <p:nvPr/>
          </p:nvSpPr>
          <p:spPr>
            <a:xfrm>
              <a:off x="8216029" y="900608"/>
              <a:ext cx="216000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Futura Medium" panose="020B0602020204020303" pitchFamily="34" charset="-79"/>
                </a:rPr>
                <a:t>Listening</a:t>
              </a:r>
              <a:endParaRPr kumimoji="0" lang="fr-FR"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Futura Medium" panose="020B0602020204020303" pitchFamily="34" charset="-79"/>
              </a:endParaRPr>
            </a:p>
          </p:txBody>
        </p:sp>
        <p:sp>
          <p:nvSpPr>
            <p:cNvPr id="25" name="TextBox 24">
              <a:extLst>
                <a:ext uri="{FF2B5EF4-FFF2-40B4-BE49-F238E27FC236}">
                  <a16:creationId xmlns:a16="http://schemas.microsoft.com/office/drawing/2014/main" id="{21AE9550-41CC-4FFF-90FD-34983F7955BB}"/>
                </a:ext>
              </a:extLst>
            </p:cNvPr>
            <p:cNvSpPr txBox="1"/>
            <p:nvPr/>
          </p:nvSpPr>
          <p:spPr>
            <a:xfrm>
              <a:off x="8213499" y="1335075"/>
              <a:ext cx="2635476" cy="797398"/>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ts val="1640"/>
                </a:lnSpc>
                <a:spcBef>
                  <a:spcPts val="0"/>
                </a:spcBef>
                <a:spcAft>
                  <a:spcPts val="0"/>
                </a:spcAft>
                <a:buClrTx/>
                <a:buSzTx/>
                <a:buFontTx/>
                <a:buNone/>
                <a:tabLst/>
                <a:defRPr/>
              </a:pPr>
              <a:r>
                <a:rPr lang="en-US" sz="1000" b="1" dirty="0">
                  <a:solidFill>
                    <a:srgbClr val="FFFFFF"/>
                  </a:solidFill>
                  <a:latin typeface="Century Gothic" panose="020B0502020202020204" pitchFamily="34" charset="0"/>
                  <a:cs typeface="Futura Medium" panose="020B0602020204020303" pitchFamily="34" charset="-79"/>
                </a:rPr>
                <a:t>Consumer safaris are not enough. Truly getting to know a customer, whether through digital listening or in person, is changing business models, </a:t>
              </a:r>
              <a:r>
                <a:rPr kumimoji="0" lang="en-US" sz="1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Futura Medium" panose="020B0602020204020303" pitchFamily="34" charset="-79"/>
                </a:rPr>
                <a:t>establishing authenticity</a:t>
              </a:r>
              <a:r>
                <a:rPr lang="en-US" sz="1000" b="1" dirty="0">
                  <a:solidFill>
                    <a:srgbClr val="FFFFFF"/>
                  </a:solidFill>
                  <a:latin typeface="Century Gothic" panose="020B0502020202020204" pitchFamily="34" charset="0"/>
                  <a:cs typeface="Futura Medium" panose="020B0602020204020303" pitchFamily="34" charset="-79"/>
                </a:rPr>
                <a:t> and rebuilding trust</a:t>
              </a:r>
              <a:endParaRPr kumimoji="0" lang="en-US" sz="1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Futura Medium" panose="020B0602020204020303" pitchFamily="34" charset="-79"/>
              </a:endParaRPr>
            </a:p>
          </p:txBody>
        </p:sp>
      </p:grpSp>
      <p:grpSp>
        <p:nvGrpSpPr>
          <p:cNvPr id="4" name="Group 3">
            <a:extLst>
              <a:ext uri="{FF2B5EF4-FFF2-40B4-BE49-F238E27FC236}">
                <a16:creationId xmlns:a16="http://schemas.microsoft.com/office/drawing/2014/main" id="{B7491432-A9CB-E441-A226-CDF12729DA46}"/>
              </a:ext>
            </a:extLst>
          </p:cNvPr>
          <p:cNvGrpSpPr/>
          <p:nvPr/>
        </p:nvGrpSpPr>
        <p:grpSpPr>
          <a:xfrm>
            <a:off x="7400925" y="3280967"/>
            <a:ext cx="3847832" cy="1018878"/>
            <a:chOff x="8213499" y="2596544"/>
            <a:chExt cx="2635476" cy="1018878"/>
          </a:xfrm>
        </p:grpSpPr>
        <p:sp>
          <p:nvSpPr>
            <p:cNvPr id="26" name="TextBox 25">
              <a:extLst>
                <a:ext uri="{FF2B5EF4-FFF2-40B4-BE49-F238E27FC236}">
                  <a16:creationId xmlns:a16="http://schemas.microsoft.com/office/drawing/2014/main" id="{ADE63C93-31F2-441A-A6ED-5E1B282E1382}"/>
                </a:ext>
              </a:extLst>
            </p:cNvPr>
            <p:cNvSpPr txBox="1"/>
            <p:nvPr/>
          </p:nvSpPr>
          <p:spPr>
            <a:xfrm>
              <a:off x="8216029" y="2596544"/>
              <a:ext cx="216000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Futura Medium" panose="020B0602020204020303" pitchFamily="34" charset="-79"/>
                </a:rPr>
                <a:t>Empathy</a:t>
              </a:r>
              <a:endParaRPr kumimoji="0" lang="fr-FR"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Futura Medium" panose="020B0602020204020303" pitchFamily="34" charset="-79"/>
              </a:endParaRPr>
            </a:p>
          </p:txBody>
        </p:sp>
        <p:sp>
          <p:nvSpPr>
            <p:cNvPr id="27" name="TextBox 26">
              <a:extLst>
                <a:ext uri="{FF2B5EF4-FFF2-40B4-BE49-F238E27FC236}">
                  <a16:creationId xmlns:a16="http://schemas.microsoft.com/office/drawing/2014/main" id="{285785E0-B39D-40B1-8381-5D72D373B244}"/>
                </a:ext>
              </a:extLst>
            </p:cNvPr>
            <p:cNvSpPr txBox="1"/>
            <p:nvPr/>
          </p:nvSpPr>
          <p:spPr>
            <a:xfrm>
              <a:off x="8213499" y="3023209"/>
              <a:ext cx="2635476" cy="663195"/>
            </a:xfrm>
            <a:prstGeom prst="rect">
              <a:avLst/>
            </a:prstGeom>
            <a:noFill/>
          </p:spPr>
          <p:txBody>
            <a:bodyPr wrap="square" lIns="0" tIns="0" rIns="0" bIns="0" rtlCol="0" anchor="t">
              <a:spAutoFit/>
            </a:bodyPr>
            <a:lstStyle>
              <a:defPPr>
                <a:defRPr lang="en-US"/>
              </a:defPPr>
              <a:lvl1pPr marR="0" lvl="0" indent="0" fontAlgn="auto">
                <a:lnSpc>
                  <a:spcPts val="1640"/>
                </a:lnSpc>
                <a:spcBef>
                  <a:spcPts val="0"/>
                </a:spcBef>
                <a:spcAft>
                  <a:spcPts val="0"/>
                </a:spcAft>
                <a:buClrTx/>
                <a:buSzTx/>
                <a:buFontTx/>
                <a:buNone/>
                <a:tabLst/>
                <a:defRPr sz="1000" b="1">
                  <a:solidFill>
                    <a:srgbClr val="FFFFFF"/>
                  </a:solidFill>
                  <a:latin typeface="Century Gothic" panose="020B0502020202020204" pitchFamily="34" charset="0"/>
                  <a:cs typeface="Futura Medium" panose="020B0602020204020303" pitchFamily="34" charset="-79"/>
                </a:defRPr>
              </a:lvl1pPr>
            </a:lstStyle>
            <a:p>
              <a:r>
                <a:rPr lang="en-US" dirty="0"/>
                <a:t>It’s not enough to listen if you don’t demonstrate responsiveness and ingenuity. Understanding a market’s pain points is just the first step toward effectiveness and impact. </a:t>
              </a:r>
            </a:p>
          </p:txBody>
        </p:sp>
      </p:grpSp>
      <p:grpSp>
        <p:nvGrpSpPr>
          <p:cNvPr id="5" name="Group 4">
            <a:extLst>
              <a:ext uri="{FF2B5EF4-FFF2-40B4-BE49-F238E27FC236}">
                <a16:creationId xmlns:a16="http://schemas.microsoft.com/office/drawing/2014/main" id="{22176E96-C19A-654B-A648-7E4448A863EA}"/>
              </a:ext>
            </a:extLst>
          </p:cNvPr>
          <p:cNvGrpSpPr/>
          <p:nvPr/>
        </p:nvGrpSpPr>
        <p:grpSpPr>
          <a:xfrm>
            <a:off x="7400924" y="4832537"/>
            <a:ext cx="3854434" cy="984723"/>
            <a:chOff x="8213498" y="4442906"/>
            <a:chExt cx="2484343" cy="984723"/>
          </a:xfrm>
        </p:grpSpPr>
        <p:sp>
          <p:nvSpPr>
            <p:cNvPr id="28" name="TextBox 27">
              <a:extLst>
                <a:ext uri="{FF2B5EF4-FFF2-40B4-BE49-F238E27FC236}">
                  <a16:creationId xmlns:a16="http://schemas.microsoft.com/office/drawing/2014/main" id="{A45C6AF6-2FE1-4FAC-8274-38A14F8812BF}"/>
                </a:ext>
              </a:extLst>
            </p:cNvPr>
            <p:cNvSpPr txBox="1"/>
            <p:nvPr/>
          </p:nvSpPr>
          <p:spPr>
            <a:xfrm>
              <a:off x="8216029" y="4442906"/>
              <a:ext cx="216000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Futura Medium" panose="020B0602020204020303" pitchFamily="34" charset="-79"/>
                </a:rPr>
                <a:t>Leadership</a:t>
              </a:r>
              <a:endParaRPr kumimoji="0" lang="fr-FR"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Futura Medium" panose="020B0602020204020303" pitchFamily="34" charset="-79"/>
              </a:endParaRPr>
            </a:p>
          </p:txBody>
        </p:sp>
        <p:sp>
          <p:nvSpPr>
            <p:cNvPr id="29" name="TextBox 28">
              <a:extLst>
                <a:ext uri="{FF2B5EF4-FFF2-40B4-BE49-F238E27FC236}">
                  <a16:creationId xmlns:a16="http://schemas.microsoft.com/office/drawing/2014/main" id="{848AE156-9A7B-4D28-8AF3-3AD82DB918E4}"/>
                </a:ext>
              </a:extLst>
            </p:cNvPr>
            <p:cNvSpPr txBox="1"/>
            <p:nvPr/>
          </p:nvSpPr>
          <p:spPr>
            <a:xfrm>
              <a:off x="8213498" y="4835416"/>
              <a:ext cx="2484343" cy="592213"/>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ts val="1640"/>
                </a:lnSpc>
                <a:defRPr/>
              </a:pPr>
              <a:r>
                <a:rPr lang="en-US" sz="1000" b="1" dirty="0">
                  <a:solidFill>
                    <a:srgbClr val="FFFFFF"/>
                  </a:solidFill>
                  <a:latin typeface="Century Gothic" panose="020B0502020202020204" pitchFamily="34" charset="0"/>
                  <a:cs typeface="Futura Medium" panose="020B0602020204020303" pitchFamily="34" charset="-79"/>
                </a:rPr>
                <a:t>True creative leadership, which is taking increasingly varied forms, means discovering and committing to accelerating change—and being ready to defend your brand’s purpose.</a:t>
              </a:r>
            </a:p>
          </p:txBody>
        </p:sp>
      </p:grpSp>
      <p:pic>
        <p:nvPicPr>
          <p:cNvPr id="3" name="Picture 2">
            <a:extLst>
              <a:ext uri="{FF2B5EF4-FFF2-40B4-BE49-F238E27FC236}">
                <a16:creationId xmlns:a16="http://schemas.microsoft.com/office/drawing/2014/main" id="{42558744-1BEF-054E-B91F-092897B8D236}"/>
              </a:ext>
            </a:extLst>
          </p:cNvPr>
          <p:cNvPicPr>
            <a:picLocks noChangeAspect="1"/>
          </p:cNvPicPr>
          <p:nvPr/>
        </p:nvPicPr>
        <p:blipFill>
          <a:blip r:embed="rId3"/>
          <a:stretch>
            <a:fillRect/>
          </a:stretch>
        </p:blipFill>
        <p:spPr>
          <a:xfrm>
            <a:off x="0" y="1326461"/>
            <a:ext cx="728663" cy="364332"/>
          </a:xfrm>
          <a:prstGeom prst="rect">
            <a:avLst/>
          </a:prstGeom>
        </p:spPr>
      </p:pic>
      <p:sp>
        <p:nvSpPr>
          <p:cNvPr id="21" name="Triangle 20">
            <a:extLst>
              <a:ext uri="{FF2B5EF4-FFF2-40B4-BE49-F238E27FC236}">
                <a16:creationId xmlns:a16="http://schemas.microsoft.com/office/drawing/2014/main" id="{5275A032-28B2-C44A-8F6B-1C81FC9263D1}"/>
              </a:ext>
            </a:extLst>
          </p:cNvPr>
          <p:cNvSpPr/>
          <p:nvPr/>
        </p:nvSpPr>
        <p:spPr>
          <a:xfrm rot="5400000">
            <a:off x="7001918" y="1577588"/>
            <a:ext cx="190500" cy="1642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Triangle 21">
            <a:extLst>
              <a:ext uri="{FF2B5EF4-FFF2-40B4-BE49-F238E27FC236}">
                <a16:creationId xmlns:a16="http://schemas.microsoft.com/office/drawing/2014/main" id="{B9D3E415-B4E6-034F-94DF-A9C585151FBF}"/>
              </a:ext>
            </a:extLst>
          </p:cNvPr>
          <p:cNvSpPr/>
          <p:nvPr/>
        </p:nvSpPr>
        <p:spPr>
          <a:xfrm rot="5400000">
            <a:off x="7001918" y="3343738"/>
            <a:ext cx="190500" cy="1642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0" name="Triangle 29">
            <a:extLst>
              <a:ext uri="{FF2B5EF4-FFF2-40B4-BE49-F238E27FC236}">
                <a16:creationId xmlns:a16="http://schemas.microsoft.com/office/drawing/2014/main" id="{03D4510C-0BA6-CC4E-8688-B2E5C5FAB57B}"/>
              </a:ext>
            </a:extLst>
          </p:cNvPr>
          <p:cNvSpPr/>
          <p:nvPr/>
        </p:nvSpPr>
        <p:spPr>
          <a:xfrm rot="5400000">
            <a:off x="7001918" y="4906885"/>
            <a:ext cx="190500" cy="1642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1" name="Graphic 30">
            <a:extLst>
              <a:ext uri="{FF2B5EF4-FFF2-40B4-BE49-F238E27FC236}">
                <a16:creationId xmlns:a16="http://schemas.microsoft.com/office/drawing/2014/main" id="{9A3A17B0-0FEF-164C-BA9D-79DC86338EA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sp>
        <p:nvSpPr>
          <p:cNvPr id="7" name="Slide Number Placeholder 6">
            <a:extLst>
              <a:ext uri="{FF2B5EF4-FFF2-40B4-BE49-F238E27FC236}">
                <a16:creationId xmlns:a16="http://schemas.microsoft.com/office/drawing/2014/main" id="{CD431B8B-5C22-1B44-9504-693196D7B653}"/>
              </a:ext>
            </a:extLst>
          </p:cNvPr>
          <p:cNvSpPr>
            <a:spLocks noGrp="1"/>
          </p:cNvSpPr>
          <p:nvPr>
            <p:ph type="sldNum" sz="quarter" idx="12"/>
          </p:nvPr>
        </p:nvSpPr>
        <p:spPr/>
        <p:txBody>
          <a:bodyPr/>
          <a:lstStyle/>
          <a:p>
            <a:pPr algn="ctr"/>
            <a:fld id="{0C7B4787-4E7A-BF42-838C-32DA173181A9}" type="slidenum">
              <a:rPr lang="en-US" smtClean="0"/>
              <a:pPr algn="ctr"/>
              <a:t>3</a:t>
            </a:fld>
            <a:endParaRPr lang="en-US"/>
          </a:p>
        </p:txBody>
      </p:sp>
    </p:spTree>
    <p:extLst>
      <p:ext uri="{BB962C8B-B14F-4D97-AF65-F5344CB8AC3E}">
        <p14:creationId xmlns:p14="http://schemas.microsoft.com/office/powerpoint/2010/main" val="14641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A0F5C-5C6B-47C2-96B1-DCDB923954D3}"/>
              </a:ext>
            </a:extLst>
          </p:cNvPr>
          <p:cNvSpPr txBox="1"/>
          <p:nvPr/>
        </p:nvSpPr>
        <p:spPr>
          <a:xfrm>
            <a:off x="837564" y="742589"/>
            <a:ext cx="755300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000" b="1" dirty="0">
                <a:solidFill>
                  <a:schemeClr val="tx2"/>
                </a:solidFill>
                <a:latin typeface="Century Gothic" panose="020B0502020202020204" pitchFamily="34" charset="0"/>
                <a:cs typeface="Futura" panose="020B0602020204020303" pitchFamily="34" charset="-79"/>
              </a:rPr>
              <a:t>If caring means sharing, </a:t>
            </a:r>
            <a:r>
              <a:rPr kumimoji="0" lang="en-US" sz="4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panose="020B0602020204020303" pitchFamily="34" charset="-79"/>
              </a:rPr>
              <a:t> </a:t>
            </a:r>
            <a:br>
              <a:rPr kumimoji="0" lang="en-US" sz="4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panose="020B0602020204020303" pitchFamily="34" charset="-79"/>
              </a:rPr>
              <a:t>	who </a:t>
            </a:r>
            <a:r>
              <a:rPr lang="en-US" sz="4000" b="1" dirty="0">
                <a:solidFill>
                  <a:srgbClr val="00C8E5"/>
                </a:solidFill>
                <a:latin typeface="Century Gothic" panose="020B0502020202020204" pitchFamily="34" charset="0"/>
                <a:cs typeface="Futura" panose="020B0602020204020303" pitchFamily="34" charset="-79"/>
              </a:rPr>
              <a:t>cares about brands?</a:t>
            </a:r>
            <a:endParaRPr kumimoji="0" lang="fr-FR"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sp>
        <p:nvSpPr>
          <p:cNvPr id="5" name="TextBox 4">
            <a:extLst>
              <a:ext uri="{FF2B5EF4-FFF2-40B4-BE49-F238E27FC236}">
                <a16:creationId xmlns:a16="http://schemas.microsoft.com/office/drawing/2014/main" id="{7E11740C-C5EC-4E44-B1CC-60FD90A4348A}"/>
              </a:ext>
            </a:extLst>
          </p:cNvPr>
          <p:cNvSpPr txBox="1"/>
          <p:nvPr/>
        </p:nvSpPr>
        <p:spPr>
          <a:xfrm>
            <a:off x="1343025" y="4732988"/>
            <a:ext cx="3068955" cy="5170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t>Capitalize on low hanging fruit </a:t>
            </a:r>
            <a:b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br>
            <a: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t>to identify a ballpark </a:t>
            </a:r>
            <a:endParaRPr kumimoji="0" lang="fr-FR"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endParaRPr>
          </a:p>
        </p:txBody>
      </p:sp>
      <p:grpSp>
        <p:nvGrpSpPr>
          <p:cNvPr id="2" name="Group 1">
            <a:extLst>
              <a:ext uri="{FF2B5EF4-FFF2-40B4-BE49-F238E27FC236}">
                <a16:creationId xmlns:a16="http://schemas.microsoft.com/office/drawing/2014/main" id="{DBD006C3-FC07-0D4E-8CFD-FA2437BB093C}"/>
              </a:ext>
            </a:extLst>
          </p:cNvPr>
          <p:cNvGrpSpPr/>
          <p:nvPr/>
        </p:nvGrpSpPr>
        <p:grpSpPr>
          <a:xfrm>
            <a:off x="1776509" y="2650616"/>
            <a:ext cx="7303992" cy="3464795"/>
            <a:chOff x="5239387" y="2401017"/>
            <a:chExt cx="8700934" cy="3464795"/>
          </a:xfrm>
        </p:grpSpPr>
        <p:sp>
          <p:nvSpPr>
            <p:cNvPr id="19" name="TextBox 18">
              <a:extLst>
                <a:ext uri="{FF2B5EF4-FFF2-40B4-BE49-F238E27FC236}">
                  <a16:creationId xmlns:a16="http://schemas.microsoft.com/office/drawing/2014/main" id="{7533B45D-62EC-8743-B0CD-E54019D99050}"/>
                </a:ext>
              </a:extLst>
            </p:cNvPr>
            <p:cNvSpPr txBox="1"/>
            <p:nvPr/>
          </p:nvSpPr>
          <p:spPr>
            <a:xfrm>
              <a:off x="5239387" y="2401017"/>
              <a:ext cx="4076701" cy="3464795"/>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In fact, 77 percent of brands could simply disappear and not a single customer would care, according to the 2019 Meaningful Brands survey by Havas. The same group claimed that 58 percent of brand content is not meaningful, leaving more than half of content falling by the wayside.</a:t>
              </a:r>
              <a:br>
                <a:rPr lang="en-US" sz="1000" b="1" dirty="0">
                  <a:solidFill>
                    <a:schemeClr val="tx2"/>
                  </a:solidFill>
                  <a:latin typeface="Century Gothic" panose="020B0502020202020204" pitchFamily="34" charset="0"/>
                  <a:cs typeface="Futura Medium" panose="020B0602020204020303" pitchFamily="34" charset="-79"/>
                </a:rPr>
              </a:b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No matter how much media you may have, you </a:t>
              </a: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can’t force creative down customers’ throats. It’s not </a:t>
              </a: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just about an attention deficit; creatives and marketers </a:t>
              </a: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must break through algorithms and then make consumers immediately care or find a connection to something they already care about. </a:t>
              </a:r>
            </a:p>
            <a:p>
              <a:pPr>
                <a:lnSpc>
                  <a:spcPts val="1640"/>
                </a:lnSpc>
                <a:defRPr/>
              </a:pPr>
              <a:endParaRPr lang="en-US" sz="1000" b="1" dirty="0">
                <a:solidFill>
                  <a:schemeClr val="tx2"/>
                </a:solidFill>
                <a:latin typeface="Century Gothic" panose="020B0502020202020204" pitchFamily="34" charset="0"/>
                <a:cs typeface="Futura Medium" panose="020B0602020204020303" pitchFamily="34" charset="-79"/>
              </a:endParaRPr>
            </a:p>
            <a:p>
              <a:pPr>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Many Cannes Lions speakers asserted that highly </a:t>
              </a: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emotional content is the highway to sharing; </a:t>
              </a: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in short, if you care, you share.</a:t>
              </a:r>
            </a:p>
          </p:txBody>
        </p:sp>
        <p:sp>
          <p:nvSpPr>
            <p:cNvPr id="20" name="TextBox 19">
              <a:extLst>
                <a:ext uri="{FF2B5EF4-FFF2-40B4-BE49-F238E27FC236}">
                  <a16:creationId xmlns:a16="http://schemas.microsoft.com/office/drawing/2014/main" id="{22CD4BAC-CDBE-8F42-981F-BDE35CACBF90}"/>
                </a:ext>
              </a:extLst>
            </p:cNvPr>
            <p:cNvSpPr txBox="1"/>
            <p:nvPr/>
          </p:nvSpPr>
          <p:spPr>
            <a:xfrm>
              <a:off x="9863620" y="2401017"/>
              <a:ext cx="4076701" cy="3256789"/>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And though it may be counter-intuitive to some, you have to think small to launch big, going after enthusiasts in need. It’s a game of niche rather than mass—otherwise messages may become so bland and diluted you risk losing all care and impact. </a:t>
              </a:r>
              <a:br>
                <a:rPr lang="en-US" sz="1000" b="1" dirty="0">
                  <a:solidFill>
                    <a:schemeClr val="tx2"/>
                  </a:solidFill>
                  <a:latin typeface="Century Gothic" panose="020B0502020202020204" pitchFamily="34" charset="0"/>
                  <a:cs typeface="Futura Medium" panose="020B0602020204020303" pitchFamily="34" charset="-79"/>
                </a:rPr>
              </a:b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The impact of sharing and earned media is huge. According to IPA Databank, which this year outlined ways in which conversations shape culture, earned media boosts effectiveness by 26 percent. </a:t>
              </a:r>
            </a:p>
            <a:p>
              <a:pPr lvl="0">
                <a:lnSpc>
                  <a:spcPts val="1640"/>
                </a:lnSpc>
                <a:defRPr/>
              </a:pPr>
              <a:endParaRPr lang="en-US" sz="1000" b="1" dirty="0">
                <a:solidFill>
                  <a:schemeClr val="tx2"/>
                </a:solidFill>
                <a:latin typeface="Century Gothic" panose="020B0502020202020204" pitchFamily="34" charset="0"/>
                <a:cs typeface="Futura Medium" panose="020B0602020204020303" pitchFamily="34" charset="-79"/>
              </a:endParaRPr>
            </a:p>
            <a:p>
              <a:pPr lvl="0">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The opportunity to drive conversation and cultural zeitgeist is why we see an uptick in experiential, guerilla marketing, stunt PR, and social activations as leading buzz tactics for cultural change makers worldwide.</a:t>
              </a:r>
            </a:p>
            <a:p>
              <a:pPr lvl="0">
                <a:lnSpc>
                  <a:spcPts val="1640"/>
                </a:lnSpc>
                <a:defRPr/>
              </a:pPr>
              <a:endParaRPr lang="en-US" sz="900" b="1" dirty="0">
                <a:solidFill>
                  <a:schemeClr val="tx2"/>
                </a:solidFill>
                <a:latin typeface="Century Gothic" panose="020B0502020202020204" pitchFamily="34" charset="0"/>
                <a:cs typeface="Futura Medium" panose="020B0602020204020303" pitchFamily="34" charset="-79"/>
              </a:endParaRPr>
            </a:p>
          </p:txBody>
        </p:sp>
      </p:gr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21658" y="6470030"/>
            <a:ext cx="3854434" cy="181243"/>
          </a:xfrm>
          <a:prstGeom prst="rect">
            <a:avLst/>
          </a:prstGeom>
        </p:spPr>
      </p:pic>
      <p:sp>
        <p:nvSpPr>
          <p:cNvPr id="6" name="TextBox 5">
            <a:extLst>
              <a:ext uri="{FF2B5EF4-FFF2-40B4-BE49-F238E27FC236}">
                <a16:creationId xmlns:a16="http://schemas.microsoft.com/office/drawing/2014/main" id="{DA9444BD-94C3-734A-932F-D3992AB5346D}"/>
              </a:ext>
            </a:extLst>
          </p:cNvPr>
          <p:cNvSpPr txBox="1"/>
          <p:nvPr/>
        </p:nvSpPr>
        <p:spPr>
          <a:xfrm>
            <a:off x="9563582" y="2234324"/>
            <a:ext cx="2244959" cy="3108543"/>
          </a:xfrm>
          <a:prstGeom prst="rect">
            <a:avLst/>
          </a:prstGeom>
          <a:noFill/>
        </p:spPr>
        <p:txBody>
          <a:bodyPr wrap="square" lIns="0" tIns="0" rIns="0" bIns="0" rtlCol="0">
            <a:spAutoFit/>
          </a:bodyPr>
          <a:lstStyle/>
          <a:p>
            <a:pPr lvl="0">
              <a:defRPr/>
            </a:pPr>
            <a:r>
              <a:rPr lang="en-US" sz="2400" b="1" dirty="0">
                <a:solidFill>
                  <a:schemeClr val="tx2"/>
                </a:solidFill>
                <a:latin typeface="Century Gothic" panose="020B0502020202020204" pitchFamily="34" charset="0"/>
                <a:cs typeface="Futura Medium" panose="020B0602020204020303" pitchFamily="34" charset="-79"/>
              </a:rPr>
              <a:t>77% of brands could simply disappear and not a single customer would care </a:t>
            </a:r>
            <a:br>
              <a:rPr lang="en-US" sz="2400" b="1" dirty="0">
                <a:solidFill>
                  <a:schemeClr val="tx2"/>
                </a:solidFill>
                <a:latin typeface="Century Gothic" panose="020B0502020202020204" pitchFamily="34" charset="0"/>
                <a:cs typeface="Futura Medium" panose="020B0602020204020303" pitchFamily="34" charset="-79"/>
              </a:rPr>
            </a:br>
            <a:br>
              <a:rPr lang="en-US" sz="2400" dirty="0">
                <a:solidFill>
                  <a:schemeClr val="tx2"/>
                </a:solidFill>
                <a:latin typeface="Century Gothic" panose="020B0502020202020204" pitchFamily="34" charset="0"/>
                <a:cs typeface="Futura Medium" panose="020B0602020204020303" pitchFamily="34" charset="-79"/>
              </a:rPr>
            </a:br>
            <a:r>
              <a:rPr lang="en-US" sz="1400" i="1" dirty="0">
                <a:solidFill>
                  <a:schemeClr val="tx2"/>
                </a:solidFill>
                <a:latin typeface="Century Gothic" panose="020B0502020202020204" pitchFamily="34" charset="0"/>
                <a:cs typeface="Futura Medium" panose="020B0602020204020303" pitchFamily="34" charset="-79"/>
              </a:rPr>
              <a:t>2019 Meaningful Brands survey powered by Havas</a:t>
            </a:r>
            <a:endParaRPr lang="en-US" sz="2400" i="1" dirty="0">
              <a:solidFill>
                <a:schemeClr val="tx2"/>
              </a:solidFill>
              <a:latin typeface="Century Gothic" panose="020B0502020202020204" pitchFamily="34" charset="0"/>
              <a:cs typeface="Futura Medium" panose="020B0602020204020303" pitchFamily="34" charset="-79"/>
            </a:endParaRPr>
          </a:p>
        </p:txBody>
      </p:sp>
      <p:grpSp>
        <p:nvGrpSpPr>
          <p:cNvPr id="8" name="Group 7">
            <a:extLst>
              <a:ext uri="{FF2B5EF4-FFF2-40B4-BE49-F238E27FC236}">
                <a16:creationId xmlns:a16="http://schemas.microsoft.com/office/drawing/2014/main" id="{1329E2C5-B164-454B-9C4B-540BC0253345}"/>
              </a:ext>
            </a:extLst>
          </p:cNvPr>
          <p:cNvGrpSpPr/>
          <p:nvPr/>
        </p:nvGrpSpPr>
        <p:grpSpPr>
          <a:xfrm>
            <a:off x="9563582" y="1"/>
            <a:ext cx="888977" cy="2060293"/>
            <a:chOff x="3316321" y="6378189"/>
            <a:chExt cx="888977" cy="222251"/>
          </a:xfrm>
        </p:grpSpPr>
        <p:sp>
          <p:nvSpPr>
            <p:cNvPr id="18" name="Rectangle 17">
              <a:extLst>
                <a:ext uri="{FF2B5EF4-FFF2-40B4-BE49-F238E27FC236}">
                  <a16:creationId xmlns:a16="http://schemas.microsoft.com/office/drawing/2014/main" id="{CDF2A690-72A6-8D42-B9B6-D38906AD68F2}"/>
                </a:ext>
              </a:extLst>
            </p:cNvPr>
            <p:cNvSpPr/>
            <p:nvPr/>
          </p:nvSpPr>
          <p:spPr>
            <a:xfrm>
              <a:off x="3316321"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01E4A7C-D18D-FD42-9385-24D9EB7DE5AC}"/>
                </a:ext>
              </a:extLst>
            </p:cNvPr>
            <p:cNvSpPr/>
            <p:nvPr/>
          </p:nvSpPr>
          <p:spPr>
            <a:xfrm>
              <a:off x="3513171"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ED5C26C-8DD5-AA4A-ABF1-BE38D050D642}"/>
                </a:ext>
              </a:extLst>
            </p:cNvPr>
            <p:cNvSpPr/>
            <p:nvPr/>
          </p:nvSpPr>
          <p:spPr>
            <a:xfrm>
              <a:off x="371319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F7B75A8E-6FAD-4044-97C4-3E40A51F147E}"/>
                </a:ext>
              </a:extLst>
            </p:cNvPr>
            <p:cNvSpPr/>
            <p:nvPr/>
          </p:nvSpPr>
          <p:spPr>
            <a:xfrm>
              <a:off x="391004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FE6CDCA7-E993-9F4C-BB47-91AD62BB1A4E}"/>
                </a:ext>
              </a:extLst>
            </p:cNvPr>
            <p:cNvSpPr/>
            <p:nvPr/>
          </p:nvSpPr>
          <p:spPr>
            <a:xfrm>
              <a:off x="410689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pic>
        <p:nvPicPr>
          <p:cNvPr id="26" name="Graphic 25">
            <a:extLst>
              <a:ext uri="{FF2B5EF4-FFF2-40B4-BE49-F238E27FC236}">
                <a16:creationId xmlns:a16="http://schemas.microsoft.com/office/drawing/2014/main" id="{42379FA3-3075-4F4F-A7E4-AE81FB2528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5772839"/>
            <a:ext cx="1085161" cy="1085161"/>
          </a:xfrm>
          <a:prstGeom prst="rect">
            <a:avLst/>
          </a:prstGeom>
        </p:spPr>
      </p:pic>
      <p:pic>
        <p:nvPicPr>
          <p:cNvPr id="16" name="Graphic 15">
            <a:extLst>
              <a:ext uri="{FF2B5EF4-FFF2-40B4-BE49-F238E27FC236}">
                <a16:creationId xmlns:a16="http://schemas.microsoft.com/office/drawing/2014/main" id="{5F5A40A2-807C-AC4B-8A76-BD75E80E2C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6194" y="6335255"/>
            <a:ext cx="874987" cy="348446"/>
          </a:xfrm>
          <a:prstGeom prst="rect">
            <a:avLst/>
          </a:prstGeom>
        </p:spPr>
      </p:pic>
      <p:sp>
        <p:nvSpPr>
          <p:cNvPr id="3" name="Slide Number Placeholder 2">
            <a:extLst>
              <a:ext uri="{FF2B5EF4-FFF2-40B4-BE49-F238E27FC236}">
                <a16:creationId xmlns:a16="http://schemas.microsoft.com/office/drawing/2014/main" id="{236E6B8C-19FA-CE4B-955F-A0EAFFD0CF38}"/>
              </a:ext>
            </a:extLst>
          </p:cNvPr>
          <p:cNvSpPr>
            <a:spLocks noGrp="1"/>
          </p:cNvSpPr>
          <p:nvPr>
            <p:ph type="sldNum" sz="quarter" idx="12"/>
          </p:nvPr>
        </p:nvSpPr>
        <p:spPr/>
        <p:txBody>
          <a:bodyPr/>
          <a:lstStyle/>
          <a:p>
            <a:pPr algn="ctr"/>
            <a:fld id="{0C7B4787-4E7A-BF42-838C-32DA173181A9}" type="slidenum">
              <a:rPr lang="en-US" smtClean="0"/>
              <a:pPr algn="ctr"/>
              <a:t>4</a:t>
            </a:fld>
            <a:endParaRPr lang="en-US"/>
          </a:p>
        </p:txBody>
      </p:sp>
      <p:sp>
        <p:nvSpPr>
          <p:cNvPr id="9" name="TextBox 8">
            <a:extLst>
              <a:ext uri="{FF2B5EF4-FFF2-40B4-BE49-F238E27FC236}">
                <a16:creationId xmlns:a16="http://schemas.microsoft.com/office/drawing/2014/main" id="{23CA5753-C2C2-F344-B0DC-CAA932B6E639}"/>
              </a:ext>
            </a:extLst>
          </p:cNvPr>
          <p:cNvSpPr txBox="1"/>
          <p:nvPr/>
        </p:nvSpPr>
        <p:spPr>
          <a:xfrm>
            <a:off x="1776509" y="2232372"/>
            <a:ext cx="7303992" cy="276999"/>
          </a:xfrm>
          <a:prstGeom prst="rect">
            <a:avLst/>
          </a:prstGeom>
          <a:noFill/>
        </p:spPr>
        <p:txBody>
          <a:bodyPr wrap="square" lIns="0" tIns="0" rIns="0" bIns="0" rtlCol="0">
            <a:spAutoFit/>
          </a:bodyPr>
          <a:lstStyle/>
          <a:p>
            <a:r>
              <a:rPr lang="en-US" b="1" dirty="0">
                <a:solidFill>
                  <a:schemeClr val="tx2"/>
                </a:solidFill>
                <a:latin typeface="Century Gothic" panose="020B0502020202020204" pitchFamily="34" charset="0"/>
                <a:cs typeface="Futura Medium" panose="020B0602020204020303" pitchFamily="34" charset="-79"/>
              </a:rPr>
              <a:t>First, a wake-up call: nobody really cares about brands.</a:t>
            </a:r>
            <a:endParaRPr lang="en-US" dirty="0">
              <a:solidFill>
                <a:schemeClr val="tx2"/>
              </a:solidFill>
            </a:endParaRPr>
          </a:p>
        </p:txBody>
      </p:sp>
    </p:spTree>
    <p:extLst>
      <p:ext uri="{BB962C8B-B14F-4D97-AF65-F5344CB8AC3E}">
        <p14:creationId xmlns:p14="http://schemas.microsoft.com/office/powerpoint/2010/main" val="1678710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514E7C7-0442-ED4C-9F14-B8B29D6708C4}"/>
              </a:ext>
            </a:extLst>
          </p:cNvPr>
          <p:cNvSpPr txBox="1"/>
          <p:nvPr/>
        </p:nvSpPr>
        <p:spPr>
          <a:xfrm>
            <a:off x="1343025" y="748035"/>
            <a:ext cx="2412960" cy="1997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100" normalizeH="0" baseline="0" noProof="0">
                <a:ln>
                  <a:noFill/>
                </a:ln>
                <a:solidFill>
                  <a:srgbClr val="00C8E5"/>
                </a:solidFill>
                <a:effectLst/>
                <a:uLnTx/>
                <a:uFillTx/>
                <a:latin typeface="Century Gothic" panose="020B0502020202020204" pitchFamily="34" charset="0"/>
                <a:ea typeface="+mn-ea"/>
                <a:cs typeface="Futura Medium" panose="020B0602020204020303" pitchFamily="34" charset="-79"/>
              </a:rPr>
              <a:t>Theme: Brand Impact</a:t>
            </a:r>
            <a:endParaRPr kumimoji="0" lang="fr-FR" sz="1200" b="1" i="0" u="none" strike="noStrike" kern="1200" cap="none" spc="100" normalizeH="0" baseline="0" noProof="0">
              <a:ln>
                <a:noFill/>
              </a:ln>
              <a:solidFill>
                <a:srgbClr val="00C8E5"/>
              </a:solidFill>
              <a:effectLst/>
              <a:uLnTx/>
              <a:uFillTx/>
              <a:latin typeface="Century Gothic" panose="020B0502020202020204" pitchFamily="34" charset="0"/>
              <a:ea typeface="+mn-ea"/>
              <a:cs typeface="Futura Medium" panose="020B0602020204020303" pitchFamily="34" charset="-79"/>
            </a:endParaRPr>
          </a:p>
        </p:txBody>
      </p:sp>
      <p:sp>
        <p:nvSpPr>
          <p:cNvPr id="80" name="TextBox 79">
            <a:extLst>
              <a:ext uri="{FF2B5EF4-FFF2-40B4-BE49-F238E27FC236}">
                <a16:creationId xmlns:a16="http://schemas.microsoft.com/office/drawing/2014/main" id="{8F80412E-3806-49A4-9FD0-5093141B2C8B}"/>
              </a:ext>
            </a:extLst>
          </p:cNvPr>
          <p:cNvSpPr txBox="1"/>
          <p:nvPr/>
        </p:nvSpPr>
        <p:spPr>
          <a:xfrm>
            <a:off x="3397968" y="1774886"/>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02</a:t>
            </a:r>
          </a:p>
        </p:txBody>
      </p:sp>
      <p:sp>
        <p:nvSpPr>
          <p:cNvPr id="85" name="TextBox 84">
            <a:extLst>
              <a:ext uri="{FF2B5EF4-FFF2-40B4-BE49-F238E27FC236}">
                <a16:creationId xmlns:a16="http://schemas.microsoft.com/office/drawing/2014/main" id="{FE093A0E-DFD3-4447-825C-ADCB75237A23}"/>
              </a:ext>
            </a:extLst>
          </p:cNvPr>
          <p:cNvSpPr txBox="1"/>
          <p:nvPr/>
        </p:nvSpPr>
        <p:spPr>
          <a:xfrm>
            <a:off x="5444482" y="2570636"/>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03</a:t>
            </a:r>
          </a:p>
        </p:txBody>
      </p:sp>
      <p:cxnSp>
        <p:nvCxnSpPr>
          <p:cNvPr id="87" name="Straight Connector 86">
            <a:extLst>
              <a:ext uri="{FF2B5EF4-FFF2-40B4-BE49-F238E27FC236}">
                <a16:creationId xmlns:a16="http://schemas.microsoft.com/office/drawing/2014/main" id="{5C6E4C83-F7E8-4776-95F6-116646169C58}"/>
              </a:ext>
            </a:extLst>
          </p:cNvPr>
          <p:cNvCxnSpPr>
            <a:cxnSpLocks/>
          </p:cNvCxnSpPr>
          <p:nvPr/>
        </p:nvCxnSpPr>
        <p:spPr>
          <a:xfrm>
            <a:off x="5452912" y="2962728"/>
            <a:ext cx="0" cy="3895272"/>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A5792B2-1DB4-4CD9-9D20-761EF73C1D39}"/>
              </a:ext>
            </a:extLst>
          </p:cNvPr>
          <p:cNvSpPr txBox="1"/>
          <p:nvPr/>
        </p:nvSpPr>
        <p:spPr>
          <a:xfrm>
            <a:off x="7505834" y="3081566"/>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04</a:t>
            </a:r>
          </a:p>
        </p:txBody>
      </p:sp>
      <p:cxnSp>
        <p:nvCxnSpPr>
          <p:cNvPr id="82" name="Straight Connector 81">
            <a:extLst>
              <a:ext uri="{FF2B5EF4-FFF2-40B4-BE49-F238E27FC236}">
                <a16:creationId xmlns:a16="http://schemas.microsoft.com/office/drawing/2014/main" id="{0BCAA7CC-1319-4138-B159-90AF7D03C249}"/>
              </a:ext>
            </a:extLst>
          </p:cNvPr>
          <p:cNvCxnSpPr>
            <a:cxnSpLocks/>
          </p:cNvCxnSpPr>
          <p:nvPr/>
        </p:nvCxnSpPr>
        <p:spPr>
          <a:xfrm>
            <a:off x="3406398" y="2225533"/>
            <a:ext cx="0" cy="4632467"/>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28F9F67-264C-4A53-94BA-9E51CDC03AF6}"/>
              </a:ext>
            </a:extLst>
          </p:cNvPr>
          <p:cNvCxnSpPr>
            <a:cxnSpLocks/>
          </p:cNvCxnSpPr>
          <p:nvPr/>
        </p:nvCxnSpPr>
        <p:spPr>
          <a:xfrm>
            <a:off x="7514264" y="3444966"/>
            <a:ext cx="0" cy="3413034"/>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7A3C69DC-4A6A-459C-88B8-24B9BE8281CA}"/>
              </a:ext>
            </a:extLst>
          </p:cNvPr>
          <p:cNvSpPr txBox="1"/>
          <p:nvPr/>
        </p:nvSpPr>
        <p:spPr>
          <a:xfrm>
            <a:off x="1343025" y="2570636"/>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01</a:t>
            </a:r>
          </a:p>
        </p:txBody>
      </p:sp>
      <p:sp>
        <p:nvSpPr>
          <p:cNvPr id="116" name="TextBox 115">
            <a:extLst>
              <a:ext uri="{FF2B5EF4-FFF2-40B4-BE49-F238E27FC236}">
                <a16:creationId xmlns:a16="http://schemas.microsoft.com/office/drawing/2014/main" id="{94A42AEC-E223-49BA-8C23-86633B99B12C}"/>
              </a:ext>
            </a:extLst>
          </p:cNvPr>
          <p:cNvSpPr txBox="1"/>
          <p:nvPr/>
        </p:nvSpPr>
        <p:spPr>
          <a:xfrm>
            <a:off x="1536534" y="3463107"/>
            <a:ext cx="1682765" cy="1823320"/>
          </a:xfrm>
          <a:prstGeom prst="rect">
            <a:avLst/>
          </a:prstGeom>
          <a:noFill/>
        </p:spPr>
        <p:txBody>
          <a:bodyPr wrap="square" lIns="0" tIns="0" rIns="91440" bIns="0"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entury Gothic" panose="020B0502020202020204" pitchFamily="34" charset="0"/>
                <a:cs typeface="Futura Medium" panose="020B0602020204020303" pitchFamily="34" charset="-79"/>
              </a:rPr>
              <a:t>Whether fighting taboos, saving the environment, or swerving customers from a competitive burger joint, brands are employing creative judo to change the momentum of cultural conversation. </a:t>
            </a:r>
            <a:endParaRPr kumimoji="0" lang="en-US" sz="1000" b="1" i="0" u="none" strike="noStrike" kern="1200" cap="none" spc="0" normalizeH="0" baseline="0" noProof="0" dirty="0">
              <a:ln>
                <a:noFill/>
              </a:ln>
              <a:solidFill>
                <a:schemeClr val="tx2"/>
              </a:solidFill>
              <a:effectLst/>
              <a:uLnTx/>
              <a:uFillTx/>
              <a:latin typeface="Century Gothic" panose="020B0502020202020204" pitchFamily="34" charset="0"/>
              <a:ea typeface="Helvetica Neue Fin" charset="0"/>
              <a:cs typeface="Futura Medium" panose="020B0602020204020303" pitchFamily="34" charset="-79"/>
            </a:endParaRPr>
          </a:p>
        </p:txBody>
      </p:sp>
      <p:cxnSp>
        <p:nvCxnSpPr>
          <p:cNvPr id="117" name="Straight Connector 116">
            <a:extLst>
              <a:ext uri="{FF2B5EF4-FFF2-40B4-BE49-F238E27FC236}">
                <a16:creationId xmlns:a16="http://schemas.microsoft.com/office/drawing/2014/main" id="{50CF6070-BE66-471D-A18B-0CA251663E40}"/>
              </a:ext>
            </a:extLst>
          </p:cNvPr>
          <p:cNvCxnSpPr>
            <a:cxnSpLocks/>
          </p:cNvCxnSpPr>
          <p:nvPr/>
        </p:nvCxnSpPr>
        <p:spPr>
          <a:xfrm>
            <a:off x="1351455" y="2962728"/>
            <a:ext cx="0" cy="3895272"/>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D80761E-5882-4C44-8426-FA92043D13EF}"/>
              </a:ext>
            </a:extLst>
          </p:cNvPr>
          <p:cNvSpPr txBox="1"/>
          <p:nvPr/>
        </p:nvSpPr>
        <p:spPr>
          <a:xfrm>
            <a:off x="1343025" y="1049281"/>
            <a:ext cx="2131994" cy="664797"/>
          </a:xfrm>
          <a:prstGeom prst="rect">
            <a:avLst/>
          </a:prstGeom>
          <a:noFill/>
        </p:spPr>
        <p:txBody>
          <a:bodyPr wrap="non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2"/>
                </a:solidFill>
                <a:effectLst/>
                <a:uLnTx/>
                <a:uFillTx/>
                <a:latin typeface="Century Gothic" panose="020B0502020202020204" pitchFamily="34" charset="0"/>
                <a:ea typeface="Helvetica Neue Normal" charset="0"/>
                <a:cs typeface="Futura Medium" panose="020B0602020204020303" pitchFamily="34" charset="-79"/>
              </a:rPr>
              <a:t>Trends</a:t>
            </a:r>
          </a:p>
        </p:txBody>
      </p:sp>
      <p:pic>
        <p:nvPicPr>
          <p:cNvPr id="19" name="Picture 18">
            <a:extLst>
              <a:ext uri="{FF2B5EF4-FFF2-40B4-BE49-F238E27FC236}">
                <a16:creationId xmlns:a16="http://schemas.microsoft.com/office/drawing/2014/main" id="{7AE4EB4E-2247-8A4A-B7A9-00D2F1AA37E6}"/>
              </a:ext>
            </a:extLst>
          </p:cNvPr>
          <p:cNvPicPr>
            <a:picLocks noChangeAspect="1"/>
          </p:cNvPicPr>
          <p:nvPr/>
        </p:nvPicPr>
        <p:blipFill>
          <a:blip r:embed="rId3"/>
          <a:stretch>
            <a:fillRect/>
          </a:stretch>
        </p:blipFill>
        <p:spPr>
          <a:xfrm>
            <a:off x="-681926" y="656091"/>
            <a:ext cx="1820727" cy="910364"/>
          </a:xfrm>
          <a:prstGeom prst="rect">
            <a:avLst/>
          </a:prstGeom>
        </p:spPr>
      </p:pic>
      <p:pic>
        <p:nvPicPr>
          <p:cNvPr id="23" name="Graphic 22">
            <a:extLst>
              <a:ext uri="{FF2B5EF4-FFF2-40B4-BE49-F238E27FC236}">
                <a16:creationId xmlns:a16="http://schemas.microsoft.com/office/drawing/2014/main" id="{FB78B2E9-BDAA-CF44-9FC8-37801184400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sp>
        <p:nvSpPr>
          <p:cNvPr id="25" name="TextBox 24">
            <a:extLst>
              <a:ext uri="{FF2B5EF4-FFF2-40B4-BE49-F238E27FC236}">
                <a16:creationId xmlns:a16="http://schemas.microsoft.com/office/drawing/2014/main" id="{EC458440-EBAC-1640-A74A-453069EF4FFC}"/>
              </a:ext>
            </a:extLst>
          </p:cNvPr>
          <p:cNvSpPr txBox="1"/>
          <p:nvPr/>
        </p:nvSpPr>
        <p:spPr>
          <a:xfrm>
            <a:off x="1528416" y="2899228"/>
            <a:ext cx="1514229"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Brand Impact on Culture</a:t>
            </a:r>
            <a:endParaRPr kumimoji="0" lang="fr-FR" sz="1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26" name="TextBox 25">
            <a:extLst>
              <a:ext uri="{FF2B5EF4-FFF2-40B4-BE49-F238E27FC236}">
                <a16:creationId xmlns:a16="http://schemas.microsoft.com/office/drawing/2014/main" id="{2F4C80D6-C44C-6948-9F70-F964D7F56990}"/>
              </a:ext>
            </a:extLst>
          </p:cNvPr>
          <p:cNvSpPr txBox="1"/>
          <p:nvPr/>
        </p:nvSpPr>
        <p:spPr>
          <a:xfrm>
            <a:off x="3597885" y="2725912"/>
            <a:ext cx="1760923" cy="3259610"/>
          </a:xfrm>
          <a:prstGeom prst="rect">
            <a:avLst/>
          </a:prstGeom>
          <a:noFill/>
        </p:spPr>
        <p:txBody>
          <a:bodyPr wrap="square" lIns="0" tIns="0" rIns="91440" bIns="0" rtlCol="0">
            <a:spAutoFit/>
          </a:bodyPr>
          <a:lstStyle/>
          <a:p>
            <a:pPr lvl="0">
              <a:lnSpc>
                <a:spcPts val="1640"/>
              </a:lnSpc>
              <a:defRPr/>
            </a:pPr>
            <a:r>
              <a:rPr kumimoji="0" lang="en-US" sz="1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In a world of AI, machine learning, and automated listening, human community managers and </a:t>
            </a:r>
            <a:r>
              <a:rPr lang="en-US" sz="1000" b="1" dirty="0">
                <a:solidFill>
                  <a:schemeClr val="tx2"/>
                </a:solidFill>
                <a:latin typeface="Century Gothic" panose="020B0502020202020204" pitchFamily="34" charset="0"/>
                <a:cs typeface="Futura Medium" panose="020B0602020204020303" pitchFamily="34" charset="-79"/>
              </a:rPr>
              <a:t>consumer researchers </a:t>
            </a:r>
            <a:r>
              <a:rPr kumimoji="0" lang="en-US" sz="10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Futura Medium" panose="020B0602020204020303" pitchFamily="34" charset="-79"/>
              </a:rPr>
              <a:t>ar</a:t>
            </a:r>
            <a:r>
              <a:rPr lang="en-US" sz="1000" b="1" dirty="0">
                <a:solidFill>
                  <a:schemeClr val="tx2"/>
                </a:solidFill>
                <a:latin typeface="Century Gothic" panose="020B0502020202020204" pitchFamily="34" charset="0"/>
                <a:cs typeface="Futura Medium" panose="020B0602020204020303" pitchFamily="34" charset="-79"/>
              </a:rPr>
              <a:t>e still our best way to understand audiences. As machines become more powerful, qualities that are uniquely human—displays of empathy, creative mindset, and intuition—are mandatory when curating the right </a:t>
            </a:r>
            <a:r>
              <a:rPr kumimoji="0" lang="en-US" sz="1000" b="1" i="0" u="none" strike="noStrike" kern="1200" cap="none" spc="0" normalizeH="0" baseline="0" noProof="0" dirty="0">
                <a:ln>
                  <a:noFill/>
                </a:ln>
                <a:solidFill>
                  <a:schemeClr val="tx2"/>
                </a:solidFill>
                <a:effectLst/>
                <a:uLnTx/>
                <a:uFillTx/>
                <a:latin typeface="Century Gothic" panose="020B0502020202020204" pitchFamily="34" charset="0"/>
                <a:cs typeface="Futura Medium" panose="020B0602020204020303" pitchFamily="34" charset="-79"/>
              </a:rPr>
              <a:t>customer experience and knowing the best time to act.</a:t>
            </a:r>
            <a:endParaRPr kumimoji="0" lang="en-US" sz="1000" b="1" i="0" u="none" strike="noStrike" kern="1200" cap="none" spc="0" normalizeH="0" baseline="0" noProof="0" dirty="0">
              <a:ln>
                <a:noFill/>
              </a:ln>
              <a:solidFill>
                <a:schemeClr val="tx2"/>
              </a:solidFill>
              <a:effectLst/>
              <a:uLnTx/>
              <a:uFillTx/>
              <a:latin typeface="Century Gothic" panose="020B0502020202020204" pitchFamily="34" charset="0"/>
              <a:ea typeface="Helvetica Neue Fin" charset="0"/>
              <a:cs typeface="Futura Medium" panose="020B0602020204020303" pitchFamily="34" charset="-79"/>
            </a:endParaRPr>
          </a:p>
        </p:txBody>
      </p:sp>
      <p:sp>
        <p:nvSpPr>
          <p:cNvPr id="27" name="TextBox 26">
            <a:extLst>
              <a:ext uri="{FF2B5EF4-FFF2-40B4-BE49-F238E27FC236}">
                <a16:creationId xmlns:a16="http://schemas.microsoft.com/office/drawing/2014/main" id="{0435C0B0-A2CC-1D49-B028-14BAE3F44745}"/>
              </a:ext>
            </a:extLst>
          </p:cNvPr>
          <p:cNvSpPr txBox="1"/>
          <p:nvPr/>
        </p:nvSpPr>
        <p:spPr>
          <a:xfrm>
            <a:off x="3589767" y="2162033"/>
            <a:ext cx="1514229"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The Value of Brand Listening</a:t>
            </a:r>
            <a:endParaRPr kumimoji="0" lang="fr-FR" sz="16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28" name="TextBox 27">
            <a:extLst>
              <a:ext uri="{FF2B5EF4-FFF2-40B4-BE49-F238E27FC236}">
                <a16:creationId xmlns:a16="http://schemas.microsoft.com/office/drawing/2014/main" id="{9FB8F0FD-8368-3F4F-AC21-02AD401A8DEA}"/>
              </a:ext>
            </a:extLst>
          </p:cNvPr>
          <p:cNvSpPr txBox="1"/>
          <p:nvPr/>
        </p:nvSpPr>
        <p:spPr>
          <a:xfrm>
            <a:off x="5645410" y="3716138"/>
            <a:ext cx="1774749" cy="2644057"/>
          </a:xfrm>
          <a:prstGeom prst="rect">
            <a:avLst/>
          </a:prstGeom>
          <a:noFill/>
        </p:spPr>
        <p:txBody>
          <a:bodyPr wrap="square" lIns="0" tIns="0" rIns="91440" bIns="0" rtlCol="0">
            <a:spAutoFit/>
          </a:bodyPr>
          <a:lstStyle/>
          <a:p>
            <a:pPr lvl="0">
              <a:lnSpc>
                <a:spcPts val="1640"/>
              </a:lnSpc>
              <a:defRPr/>
            </a:pPr>
            <a:r>
              <a:rPr lang="en-US" sz="1000" b="1">
                <a:solidFill>
                  <a:schemeClr val="tx2"/>
                </a:solidFill>
                <a:latin typeface="Century Gothic" panose="020B0502020202020204" pitchFamily="34" charset="0"/>
                <a:cs typeface="Futura Medium" panose="020B0602020204020303" pitchFamily="34" charset="-79"/>
              </a:rPr>
              <a:t>Armed with brand purpose, creative leaders are standing up to shareholders saying  what’s right for the brand is right for the business. But amidst calls for social change, ethical principles, diverse voices, and world health—are brands giving back as much equity as they are borrowing?</a:t>
            </a:r>
          </a:p>
          <a:p>
            <a:pPr lvl="0">
              <a:lnSpc>
                <a:spcPts val="1640"/>
              </a:lnSpc>
              <a:defRPr/>
            </a:pPr>
            <a:endParaRPr lang="en-US" sz="1000" b="1">
              <a:solidFill>
                <a:schemeClr val="tx2"/>
              </a:solidFill>
              <a:latin typeface="Century Gothic" panose="020B0502020202020204" pitchFamily="34" charset="0"/>
              <a:cs typeface="Futura Medium" panose="020B0602020204020303" pitchFamily="34" charset="-79"/>
            </a:endParaRPr>
          </a:p>
        </p:txBody>
      </p:sp>
      <p:sp>
        <p:nvSpPr>
          <p:cNvPr id="29" name="TextBox 28">
            <a:extLst>
              <a:ext uri="{FF2B5EF4-FFF2-40B4-BE49-F238E27FC236}">
                <a16:creationId xmlns:a16="http://schemas.microsoft.com/office/drawing/2014/main" id="{D65300A1-CA3A-8D4C-A4F1-2A07ECFD085A}"/>
              </a:ext>
            </a:extLst>
          </p:cNvPr>
          <p:cNvSpPr txBox="1"/>
          <p:nvPr/>
        </p:nvSpPr>
        <p:spPr>
          <a:xfrm>
            <a:off x="5637292" y="2906038"/>
            <a:ext cx="1514229" cy="738664"/>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rPr>
              <a:t>Brands Driven Towards Purpose</a:t>
            </a:r>
            <a:endParaRPr kumimoji="0" lang="fr-FR" sz="1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30" name="TextBox 29">
            <a:extLst>
              <a:ext uri="{FF2B5EF4-FFF2-40B4-BE49-F238E27FC236}">
                <a16:creationId xmlns:a16="http://schemas.microsoft.com/office/drawing/2014/main" id="{CCAAF0FF-1236-C347-BE03-7623E139B9F8}"/>
              </a:ext>
            </a:extLst>
          </p:cNvPr>
          <p:cNvSpPr txBox="1"/>
          <p:nvPr/>
        </p:nvSpPr>
        <p:spPr>
          <a:xfrm>
            <a:off x="7692622" y="3953469"/>
            <a:ext cx="1682765" cy="1618135"/>
          </a:xfrm>
          <a:prstGeom prst="rect">
            <a:avLst/>
          </a:prstGeom>
          <a:noFill/>
        </p:spPr>
        <p:txBody>
          <a:bodyPr wrap="square" lIns="0" tIns="0" rIns="91440" bIns="0" rtlCol="0">
            <a:spAutoFit/>
          </a:bodyPr>
          <a:lstStyle/>
          <a:p>
            <a:pPr lvl="0">
              <a:lnSpc>
                <a:spcPts val="1640"/>
              </a:lnSpc>
              <a:defRPr/>
            </a:pPr>
            <a:r>
              <a:rPr lang="en-US" sz="1000" b="1">
                <a:solidFill>
                  <a:schemeClr val="tx2"/>
                </a:solidFill>
                <a:latin typeface="Century Gothic" panose="020B0502020202020204" pitchFamily="34" charset="0"/>
                <a:cs typeface="Futura Medium" panose="020B0602020204020303" pitchFamily="34" charset="-79"/>
              </a:rPr>
              <a:t>Whether rethinking stagnant industries or developing brand new ones, technology that delivers on consumer needs first is in the front seat of business disruption.</a:t>
            </a:r>
          </a:p>
        </p:txBody>
      </p:sp>
      <p:sp>
        <p:nvSpPr>
          <p:cNvPr id="31" name="TextBox 30">
            <a:extLst>
              <a:ext uri="{FF2B5EF4-FFF2-40B4-BE49-F238E27FC236}">
                <a16:creationId xmlns:a16="http://schemas.microsoft.com/office/drawing/2014/main" id="{E8E57D23-6D10-FC4B-94DE-9209923C4B10}"/>
              </a:ext>
            </a:extLst>
          </p:cNvPr>
          <p:cNvSpPr txBox="1"/>
          <p:nvPr/>
        </p:nvSpPr>
        <p:spPr>
          <a:xfrm>
            <a:off x="7684504" y="3389590"/>
            <a:ext cx="1514229"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Brands Fueling Disruption</a:t>
            </a:r>
            <a:endParaRPr kumimoji="0" lang="fr-FR" sz="16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pic>
        <p:nvPicPr>
          <p:cNvPr id="3" name="Picture 2">
            <a:extLst>
              <a:ext uri="{FF2B5EF4-FFF2-40B4-BE49-F238E27FC236}">
                <a16:creationId xmlns:a16="http://schemas.microsoft.com/office/drawing/2014/main" id="{448FB07D-FA75-0F42-81B8-7276D28DE8C3}"/>
              </a:ext>
            </a:extLst>
          </p:cNvPr>
          <p:cNvPicPr>
            <a:picLocks noChangeAspect="1"/>
          </p:cNvPicPr>
          <p:nvPr/>
        </p:nvPicPr>
        <p:blipFill>
          <a:blip r:embed="rId6"/>
          <a:stretch>
            <a:fillRect/>
          </a:stretch>
        </p:blipFill>
        <p:spPr>
          <a:xfrm>
            <a:off x="8529052" y="206727"/>
            <a:ext cx="3730760" cy="3730760"/>
          </a:xfrm>
          <a:prstGeom prst="rect">
            <a:avLst/>
          </a:prstGeom>
        </p:spPr>
      </p:pic>
      <p:sp>
        <p:nvSpPr>
          <p:cNvPr id="2" name="Slide Number Placeholder 1">
            <a:extLst>
              <a:ext uri="{FF2B5EF4-FFF2-40B4-BE49-F238E27FC236}">
                <a16:creationId xmlns:a16="http://schemas.microsoft.com/office/drawing/2014/main" id="{2D826C73-0DA8-4D48-B052-871F3E6B9457}"/>
              </a:ext>
            </a:extLst>
          </p:cNvPr>
          <p:cNvSpPr>
            <a:spLocks noGrp="1"/>
          </p:cNvSpPr>
          <p:nvPr>
            <p:ph type="sldNum" sz="quarter" idx="12"/>
          </p:nvPr>
        </p:nvSpPr>
        <p:spPr/>
        <p:txBody>
          <a:bodyPr/>
          <a:lstStyle/>
          <a:p>
            <a:pPr algn="ctr"/>
            <a:fld id="{0C7B4787-4E7A-BF42-838C-32DA173181A9}" type="slidenum">
              <a:rPr lang="en-US" smtClean="0"/>
              <a:pPr algn="ctr"/>
              <a:t>5</a:t>
            </a:fld>
            <a:endParaRPr lang="en-US" dirty="0"/>
          </a:p>
        </p:txBody>
      </p:sp>
    </p:spTree>
    <p:extLst>
      <p:ext uri="{BB962C8B-B14F-4D97-AF65-F5344CB8AC3E}">
        <p14:creationId xmlns:p14="http://schemas.microsoft.com/office/powerpoint/2010/main" val="1152521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4DE9A9-473F-D642-A200-F187F9A2FDF4}"/>
              </a:ext>
            </a:extLst>
          </p:cNvPr>
          <p:cNvPicPr>
            <a:picLocks noChangeAspect="1"/>
          </p:cNvPicPr>
          <p:nvPr/>
        </p:nvPicPr>
        <p:blipFill rotWithShape="1">
          <a:blip r:embed="rId3"/>
          <a:srcRect r="8883" b="7226"/>
          <a:stretch/>
        </p:blipFill>
        <p:spPr>
          <a:xfrm>
            <a:off x="8295014" y="3203821"/>
            <a:ext cx="4868863" cy="2794875"/>
          </a:xfrm>
          <a:prstGeom prst="rect">
            <a:avLst/>
          </a:prstGeom>
        </p:spPr>
      </p:pic>
      <p:pic>
        <p:nvPicPr>
          <p:cNvPr id="37" name="Graphic 36">
            <a:extLst>
              <a:ext uri="{FF2B5EF4-FFF2-40B4-BE49-F238E27FC236}">
                <a16:creationId xmlns:a16="http://schemas.microsoft.com/office/drawing/2014/main" id="{BE3772CA-B8C3-3F46-B185-05F8710D1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1733" y="-383263"/>
            <a:ext cx="2099153" cy="2209633"/>
          </a:xfrm>
          <a:prstGeom prst="rect">
            <a:avLst/>
          </a:prstGeom>
        </p:spPr>
      </p:pic>
      <p:sp>
        <p:nvSpPr>
          <p:cNvPr id="115" name="TextBox 114">
            <a:extLst>
              <a:ext uri="{FF2B5EF4-FFF2-40B4-BE49-F238E27FC236}">
                <a16:creationId xmlns:a16="http://schemas.microsoft.com/office/drawing/2014/main" id="{7A3C69DC-4A6A-459C-88B8-24B9BE8281CA}"/>
              </a:ext>
            </a:extLst>
          </p:cNvPr>
          <p:cNvSpPr txBox="1"/>
          <p:nvPr/>
        </p:nvSpPr>
        <p:spPr>
          <a:xfrm>
            <a:off x="541358" y="616531"/>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01</a:t>
            </a:r>
          </a:p>
        </p:txBody>
      </p:sp>
      <p:sp>
        <p:nvSpPr>
          <p:cNvPr id="21" name="TextBox 20">
            <a:extLst>
              <a:ext uri="{FF2B5EF4-FFF2-40B4-BE49-F238E27FC236}">
                <a16:creationId xmlns:a16="http://schemas.microsoft.com/office/drawing/2014/main" id="{1D80761E-5882-4C44-8426-FA92043D13EF}"/>
              </a:ext>
            </a:extLst>
          </p:cNvPr>
          <p:cNvSpPr txBox="1"/>
          <p:nvPr/>
        </p:nvSpPr>
        <p:spPr>
          <a:xfrm>
            <a:off x="541358" y="1049281"/>
            <a:ext cx="686274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panose="020B0602020204020303" pitchFamily="34" charset="-79"/>
              </a:rPr>
              <a:t>Brand Impact on </a:t>
            </a:r>
            <a:r>
              <a:rPr kumimoji="0" lang="en-US" sz="4000" b="1" i="0" u="none" strike="noStrike" kern="1200" cap="none" spc="0" normalizeH="0" baseline="0" noProof="0" dirty="0">
                <a:ln>
                  <a:noFill/>
                </a:ln>
                <a:solidFill>
                  <a:srgbClr val="00C8E5"/>
                </a:solidFill>
                <a:effectLst/>
                <a:uLnTx/>
                <a:uFillTx/>
                <a:latin typeface="Century Gothic" panose="020B0502020202020204" pitchFamily="34" charset="0"/>
                <a:ea typeface="+mn-ea"/>
                <a:cs typeface="Futura" panose="020B0602020204020303" pitchFamily="34" charset="-79"/>
              </a:rPr>
              <a:t>Culture</a:t>
            </a:r>
          </a:p>
        </p:txBody>
      </p:sp>
      <p:pic>
        <p:nvPicPr>
          <p:cNvPr id="23" name="Graphic 22">
            <a:extLst>
              <a:ext uri="{FF2B5EF4-FFF2-40B4-BE49-F238E27FC236}">
                <a16:creationId xmlns:a16="http://schemas.microsoft.com/office/drawing/2014/main" id="{FB78B2E9-BDAA-CF44-9FC8-37801184400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21658" y="6470030"/>
            <a:ext cx="3854434" cy="181243"/>
          </a:xfrm>
          <a:prstGeom prst="rect">
            <a:avLst/>
          </a:prstGeom>
        </p:spPr>
      </p:pic>
      <p:sp>
        <p:nvSpPr>
          <p:cNvPr id="25" name="TextBox 24">
            <a:extLst>
              <a:ext uri="{FF2B5EF4-FFF2-40B4-BE49-F238E27FC236}">
                <a16:creationId xmlns:a16="http://schemas.microsoft.com/office/drawing/2014/main" id="{EC458440-EBAC-1640-A74A-453069EF4FFC}"/>
              </a:ext>
            </a:extLst>
          </p:cNvPr>
          <p:cNvSpPr txBox="1"/>
          <p:nvPr/>
        </p:nvSpPr>
        <p:spPr>
          <a:xfrm>
            <a:off x="1435695" y="1866456"/>
            <a:ext cx="4524470"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rPr>
              <a:t>Redirecting momentum with cultural judo</a:t>
            </a:r>
            <a:endParaRPr kumimoji="0" lang="fr-FR" sz="1600" b="1"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35" name="TextBox 34">
            <a:extLst>
              <a:ext uri="{FF2B5EF4-FFF2-40B4-BE49-F238E27FC236}">
                <a16:creationId xmlns:a16="http://schemas.microsoft.com/office/drawing/2014/main" id="{85C92651-3FF4-C94F-B081-604C339AE299}"/>
              </a:ext>
            </a:extLst>
          </p:cNvPr>
          <p:cNvSpPr txBox="1"/>
          <p:nvPr/>
        </p:nvSpPr>
        <p:spPr>
          <a:xfrm>
            <a:off x="8295014" y="512684"/>
            <a:ext cx="3330228" cy="2423677"/>
          </a:xfrm>
          <a:prstGeom prst="rect">
            <a:avLst/>
          </a:prstGeom>
          <a:noFill/>
        </p:spPr>
        <p:txBody>
          <a:bodyPr wrap="square" lIns="0" tIns="0" rIns="0" bIns="0" rtlCol="0" anchor="ctr">
            <a:spAutoFit/>
          </a:bodyPr>
          <a:lstStyle/>
          <a:p>
            <a:pPr>
              <a:lnSpc>
                <a:spcPct val="110000"/>
              </a:lnSpc>
              <a:defRPr/>
            </a:pPr>
            <a:r>
              <a:rPr lang="en-US" sz="2400" b="1" dirty="0">
                <a:solidFill>
                  <a:srgbClr val="0E0D3B"/>
                </a:solidFill>
                <a:latin typeface="Century Gothic" panose="020B0502020202020204" pitchFamily="34" charset="0"/>
                <a:cs typeface="Futura Medium" panose="020B0602020204020303" pitchFamily="34" charset="-79"/>
              </a:rPr>
              <a:t>Courage is as contagious as fear... There is no bravery without empathy. </a:t>
            </a:r>
            <a:br>
              <a:rPr lang="en-US" sz="2400" b="1" dirty="0">
                <a:solidFill>
                  <a:srgbClr val="0E0D3B"/>
                </a:solidFill>
                <a:latin typeface="Century Gothic" panose="020B0502020202020204" pitchFamily="34" charset="0"/>
                <a:cs typeface="Futura Medium" panose="020B0602020204020303" pitchFamily="34" charset="-79"/>
              </a:rPr>
            </a:br>
            <a:br>
              <a:rPr lang="en-US" sz="1000" b="1" dirty="0">
                <a:solidFill>
                  <a:srgbClr val="0E0D3B"/>
                </a:solidFill>
                <a:latin typeface="Century Gothic" panose="020B0502020202020204" pitchFamily="34" charset="0"/>
                <a:cs typeface="Futura Medium" panose="020B0602020204020303" pitchFamily="34" charset="-79"/>
              </a:rPr>
            </a:br>
            <a:r>
              <a:rPr lang="en-US" i="1" dirty="0">
                <a:solidFill>
                  <a:srgbClr val="0E0D3B"/>
                </a:solidFill>
                <a:latin typeface="Century Gothic" panose="020B0502020202020204" pitchFamily="34" charset="0"/>
                <a:cs typeface="Futura Medium" panose="020B0602020204020303" pitchFamily="34" charset="-79"/>
              </a:rPr>
              <a:t>– </a:t>
            </a:r>
            <a:r>
              <a:rPr lang="en-US" sz="1000" i="1" dirty="0">
                <a:solidFill>
                  <a:srgbClr val="0E0D3B"/>
                </a:solidFill>
                <a:latin typeface="Century Gothic" panose="020B0502020202020204" pitchFamily="34" charset="0"/>
                <a:cs typeface="Futura Medium" panose="020B0602020204020303" pitchFamily="34" charset="-79"/>
              </a:rPr>
              <a:t>Nadja </a:t>
            </a:r>
            <a:r>
              <a:rPr lang="en-US" sz="1000" i="1" dirty="0" err="1">
                <a:solidFill>
                  <a:srgbClr val="0E0D3B"/>
                </a:solidFill>
                <a:latin typeface="Century Gothic" panose="020B0502020202020204" pitchFamily="34" charset="0"/>
                <a:cs typeface="Futura Medium" panose="020B0602020204020303" pitchFamily="34" charset="-79"/>
              </a:rPr>
              <a:t>Lossgott</a:t>
            </a:r>
            <a:r>
              <a:rPr lang="en-US" sz="1000" i="1" dirty="0">
                <a:solidFill>
                  <a:srgbClr val="0E0D3B"/>
                </a:solidFill>
                <a:latin typeface="Century Gothic" panose="020B0502020202020204" pitchFamily="34" charset="0"/>
                <a:cs typeface="Futura Medium" panose="020B0602020204020303" pitchFamily="34" charset="-79"/>
              </a:rPr>
              <a:t>, Creative Partner at AMV BBDO, speaking during a Wednesday session, There Will Be Blood: Brand Activism Gets Messily Effective</a:t>
            </a:r>
          </a:p>
        </p:txBody>
      </p:sp>
      <p:grpSp>
        <p:nvGrpSpPr>
          <p:cNvPr id="2" name="Group 1">
            <a:extLst>
              <a:ext uri="{FF2B5EF4-FFF2-40B4-BE49-F238E27FC236}">
                <a16:creationId xmlns:a16="http://schemas.microsoft.com/office/drawing/2014/main" id="{7691094D-96C4-1145-8572-C6B32EABAACE}"/>
              </a:ext>
            </a:extLst>
          </p:cNvPr>
          <p:cNvGrpSpPr/>
          <p:nvPr/>
        </p:nvGrpSpPr>
        <p:grpSpPr>
          <a:xfrm>
            <a:off x="1435695" y="2305377"/>
            <a:ext cx="6374806" cy="3693319"/>
            <a:chOff x="1487730" y="3236474"/>
            <a:chExt cx="4596621" cy="3693319"/>
          </a:xfrm>
        </p:grpSpPr>
        <p:sp>
          <p:nvSpPr>
            <p:cNvPr id="116" name="TextBox 115">
              <a:extLst>
                <a:ext uri="{FF2B5EF4-FFF2-40B4-BE49-F238E27FC236}">
                  <a16:creationId xmlns:a16="http://schemas.microsoft.com/office/drawing/2014/main" id="{94A42AEC-E223-49BA-8C23-86633B99B12C}"/>
                </a:ext>
              </a:extLst>
            </p:cNvPr>
            <p:cNvSpPr txBox="1"/>
            <p:nvPr/>
          </p:nvSpPr>
          <p:spPr>
            <a:xfrm>
              <a:off x="1487730" y="3236474"/>
              <a:ext cx="2154476" cy="3693319"/>
            </a:xfrm>
            <a:prstGeom prst="rect">
              <a:avLst/>
            </a:prstGeom>
            <a:noFill/>
          </p:spPr>
          <p:txBody>
            <a:bodyPr wrap="square" lIns="0" tIns="0" rIns="91440" bIns="0" rtlCol="0">
              <a:spAutoFit/>
            </a:bodyPr>
            <a:lstStyle/>
            <a:p>
              <a:pPr fontAlgn="ctr">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Feminine care group </a:t>
              </a:r>
              <a:r>
                <a:rPr lang="en-US" sz="1000" b="1" dirty="0" err="1">
                  <a:solidFill>
                    <a:srgbClr val="0E0D3B"/>
                  </a:solidFill>
                  <a:latin typeface="Century Gothic" panose="020B0502020202020204" pitchFamily="34" charset="0"/>
                  <a:cs typeface="Futura Medium" panose="020B0602020204020303" pitchFamily="34" charset="-79"/>
                </a:rPr>
                <a:t>Essity</a:t>
              </a:r>
              <a:r>
                <a:rPr lang="en-US" sz="1000" b="1" dirty="0">
                  <a:solidFill>
                    <a:srgbClr val="0E0D3B"/>
                  </a:solidFill>
                  <a:latin typeface="Century Gothic" panose="020B0502020202020204" pitchFamily="34" charset="0"/>
                  <a:cs typeface="Futura Medium" panose="020B0602020204020303" pitchFamily="34" charset="-79"/>
                </a:rPr>
                <a:t> was fed up.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After building a campaign to fight back ingrained cultural taboos around a natural process—women’s periods—they found themselves embattled with media companies who refused to take an honest look at menstruation. </a:t>
              </a:r>
              <a:r>
                <a:rPr lang="en-US" sz="1000" b="1" dirty="0" err="1">
                  <a:solidFill>
                    <a:srgbClr val="0E0D3B"/>
                  </a:solidFill>
                  <a:latin typeface="Century Gothic" panose="020B0502020202020204" pitchFamily="34" charset="0"/>
                  <a:cs typeface="Futura Medium" panose="020B0602020204020303" pitchFamily="34" charset="-79"/>
                </a:rPr>
                <a:t>Essity</a:t>
              </a:r>
              <a:r>
                <a:rPr lang="en-US" sz="1000" b="1" dirty="0">
                  <a:solidFill>
                    <a:srgbClr val="0E0D3B"/>
                  </a:solidFill>
                  <a:latin typeface="Century Gothic" panose="020B0502020202020204" pitchFamily="34" charset="0"/>
                  <a:cs typeface="Futura Medium" panose="020B0602020204020303" pitchFamily="34" charset="-79"/>
                </a:rPr>
                <a:t> was seeing red and wanted consumers to see it as well. </a:t>
              </a:r>
              <a:br>
                <a:rPr lang="en-US" sz="1000" b="1" dirty="0">
                  <a:solidFill>
                    <a:srgbClr val="0E0D3B"/>
                  </a:solidFill>
                  <a:latin typeface="Century Gothic" panose="020B0502020202020204" pitchFamily="34" charset="0"/>
                  <a:cs typeface="Futura Medium" panose="020B0602020204020303" pitchFamily="34" charset="-79"/>
                </a:rPr>
              </a:b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As described in this week’s session, ‘There Will Be Blood,’ </a:t>
              </a:r>
              <a:r>
                <a:rPr lang="en-US" sz="1000" b="1" dirty="0" err="1">
                  <a:solidFill>
                    <a:srgbClr val="0E0D3B"/>
                  </a:solidFill>
                  <a:latin typeface="Century Gothic" panose="020B0502020202020204" pitchFamily="34" charset="0"/>
                  <a:cs typeface="Futura Medium" panose="020B0602020204020303" pitchFamily="34" charset="-79"/>
                </a:rPr>
                <a:t>Essity</a:t>
              </a:r>
              <a:r>
                <a:rPr lang="en-US" sz="1000" b="1" dirty="0">
                  <a:solidFill>
                    <a:srgbClr val="0E0D3B"/>
                  </a:solidFill>
                  <a:latin typeface="Century Gothic" panose="020B0502020202020204" pitchFamily="34" charset="0"/>
                  <a:cs typeface="Futura Medium" panose="020B0602020204020303" pitchFamily="34" charset="-79"/>
                </a:rPr>
                <a:t> and BBDO turned their pad brand </a:t>
              </a:r>
              <a:r>
                <a:rPr lang="en-US" sz="1000" b="1" dirty="0" err="1">
                  <a:solidFill>
                    <a:srgbClr val="0E0D3B"/>
                  </a:solidFill>
                  <a:latin typeface="Century Gothic" panose="020B0502020202020204" pitchFamily="34" charset="0"/>
                  <a:cs typeface="Futura Medium" panose="020B0602020204020303" pitchFamily="34" charset="-79"/>
                </a:rPr>
                <a:t>Libresse</a:t>
              </a:r>
              <a:r>
                <a:rPr lang="en-US" sz="1000" b="1" dirty="0">
                  <a:solidFill>
                    <a:srgbClr val="0E0D3B"/>
                  </a:solidFill>
                  <a:latin typeface="Century Gothic" panose="020B0502020202020204" pitchFamily="34" charset="0"/>
                  <a:cs typeface="Futura Medium" panose="020B0602020204020303" pitchFamily="34" charset="-79"/>
                </a:rPr>
                <a:t> red to fend off the </a:t>
              </a:r>
              <a:r>
                <a:rPr lang="en-US" sz="1000" b="1" dirty="0" err="1">
                  <a:solidFill>
                    <a:srgbClr val="0E0D3B"/>
                  </a:solidFill>
                  <a:latin typeface="Century Gothic" panose="020B0502020202020204" pitchFamily="34" charset="0"/>
                  <a:cs typeface="Futura Medium" panose="020B0602020204020303" pitchFamily="34" charset="-79"/>
                </a:rPr>
                <a:t>sanitised</a:t>
              </a:r>
              <a:r>
                <a:rPr lang="en-US" sz="1000" b="1" dirty="0">
                  <a:solidFill>
                    <a:srgbClr val="0E0D3B"/>
                  </a:solidFill>
                  <a:latin typeface="Century Gothic" panose="020B0502020202020204" pitchFamily="34" charset="0"/>
                  <a:cs typeface="Futura Medium" panose="020B0602020204020303" pitchFamily="34" charset="-79"/>
                </a:rPr>
                <a:t> blue liquid we’ve become accustomed to in feminine care commercials. Their hope was to </a:t>
              </a:r>
              <a:r>
                <a:rPr lang="en-US" sz="1000" b="1" dirty="0" err="1">
                  <a:solidFill>
                    <a:srgbClr val="0E0D3B"/>
                  </a:solidFill>
                  <a:latin typeface="Century Gothic" panose="020B0502020202020204" pitchFamily="34" charset="0"/>
                  <a:cs typeface="Futura Medium" panose="020B0602020204020303" pitchFamily="34" charset="-79"/>
                </a:rPr>
                <a:t>destigmatise</a:t>
              </a:r>
              <a:r>
                <a:rPr lang="en-US" sz="1000" b="1" dirty="0">
                  <a:solidFill>
                    <a:srgbClr val="0E0D3B"/>
                  </a:solidFill>
                  <a:latin typeface="Century Gothic" panose="020B0502020202020204" pitchFamily="34" charset="0"/>
                  <a:cs typeface="Futura Medium" panose="020B0602020204020303" pitchFamily="34" charset="-79"/>
                </a:rPr>
                <a:t> the idea that periods caused women to be smelly and dirty with images of embroidered bloody underwear, blood in the shower, and yes, blood on a pad. </a:t>
              </a:r>
            </a:p>
          </p:txBody>
        </p:sp>
        <p:sp>
          <p:nvSpPr>
            <p:cNvPr id="38" name="TextBox 37">
              <a:extLst>
                <a:ext uri="{FF2B5EF4-FFF2-40B4-BE49-F238E27FC236}">
                  <a16:creationId xmlns:a16="http://schemas.microsoft.com/office/drawing/2014/main" id="{2E4DF3C4-3C6B-8645-B7FC-1BF28DC6F6F6}"/>
                </a:ext>
              </a:extLst>
            </p:cNvPr>
            <p:cNvSpPr txBox="1"/>
            <p:nvPr/>
          </p:nvSpPr>
          <p:spPr>
            <a:xfrm>
              <a:off x="3929875" y="3236474"/>
              <a:ext cx="2154476" cy="3488134"/>
            </a:xfrm>
            <a:prstGeom prst="rect">
              <a:avLst/>
            </a:prstGeom>
            <a:noFill/>
          </p:spPr>
          <p:txBody>
            <a:bodyPr wrap="square" lIns="0" tIns="0" rIns="91440" bIns="0" rtlCol="0">
              <a:spAutoFit/>
            </a:bodyPr>
            <a:lstStyle/>
            <a:p>
              <a:pPr fontAlgn="ctr">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TV stations said no, and that was when the real work began. </a:t>
              </a:r>
              <a:r>
                <a:rPr lang="en-US" sz="1000" b="1" dirty="0" err="1">
                  <a:solidFill>
                    <a:srgbClr val="0E0D3B"/>
                  </a:solidFill>
                  <a:latin typeface="Century Gothic" panose="020B0502020202020204" pitchFamily="34" charset="0"/>
                  <a:cs typeface="Futura Medium" panose="020B0602020204020303" pitchFamily="34" charset="-79"/>
                </a:rPr>
                <a:t>Essity</a:t>
              </a:r>
              <a:r>
                <a:rPr lang="en-US" sz="1000" b="1" dirty="0">
                  <a:solidFill>
                    <a:srgbClr val="0E0D3B"/>
                  </a:solidFill>
                  <a:latin typeface="Century Gothic" panose="020B0502020202020204" pitchFamily="34" charset="0"/>
                  <a:cs typeface="Futura Medium" panose="020B0602020204020303" pitchFamily="34" charset="-79"/>
                </a:rPr>
                <a:t> and BBDO were just a few of the brands at Cannes who found themselves playing creative judo: </a:t>
              </a:r>
              <a:r>
                <a:rPr lang="en-US" sz="1000" b="1" dirty="0">
                  <a:solidFill>
                    <a:srgbClr val="0E0D3B"/>
                  </a:solidFill>
                </a:rPr>
                <a:t>taking the momentum of existing conversation</a:t>
              </a:r>
              <a:r>
                <a:rPr lang="en-US" sz="1000" b="1" dirty="0">
                  <a:solidFill>
                    <a:srgbClr val="0E0D3B"/>
                  </a:solidFill>
                  <a:latin typeface="Century Gothic" panose="020B0502020202020204" pitchFamily="34" charset="0"/>
                  <a:cs typeface="Futura Medium" panose="020B0602020204020303" pitchFamily="34" charset="-79"/>
                </a:rPr>
                <a:t>—</a:t>
              </a:r>
              <a:r>
                <a:rPr lang="en-US" sz="1000" b="1" dirty="0">
                  <a:solidFill>
                    <a:srgbClr val="0E0D3B"/>
                  </a:solidFill>
                </a:rPr>
                <a:t>be it organic consumer conversation or that around other brands—and redirecting it to their benefit.</a:t>
              </a:r>
              <a:br>
                <a:rPr lang="en-US" sz="1000" b="1" dirty="0">
                  <a:solidFill>
                    <a:srgbClr val="0E0D3B"/>
                  </a:solidFill>
                </a:rPr>
              </a:br>
              <a:endParaRPr lang="en-US" sz="1000" b="1" dirty="0">
                <a:solidFill>
                  <a:srgbClr val="0E0D3B"/>
                </a:solidFill>
                <a:latin typeface="Century Gothic" panose="020B0502020202020204" pitchFamily="34" charset="0"/>
                <a:cs typeface="Futura Medium" panose="020B0602020204020303" pitchFamily="34" charset="-79"/>
              </a:endParaRPr>
            </a:p>
            <a:p>
              <a:pPr fontAlgn="ctr">
                <a:lnSpc>
                  <a:spcPts val="1640"/>
                </a:lnSpc>
                <a:defRPr/>
              </a:pPr>
              <a:r>
                <a:rPr lang="en-US" sz="1000" b="1" dirty="0" err="1">
                  <a:solidFill>
                    <a:srgbClr val="0E0D3B"/>
                  </a:solidFill>
                  <a:latin typeface="Century Gothic" panose="020B0502020202020204" pitchFamily="34" charset="0"/>
                  <a:cs typeface="Futura Medium" panose="020B0602020204020303" pitchFamily="34" charset="-79"/>
                </a:rPr>
                <a:t>Libresse’s</a:t>
              </a:r>
              <a:r>
                <a:rPr lang="en-US" sz="1000" b="1" dirty="0">
                  <a:solidFill>
                    <a:srgbClr val="0E0D3B"/>
                  </a:solidFill>
                  <a:latin typeface="Century Gothic" panose="020B0502020202020204" pitchFamily="34" charset="0"/>
                  <a:cs typeface="Futura Medium" panose="020B0602020204020303" pitchFamily="34" charset="-79"/>
                </a:rPr>
                <a:t> #</a:t>
              </a:r>
              <a:r>
                <a:rPr lang="en-US" sz="1000" b="1" dirty="0" err="1">
                  <a:solidFill>
                    <a:srgbClr val="0E0D3B"/>
                  </a:solidFill>
                  <a:latin typeface="Century Gothic" panose="020B0502020202020204" pitchFamily="34" charset="0"/>
                  <a:cs typeface="Futura Medium" panose="020B0602020204020303" pitchFamily="34" charset="-79"/>
                </a:rPr>
                <a:t>bloodnormal</a:t>
              </a:r>
              <a:r>
                <a:rPr lang="en-US" sz="1000" b="1" dirty="0">
                  <a:solidFill>
                    <a:srgbClr val="0E0D3B"/>
                  </a:solidFill>
                  <a:latin typeface="Century Gothic" panose="020B0502020202020204" pitchFamily="34" charset="0"/>
                  <a:cs typeface="Futura Medium" panose="020B0602020204020303" pitchFamily="34" charset="-79"/>
                </a:rPr>
                <a:t> campaign reached number one in share of voice by promoting biased and negative comments which its community was quick to self-regulate. This week in the Palais, the team stressed that the ingredient to their success was </a:t>
              </a:r>
              <a:r>
                <a:rPr lang="en-US" sz="1000" b="1" dirty="0" err="1">
                  <a:solidFill>
                    <a:srgbClr val="0E0D3B"/>
                  </a:solidFill>
                  <a:latin typeface="Century Gothic" panose="020B0502020202020204" pitchFamily="34" charset="0"/>
                  <a:cs typeface="Futura Medium" panose="020B0602020204020303" pitchFamily="34" charset="-79"/>
                </a:rPr>
                <a:t>empathising</a:t>
              </a:r>
              <a:r>
                <a:rPr lang="en-US" sz="1000" b="1" dirty="0">
                  <a:solidFill>
                    <a:srgbClr val="0E0D3B"/>
                  </a:solidFill>
                  <a:latin typeface="Century Gothic" panose="020B0502020202020204" pitchFamily="34" charset="0"/>
                  <a:cs typeface="Futura Medium" panose="020B0602020204020303" pitchFamily="34" charset="-79"/>
                </a:rPr>
                <a:t> with women and firing up feelings they had buried about shame. ‘Courage is as contagious as fear… there is no bravery without empathy.’</a:t>
              </a:r>
            </a:p>
          </p:txBody>
        </p:sp>
      </p:grpSp>
      <p:sp>
        <p:nvSpPr>
          <p:cNvPr id="3" name="Slide Number Placeholder 2">
            <a:extLst>
              <a:ext uri="{FF2B5EF4-FFF2-40B4-BE49-F238E27FC236}">
                <a16:creationId xmlns:a16="http://schemas.microsoft.com/office/drawing/2014/main" id="{E9EC104F-6DA2-D94D-8BCA-CA22ACCB9983}"/>
              </a:ext>
            </a:extLst>
          </p:cNvPr>
          <p:cNvSpPr>
            <a:spLocks noGrp="1"/>
          </p:cNvSpPr>
          <p:nvPr>
            <p:ph type="sldNum" sz="quarter" idx="12"/>
          </p:nvPr>
        </p:nvSpPr>
        <p:spPr/>
        <p:txBody>
          <a:bodyPr/>
          <a:lstStyle/>
          <a:p>
            <a:pPr algn="ctr"/>
            <a:fld id="{0C7B4787-4E7A-BF42-838C-32DA173181A9}" type="slidenum">
              <a:rPr lang="en-US" smtClean="0"/>
              <a:pPr algn="ctr"/>
              <a:t>6</a:t>
            </a:fld>
            <a:endParaRPr lang="en-US"/>
          </a:p>
        </p:txBody>
      </p:sp>
    </p:spTree>
    <p:extLst>
      <p:ext uri="{BB962C8B-B14F-4D97-AF65-F5344CB8AC3E}">
        <p14:creationId xmlns:p14="http://schemas.microsoft.com/office/powerpoint/2010/main" val="137818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1542-EBD1-7642-8046-B062140AF04D}"/>
              </a:ext>
            </a:extLst>
          </p:cNvPr>
          <p:cNvPicPr>
            <a:picLocks noChangeAspect="1"/>
          </p:cNvPicPr>
          <p:nvPr/>
        </p:nvPicPr>
        <p:blipFill rotWithShape="1">
          <a:blip r:embed="rId3"/>
          <a:srcRect l="11109" t="8844" r="11381" b="-311"/>
          <a:stretch/>
        </p:blipFill>
        <p:spPr>
          <a:xfrm>
            <a:off x="6542315" y="697940"/>
            <a:ext cx="5433778" cy="3937746"/>
          </a:xfrm>
          <a:prstGeom prst="rect">
            <a:avLst/>
          </a:prstGeom>
        </p:spPr>
      </p:pic>
      <p:sp>
        <p:nvSpPr>
          <p:cNvPr id="5" name="TextBox 4">
            <a:extLst>
              <a:ext uri="{FF2B5EF4-FFF2-40B4-BE49-F238E27FC236}">
                <a16:creationId xmlns:a16="http://schemas.microsoft.com/office/drawing/2014/main" id="{7E11740C-C5EC-4E44-B1CC-60FD90A4348A}"/>
              </a:ext>
            </a:extLst>
          </p:cNvPr>
          <p:cNvSpPr txBox="1"/>
          <p:nvPr/>
        </p:nvSpPr>
        <p:spPr>
          <a:xfrm>
            <a:off x="1343025" y="4732988"/>
            <a:ext cx="3068955" cy="5170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t>Capitalize on low hanging fruit </a:t>
            </a:r>
            <a:b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br>
            <a: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t>to identify a ballpark </a:t>
            </a:r>
            <a:endParaRPr kumimoji="0" lang="fr-FR"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endParaRPr>
          </a:p>
        </p:txBody>
      </p:sp>
      <p:sp>
        <p:nvSpPr>
          <p:cNvPr id="8" name="TextBox 7">
            <a:extLst>
              <a:ext uri="{FF2B5EF4-FFF2-40B4-BE49-F238E27FC236}">
                <a16:creationId xmlns:a16="http://schemas.microsoft.com/office/drawing/2014/main" id="{495204F1-563A-498D-8C08-51B2348B5A38}"/>
              </a:ext>
            </a:extLst>
          </p:cNvPr>
          <p:cNvSpPr txBox="1"/>
          <p:nvPr/>
        </p:nvSpPr>
        <p:spPr>
          <a:xfrm>
            <a:off x="1778696" y="2764272"/>
            <a:ext cx="3227532" cy="181396"/>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sz="900" dirty="0">
                <a:solidFill>
                  <a:srgbClr val="0E0D3B"/>
                </a:solidFill>
                <a:latin typeface="Century Gothic" panose="020B0502020202020204" pitchFamily="34" charset="0"/>
                <a:cs typeface="Futura Medium" panose="020B0602020204020303" pitchFamily="34" charset="-79"/>
              </a:rPr>
              <a:t>    </a:t>
            </a:r>
            <a:endParaRPr kumimoji="0" lang="en-US" sz="900" b="0"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pic>
        <p:nvPicPr>
          <p:cNvPr id="9" name="Graphic 8">
            <a:extLst>
              <a:ext uri="{FF2B5EF4-FFF2-40B4-BE49-F238E27FC236}">
                <a16:creationId xmlns:a16="http://schemas.microsoft.com/office/drawing/2014/main" id="{39F82291-844D-DA48-B845-0421D7AAA57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7143"/>
          <a:stretch/>
        </p:blipFill>
        <p:spPr>
          <a:xfrm rot="16200000" flipV="1">
            <a:off x="10236179" y="-1359048"/>
            <a:ext cx="2386412" cy="2356504"/>
          </a:xfrm>
          <a:prstGeom prst="rect">
            <a:avLst/>
          </a:prstGeom>
        </p:spPr>
      </p:pic>
      <p:sp>
        <p:nvSpPr>
          <p:cNvPr id="10" name="TextBox 9">
            <a:extLst>
              <a:ext uri="{FF2B5EF4-FFF2-40B4-BE49-F238E27FC236}">
                <a16:creationId xmlns:a16="http://schemas.microsoft.com/office/drawing/2014/main" id="{2E355AAF-7C60-4145-974D-8E66358CE9FE}"/>
              </a:ext>
            </a:extLst>
          </p:cNvPr>
          <p:cNvSpPr txBox="1"/>
          <p:nvPr/>
        </p:nvSpPr>
        <p:spPr>
          <a:xfrm>
            <a:off x="1435694" y="1120676"/>
            <a:ext cx="4660306" cy="4431983"/>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defRPr/>
            </a:pPr>
            <a:r>
              <a:rPr lang="en-US" b="1" dirty="0">
                <a:solidFill>
                  <a:srgbClr val="0E0D3B"/>
                </a:solidFill>
              </a:rPr>
              <a:t>But many other Lions-nominated examples employed creative judo </a:t>
            </a:r>
            <a:br>
              <a:rPr lang="en-US" b="1" dirty="0">
                <a:solidFill>
                  <a:srgbClr val="0E0D3B"/>
                </a:solidFill>
              </a:rPr>
            </a:br>
            <a:r>
              <a:rPr lang="en-US" b="1" dirty="0">
                <a:solidFill>
                  <a:srgbClr val="0E0D3B"/>
                </a:solidFill>
              </a:rPr>
              <a:t>as a way to co-opt cultural conversation.</a:t>
            </a:r>
            <a:br>
              <a:rPr lang="en-US" b="1" dirty="0">
                <a:solidFill>
                  <a:srgbClr val="0E0D3B"/>
                </a:solidFill>
              </a:rPr>
            </a:br>
            <a:br>
              <a:rPr lang="en-US" b="1" dirty="0">
                <a:solidFill>
                  <a:srgbClr val="0E0D3B"/>
                </a:solidFill>
              </a:rPr>
            </a:br>
            <a:r>
              <a:rPr lang="en-US" b="1" dirty="0">
                <a:solidFill>
                  <a:srgbClr val="0E0D3B"/>
                </a:solidFill>
              </a:rPr>
              <a:t>Droga5’s campaign for IHOP sought to commandeer burger </a:t>
            </a:r>
            <a:br>
              <a:rPr lang="en-US" b="1" dirty="0">
                <a:solidFill>
                  <a:srgbClr val="0E0D3B"/>
                </a:solidFill>
              </a:rPr>
            </a:br>
            <a:r>
              <a:rPr lang="en-US" b="1" dirty="0">
                <a:solidFill>
                  <a:srgbClr val="0E0D3B"/>
                </a:solidFill>
              </a:rPr>
              <a:t>conversation by reimagining its own brand focus switching from </a:t>
            </a:r>
            <a:br>
              <a:rPr lang="en-US" b="1" dirty="0">
                <a:solidFill>
                  <a:srgbClr val="0E0D3B"/>
                </a:solidFill>
              </a:rPr>
            </a:br>
            <a:r>
              <a:rPr lang="en-US" b="1" dirty="0">
                <a:solidFill>
                  <a:srgbClr val="0E0D3B"/>
                </a:solidFill>
              </a:rPr>
              <a:t>pancakes to burgers, renaming the restaurant chain IHOB. </a:t>
            </a:r>
            <a:br>
              <a:rPr lang="en-US" b="1" dirty="0">
                <a:solidFill>
                  <a:srgbClr val="0E0D3B"/>
                </a:solidFill>
              </a:rPr>
            </a:br>
            <a:r>
              <a:rPr lang="en-US" b="1" dirty="0">
                <a:solidFill>
                  <a:srgbClr val="0E0D3B"/>
                </a:solidFill>
              </a:rPr>
              <a:t>The activation quadrupled IHOP’s burger sales, not only building awareness for broader product availability in the restaurant but </a:t>
            </a:r>
            <a:br>
              <a:rPr lang="en-US" b="1" dirty="0">
                <a:solidFill>
                  <a:srgbClr val="0E0D3B"/>
                </a:solidFill>
              </a:rPr>
            </a:br>
            <a:r>
              <a:rPr lang="en-US" b="1" dirty="0">
                <a:solidFill>
                  <a:srgbClr val="0E0D3B"/>
                </a:solidFill>
              </a:rPr>
              <a:t>also stealing a 60 percent share of burger conversation on Twitter. </a:t>
            </a:r>
          </a:p>
          <a:p>
            <a:pPr lvl="0">
              <a:defRPr/>
            </a:pPr>
            <a:endParaRPr lang="en-US" b="1" dirty="0">
              <a:solidFill>
                <a:srgbClr val="0E0D3B"/>
              </a:solidFill>
            </a:endParaRPr>
          </a:p>
          <a:p>
            <a:pPr lvl="0" fontAlgn="ctr">
              <a:defRPr/>
            </a:pPr>
            <a:r>
              <a:rPr lang="en-US" b="1" dirty="0">
                <a:solidFill>
                  <a:srgbClr val="0E0D3B"/>
                </a:solidFill>
              </a:rPr>
              <a:t>Not to be outdone, Burger King has also mastered the art of redirection. </a:t>
            </a:r>
            <a:br>
              <a:rPr lang="en-US" b="1" dirty="0">
                <a:solidFill>
                  <a:srgbClr val="0E0D3B"/>
                </a:solidFill>
              </a:rPr>
            </a:br>
            <a:br>
              <a:rPr lang="en-US" b="1" dirty="0">
                <a:solidFill>
                  <a:srgbClr val="0E0D3B"/>
                </a:solidFill>
              </a:rPr>
            </a:br>
            <a:r>
              <a:rPr lang="en-US" b="1" dirty="0">
                <a:solidFill>
                  <a:srgbClr val="0E0D3B"/>
                </a:solidFill>
              </a:rPr>
              <a:t>Since 2017, the brand has been turning up the heat for competitors, </a:t>
            </a:r>
            <a:br>
              <a:rPr lang="en-US" b="1" dirty="0">
                <a:solidFill>
                  <a:srgbClr val="0E0D3B"/>
                </a:solidFill>
              </a:rPr>
            </a:br>
            <a:r>
              <a:rPr lang="en-US" b="1" dirty="0">
                <a:solidFill>
                  <a:srgbClr val="0E0D3B"/>
                </a:solidFill>
              </a:rPr>
              <a:t>co-opting angry tweets from Wendy’s customers who were upset about losing spicy chicken nuggets from their menu. Burger King saw Wendy’s loss as their gain, adding nuggets to their own menu and using Wendy’s complaints in their own advertising to sell out of three months of nugget inventory in just four weeks. </a:t>
            </a:r>
            <a:br>
              <a:rPr lang="en-US" b="1" dirty="0">
                <a:solidFill>
                  <a:srgbClr val="0E0D3B"/>
                </a:solidFill>
              </a:rPr>
            </a:br>
            <a:br>
              <a:rPr lang="en-US" b="1" dirty="0">
                <a:solidFill>
                  <a:srgbClr val="0E0D3B"/>
                </a:solidFill>
              </a:rPr>
            </a:br>
            <a:r>
              <a:rPr lang="en-US" b="1" dirty="0">
                <a:solidFill>
                  <a:srgbClr val="0E0D3B"/>
                </a:solidFill>
              </a:rPr>
              <a:t>This year, Burger King took home the Direct Grand Prix for its ‘Whopper Detour,’ which geofenced McDonald’s locations and sent customers to the nearest Burger King with the promise of a one-cent Whopper. </a:t>
            </a:r>
            <a:br>
              <a:rPr lang="en-US" b="1" dirty="0">
                <a:solidFill>
                  <a:srgbClr val="0E0D3B"/>
                </a:solidFill>
              </a:rPr>
            </a:br>
            <a:endParaRPr lang="en-US" b="1" dirty="0">
              <a:solidFill>
                <a:srgbClr val="0E0D3B"/>
              </a:solidFill>
            </a:endParaRPr>
          </a:p>
          <a:p>
            <a:pPr lvl="0" fontAlgn="ctr">
              <a:defRPr/>
            </a:pPr>
            <a:r>
              <a:rPr lang="en-US" b="1" dirty="0">
                <a:solidFill>
                  <a:srgbClr val="0E0D3B"/>
                </a:solidFill>
              </a:rPr>
              <a:t>In short, food brands are stirring it up. </a:t>
            </a:r>
          </a:p>
        </p:txBody>
      </p:sp>
      <p:pic>
        <p:nvPicPr>
          <p:cNvPr id="12" name="Picture 11">
            <a:extLst>
              <a:ext uri="{FF2B5EF4-FFF2-40B4-BE49-F238E27FC236}">
                <a16:creationId xmlns:a16="http://schemas.microsoft.com/office/drawing/2014/main" id="{FB1279EE-6DEF-FE4F-9012-673ACFFB6F6B}"/>
              </a:ext>
            </a:extLst>
          </p:cNvPr>
          <p:cNvPicPr>
            <a:picLocks noChangeAspect="1"/>
          </p:cNvPicPr>
          <p:nvPr/>
        </p:nvPicPr>
        <p:blipFill rotWithShape="1">
          <a:blip r:embed="rId8"/>
          <a:srcRect l="4080" t="8389" r="4080" b="27674"/>
          <a:stretch/>
        </p:blipFill>
        <p:spPr>
          <a:xfrm>
            <a:off x="6542315" y="3962676"/>
            <a:ext cx="5433778" cy="2231295"/>
          </a:xfrm>
          <a:prstGeom prst="rect">
            <a:avLst/>
          </a:prstGeom>
        </p:spPr>
      </p:pic>
      <p:pic>
        <p:nvPicPr>
          <p:cNvPr id="14" name="Graphic 13">
            <a:extLst>
              <a:ext uri="{FF2B5EF4-FFF2-40B4-BE49-F238E27FC236}">
                <a16:creationId xmlns:a16="http://schemas.microsoft.com/office/drawing/2014/main" id="{6FDA54D3-F02A-884A-912D-C0086C10DD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0" y="1903133"/>
            <a:ext cx="792255" cy="792255"/>
          </a:xfrm>
          <a:prstGeom prst="rect">
            <a:avLst/>
          </a:prstGeom>
        </p:spPr>
      </p:pic>
      <p:sp>
        <p:nvSpPr>
          <p:cNvPr id="2" name="Slide Number Placeholder 1">
            <a:extLst>
              <a:ext uri="{FF2B5EF4-FFF2-40B4-BE49-F238E27FC236}">
                <a16:creationId xmlns:a16="http://schemas.microsoft.com/office/drawing/2014/main" id="{C7ACBBDB-7A9B-B74D-B2C6-68D22A944999}"/>
              </a:ext>
            </a:extLst>
          </p:cNvPr>
          <p:cNvSpPr>
            <a:spLocks noGrp="1"/>
          </p:cNvSpPr>
          <p:nvPr>
            <p:ph type="sldNum" sz="quarter" idx="12"/>
          </p:nvPr>
        </p:nvSpPr>
        <p:spPr/>
        <p:txBody>
          <a:bodyPr/>
          <a:lstStyle/>
          <a:p>
            <a:pPr algn="ctr"/>
            <a:fld id="{0C7B4787-4E7A-BF42-838C-32DA173181A9}" type="slidenum">
              <a:rPr lang="en-US" smtClean="0"/>
              <a:pPr algn="ctr"/>
              <a:t>7</a:t>
            </a:fld>
            <a:endParaRPr lang="en-US"/>
          </a:p>
        </p:txBody>
      </p:sp>
    </p:spTree>
    <p:extLst>
      <p:ext uri="{BB962C8B-B14F-4D97-AF65-F5344CB8AC3E}">
        <p14:creationId xmlns:p14="http://schemas.microsoft.com/office/powerpoint/2010/main" val="2022117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DDFAE5-7938-264B-BD9D-ABB646EAEE04}"/>
              </a:ext>
            </a:extLst>
          </p:cNvPr>
          <p:cNvPicPr>
            <a:picLocks noChangeAspect="1"/>
          </p:cNvPicPr>
          <p:nvPr/>
        </p:nvPicPr>
        <p:blipFill rotWithShape="1">
          <a:blip r:embed="rId3"/>
          <a:srcRect t="19823" b="18662"/>
          <a:stretch/>
        </p:blipFill>
        <p:spPr>
          <a:xfrm>
            <a:off x="0" y="-287"/>
            <a:ext cx="12192000" cy="4203853"/>
          </a:xfrm>
          <a:prstGeom prst="rect">
            <a:avLst/>
          </a:prstGeom>
        </p:spPr>
      </p:pic>
      <p:sp>
        <p:nvSpPr>
          <p:cNvPr id="5" name="TextBox 4">
            <a:extLst>
              <a:ext uri="{FF2B5EF4-FFF2-40B4-BE49-F238E27FC236}">
                <a16:creationId xmlns:a16="http://schemas.microsoft.com/office/drawing/2014/main" id="{7E11740C-C5EC-4E44-B1CC-60FD90A4348A}"/>
              </a:ext>
            </a:extLst>
          </p:cNvPr>
          <p:cNvSpPr txBox="1"/>
          <p:nvPr/>
        </p:nvSpPr>
        <p:spPr>
          <a:xfrm>
            <a:off x="1343025" y="4732988"/>
            <a:ext cx="3068955" cy="5170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t>Capitalize on low hanging fruit </a:t>
            </a:r>
            <a:b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br>
            <a:r>
              <a:rPr kumimoji="0" lang="en-US"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rPr>
              <a:t>to identify a ballpark </a:t>
            </a:r>
            <a:endParaRPr kumimoji="0" lang="fr-FR" sz="1400" b="0" i="0" u="none" strike="noStrike" kern="1200" cap="none" spc="0" normalizeH="0" baseline="0" noProof="0" dirty="0">
              <a:ln>
                <a:noFill/>
              </a:ln>
              <a:solidFill>
                <a:srgbClr val="FFFFFF"/>
              </a:solidFill>
              <a:effectLst/>
              <a:uLnTx/>
              <a:uFillTx/>
              <a:latin typeface="Helvetica Neue Normal" charset="0"/>
              <a:ea typeface="+mn-ea"/>
              <a:cs typeface="Helvetica Neue Normal" charset="0"/>
            </a:endParaRPr>
          </a:p>
        </p:txBody>
      </p:sp>
      <p:sp>
        <p:nvSpPr>
          <p:cNvPr id="8" name="TextBox 7">
            <a:extLst>
              <a:ext uri="{FF2B5EF4-FFF2-40B4-BE49-F238E27FC236}">
                <a16:creationId xmlns:a16="http://schemas.microsoft.com/office/drawing/2014/main" id="{495204F1-563A-498D-8C08-51B2348B5A38}"/>
              </a:ext>
            </a:extLst>
          </p:cNvPr>
          <p:cNvSpPr txBox="1"/>
          <p:nvPr/>
        </p:nvSpPr>
        <p:spPr>
          <a:xfrm>
            <a:off x="1778696" y="2764272"/>
            <a:ext cx="3227532" cy="181396"/>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sz="900" dirty="0">
                <a:solidFill>
                  <a:srgbClr val="0E0D3B"/>
                </a:solidFill>
                <a:latin typeface="Century Gothic" panose="020B0502020202020204" pitchFamily="34" charset="0"/>
                <a:cs typeface="Futura Medium" panose="020B0602020204020303" pitchFamily="34" charset="-79"/>
              </a:rPr>
              <a:t>    </a:t>
            </a:r>
            <a:endParaRPr kumimoji="0" lang="en-US" sz="900" b="0" i="0" u="none" strike="noStrike" kern="1200" cap="none" spc="0" normalizeH="0" baseline="0" noProof="0" dirty="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pic>
        <p:nvPicPr>
          <p:cNvPr id="23" name="Graphic 22">
            <a:extLst>
              <a:ext uri="{FF2B5EF4-FFF2-40B4-BE49-F238E27FC236}">
                <a16:creationId xmlns:a16="http://schemas.microsoft.com/office/drawing/2014/main" id="{FF43CD6F-CE39-AC49-BD35-1B1B840D18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473457"/>
            <a:ext cx="1814294" cy="519062"/>
          </a:xfrm>
          <a:prstGeom prst="rect">
            <a:avLst/>
          </a:prstGeom>
        </p:spPr>
      </p:pic>
      <p:sp>
        <p:nvSpPr>
          <p:cNvPr id="10" name="TextBox 9">
            <a:extLst>
              <a:ext uri="{FF2B5EF4-FFF2-40B4-BE49-F238E27FC236}">
                <a16:creationId xmlns:a16="http://schemas.microsoft.com/office/drawing/2014/main" id="{2E355AAF-7C60-4145-974D-8E66358CE9FE}"/>
              </a:ext>
            </a:extLst>
          </p:cNvPr>
          <p:cNvSpPr txBox="1"/>
          <p:nvPr/>
        </p:nvSpPr>
        <p:spPr>
          <a:xfrm>
            <a:off x="2123448" y="4427936"/>
            <a:ext cx="2597686" cy="1644233"/>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a:defRPr/>
            </a:pPr>
            <a:r>
              <a:rPr lang="en-US" b="1">
                <a:solidFill>
                  <a:srgbClr val="0E0D3B"/>
                </a:solidFill>
              </a:rPr>
              <a:t>Outside of quick service restaurants, look no further than this year’s Super Bowl to see great examples of creative judo. The </a:t>
            </a:r>
            <a:r>
              <a:rPr lang="en-US" b="1">
                <a:solidFill>
                  <a:schemeClr val="accent2"/>
                </a:solidFill>
              </a:rPr>
              <a:t>#</a:t>
            </a:r>
            <a:r>
              <a:rPr lang="en-US" b="1" err="1">
                <a:solidFill>
                  <a:schemeClr val="accent2"/>
                </a:solidFill>
              </a:rPr>
              <a:t>VolvoInterception</a:t>
            </a:r>
            <a:r>
              <a:rPr lang="en-US" b="1">
                <a:solidFill>
                  <a:schemeClr val="accent2"/>
                </a:solidFill>
              </a:rPr>
              <a:t> </a:t>
            </a:r>
            <a:r>
              <a:rPr lang="en-US" b="1">
                <a:solidFill>
                  <a:srgbClr val="0E0D3B"/>
                </a:solidFill>
              </a:rPr>
              <a:t>campaign </a:t>
            </a:r>
            <a:r>
              <a:rPr lang="en-US" b="1" err="1">
                <a:solidFill>
                  <a:srgbClr val="0E0D3B"/>
                </a:solidFill>
              </a:rPr>
              <a:t>mobilised</a:t>
            </a:r>
            <a:r>
              <a:rPr lang="en-US" b="1">
                <a:solidFill>
                  <a:srgbClr val="0E0D3B"/>
                </a:solidFill>
              </a:rPr>
              <a:t> Big Game watchers to declare their Volvo brand loyalty and purchase intent during one of sports culture’s biggest moments—not to mention their competitors’ ads. </a:t>
            </a:r>
          </a:p>
        </p:txBody>
      </p:sp>
      <p:sp>
        <p:nvSpPr>
          <p:cNvPr id="17" name="TextBox 16">
            <a:extLst>
              <a:ext uri="{FF2B5EF4-FFF2-40B4-BE49-F238E27FC236}">
                <a16:creationId xmlns:a16="http://schemas.microsoft.com/office/drawing/2014/main" id="{3A7E70A2-0E5D-D84C-8A11-B38768D6E17C}"/>
              </a:ext>
            </a:extLst>
          </p:cNvPr>
          <p:cNvSpPr txBox="1"/>
          <p:nvPr/>
        </p:nvSpPr>
        <p:spPr>
          <a:xfrm>
            <a:off x="5127906" y="4427936"/>
            <a:ext cx="2597686" cy="1274901"/>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a:defRPr/>
            </a:pPr>
            <a:r>
              <a:rPr lang="en-US" b="1" dirty="0">
                <a:solidFill>
                  <a:srgbClr val="0E0D3B"/>
                </a:solidFill>
              </a:rPr>
              <a:t>Any time another car company aired a commercial during the game, viewers could tweet at Volvo to nominate a family member or friend whom they thought deserved to win one of its cars, generating a 70 percent sales lift for Volvo entirely off competitive promotion.</a:t>
            </a:r>
          </a:p>
        </p:txBody>
      </p:sp>
      <p:sp>
        <p:nvSpPr>
          <p:cNvPr id="18" name="TextBox 17">
            <a:extLst>
              <a:ext uri="{FF2B5EF4-FFF2-40B4-BE49-F238E27FC236}">
                <a16:creationId xmlns:a16="http://schemas.microsoft.com/office/drawing/2014/main" id="{A8E0B8D2-AD23-A24F-896C-853256DCBDB0}"/>
              </a:ext>
            </a:extLst>
          </p:cNvPr>
          <p:cNvSpPr txBox="1"/>
          <p:nvPr/>
        </p:nvSpPr>
        <p:spPr>
          <a:xfrm>
            <a:off x="8132364" y="4427936"/>
            <a:ext cx="2597686" cy="1643783"/>
          </a:xfrm>
          <a:prstGeom prst="rect">
            <a:avLst/>
          </a:prstGeom>
          <a:noFill/>
        </p:spPr>
        <p:txBody>
          <a:bodyPr wrap="square" lIns="0" tIns="0" rIns="91440" bIns="0" rtlCol="0">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lvl="0">
              <a:defRPr/>
            </a:pPr>
            <a:r>
              <a:rPr lang="en-US" b="1" dirty="0">
                <a:solidFill>
                  <a:srgbClr val="0E0D3B"/>
                </a:solidFill>
              </a:rPr>
              <a:t>The impact of brand judo can have bigger implications than product sales. Many times it is a clear statement on brand purpose. Domino’s Pizza’s Paving for Pizza campaign cheekily used </a:t>
            </a:r>
            <a:r>
              <a:rPr lang="en-US" b="1" dirty="0" err="1">
                <a:solidFill>
                  <a:srgbClr val="0E0D3B"/>
                </a:solidFill>
              </a:rPr>
              <a:t>humour</a:t>
            </a:r>
            <a:r>
              <a:rPr lang="en-US" b="1" dirty="0">
                <a:solidFill>
                  <a:srgbClr val="0E0D3B"/>
                </a:solidFill>
              </a:rPr>
              <a:t> to drive connectivity between its product quality and U.S. road infrastructure, pushing customers to invest in their communities. </a:t>
            </a:r>
          </a:p>
        </p:txBody>
      </p:sp>
      <p:sp>
        <p:nvSpPr>
          <p:cNvPr id="2" name="Slide Number Placeholder 1">
            <a:extLst>
              <a:ext uri="{FF2B5EF4-FFF2-40B4-BE49-F238E27FC236}">
                <a16:creationId xmlns:a16="http://schemas.microsoft.com/office/drawing/2014/main" id="{2A24CC0F-E2EB-5C4B-90AA-D871C9497418}"/>
              </a:ext>
            </a:extLst>
          </p:cNvPr>
          <p:cNvSpPr>
            <a:spLocks noGrp="1"/>
          </p:cNvSpPr>
          <p:nvPr>
            <p:ph type="sldNum" sz="quarter" idx="12"/>
          </p:nvPr>
        </p:nvSpPr>
        <p:spPr/>
        <p:txBody>
          <a:bodyPr/>
          <a:lstStyle/>
          <a:p>
            <a:pPr algn="ctr"/>
            <a:fld id="{0C7B4787-4E7A-BF42-838C-32DA173181A9}" type="slidenum">
              <a:rPr lang="en-US" smtClean="0"/>
              <a:pPr algn="ctr"/>
              <a:t>8</a:t>
            </a:fld>
            <a:endParaRPr lang="en-US"/>
          </a:p>
        </p:txBody>
      </p:sp>
    </p:spTree>
    <p:extLst>
      <p:ext uri="{BB962C8B-B14F-4D97-AF65-F5344CB8AC3E}">
        <p14:creationId xmlns:p14="http://schemas.microsoft.com/office/powerpoint/2010/main" val="3813739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7638A31-ED98-8145-B57A-AFC36E0BE264}"/>
              </a:ext>
            </a:extLst>
          </p:cNvPr>
          <p:cNvPicPr>
            <a:picLocks noChangeAspect="1"/>
          </p:cNvPicPr>
          <p:nvPr/>
        </p:nvPicPr>
        <p:blipFill>
          <a:blip r:embed="rId3"/>
          <a:stretch>
            <a:fillRect/>
          </a:stretch>
        </p:blipFill>
        <p:spPr>
          <a:xfrm>
            <a:off x="-20366" y="187570"/>
            <a:ext cx="5585638" cy="3947744"/>
          </a:xfrm>
          <a:prstGeom prst="rect">
            <a:avLst/>
          </a:prstGeom>
          <a:ln>
            <a:solidFill>
              <a:schemeClr val="tx1">
                <a:lumMod val="10000"/>
                <a:lumOff val="90000"/>
              </a:schemeClr>
            </a:solidFill>
          </a:ln>
        </p:spPr>
      </p:pic>
      <p:sp>
        <p:nvSpPr>
          <p:cNvPr id="5" name="Rectangle 4">
            <a:extLst>
              <a:ext uri="{FF2B5EF4-FFF2-40B4-BE49-F238E27FC236}">
                <a16:creationId xmlns:a16="http://schemas.microsoft.com/office/drawing/2014/main" id="{3409AAF2-C13F-834A-8654-B1D545844D7A}"/>
              </a:ext>
            </a:extLst>
          </p:cNvPr>
          <p:cNvSpPr/>
          <p:nvPr/>
        </p:nvSpPr>
        <p:spPr>
          <a:xfrm>
            <a:off x="6467706" y="1751134"/>
            <a:ext cx="2433667" cy="4285532"/>
          </a:xfrm>
          <a:prstGeom prst="rect">
            <a:avLst/>
          </a:prstGeom>
        </p:spPr>
        <p:txBody>
          <a:bodyPr wrap="square" lIns="0" tIns="0" rIns="0" bIns="0">
            <a:spAutoFit/>
          </a:bodyPr>
          <a:lstStyle/>
          <a:p>
            <a:pPr>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Sometimes creative judo overlaps with identity and value-based content. That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was embodied in FCB’s campaign ‘Go Back To Africa,’ which won the Creative Strategy Grand Prix.</a:t>
            </a:r>
          </a:p>
          <a:p>
            <a:pPr>
              <a:lnSpc>
                <a:spcPts val="1640"/>
              </a:lnSpc>
              <a:defRPr/>
            </a:pP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The campaign used social listening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to identify harassing and racist messaging and then, after censoring hate speech, turn it into a promotion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to travel to Africa with curated experiences from Black &amp; Abroad.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The racist posts were placed in front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of African landscapes and promoted to Black travel intenders. </a:t>
            </a:r>
          </a:p>
          <a:p>
            <a:pPr>
              <a:lnSpc>
                <a:spcPts val="1640"/>
              </a:lnSpc>
              <a:defRPr/>
            </a:pPr>
            <a:endParaRPr lang="en-US" sz="1000" b="1" dirty="0">
              <a:solidFill>
                <a:srgbClr val="0E0D3B"/>
              </a:solidFill>
              <a:latin typeface="Century Gothic" panose="020B0502020202020204" pitchFamily="34" charset="0"/>
              <a:cs typeface="Futura Medium" panose="020B0602020204020303" pitchFamily="34" charset="-79"/>
            </a:endParaRPr>
          </a:p>
          <a:p>
            <a:pPr>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In many of these examples, from </a:t>
            </a:r>
            <a:r>
              <a:rPr lang="en-US" sz="1000" b="1" dirty="0" err="1">
                <a:solidFill>
                  <a:srgbClr val="0E0D3B"/>
                </a:solidFill>
                <a:latin typeface="Century Gothic" panose="020B0502020202020204" pitchFamily="34" charset="0"/>
                <a:cs typeface="Futura Medium" panose="020B0602020204020303" pitchFamily="34" charset="-79"/>
              </a:rPr>
              <a:t>Essity</a:t>
            </a:r>
            <a:r>
              <a:rPr lang="en-US" sz="1000" b="1" dirty="0">
                <a:solidFill>
                  <a:srgbClr val="0E0D3B"/>
                </a:solidFill>
                <a:latin typeface="Century Gothic" panose="020B0502020202020204" pitchFamily="34" charset="0"/>
                <a:cs typeface="Futura Medium" panose="020B0602020204020303" pitchFamily="34" charset="-79"/>
              </a:rPr>
              <a:t> to Burger King, we see brands growing their campaigns year-over-year, never shortchanging creativity but committing for the long haul. </a:t>
            </a:r>
          </a:p>
        </p:txBody>
      </p:sp>
      <p:sp>
        <p:nvSpPr>
          <p:cNvPr id="6" name="Rectangle 5">
            <a:extLst>
              <a:ext uri="{FF2B5EF4-FFF2-40B4-BE49-F238E27FC236}">
                <a16:creationId xmlns:a16="http://schemas.microsoft.com/office/drawing/2014/main" id="{4C00CC50-2B36-9248-8713-EE74D5D98ED6}"/>
              </a:ext>
            </a:extLst>
          </p:cNvPr>
          <p:cNvSpPr/>
          <p:nvPr/>
        </p:nvSpPr>
        <p:spPr>
          <a:xfrm>
            <a:off x="2319455" y="4332888"/>
            <a:ext cx="3245818" cy="1728550"/>
          </a:xfrm>
          <a:prstGeom prst="rect">
            <a:avLst/>
          </a:prstGeom>
          <a:noFill/>
        </p:spPr>
        <p:txBody>
          <a:bodyPr wrap="square" lIns="0" tIns="0" rIns="0" bIns="0" rtlCol="0" anchor="t">
            <a:spAutoFit/>
          </a:bodyPr>
          <a:lstStyle/>
          <a:p>
            <a:r>
              <a:rPr lang="en-US" b="1">
                <a:solidFill>
                  <a:schemeClr val="tx2"/>
                </a:solidFill>
                <a:latin typeface="Century Gothic" panose="020F0302020204030204"/>
              </a:rPr>
              <a:t>of business leaders rate their knowledge of brand building as average to very poor</a:t>
            </a:r>
          </a:p>
          <a:p>
            <a:pPr>
              <a:spcBef>
                <a:spcPts val="600"/>
              </a:spcBef>
            </a:pPr>
            <a:r>
              <a:rPr lang="en-US" sz="1000" dirty="0">
                <a:solidFill>
                  <a:schemeClr val="tx2"/>
                </a:solidFill>
                <a:latin typeface="Century Gothic" panose="020F0302020204030204"/>
              </a:rPr>
              <a:t>—</a:t>
            </a:r>
            <a:r>
              <a:rPr lang="en-US" sz="1000" i="1" dirty="0">
                <a:solidFill>
                  <a:schemeClr val="tx2"/>
                </a:solidFill>
                <a:latin typeface="Century Gothic" panose="020F0302020204030204"/>
              </a:rPr>
              <a:t>The Crisis in Creative Effectiveness</a:t>
            </a:r>
            <a:r>
              <a:rPr lang="en-US" sz="1000" dirty="0">
                <a:solidFill>
                  <a:schemeClr val="tx2"/>
                </a:solidFill>
                <a:latin typeface="Century Gothic" panose="020F0302020204030204"/>
              </a:rPr>
              <a:t>, </a:t>
            </a:r>
            <a:br>
              <a:rPr lang="en-US" sz="1000" dirty="0">
                <a:solidFill>
                  <a:schemeClr val="tx2"/>
                </a:solidFill>
                <a:latin typeface="Century Gothic" panose="020F0302020204030204"/>
              </a:rPr>
            </a:br>
            <a:r>
              <a:rPr lang="en-US" sz="1000" dirty="0">
                <a:solidFill>
                  <a:schemeClr val="tx2"/>
                </a:solidFill>
                <a:latin typeface="Century Gothic" panose="020F0302020204030204"/>
              </a:rPr>
              <a:t>Peter Field and the Institute Of </a:t>
            </a:r>
            <a:br>
              <a:rPr lang="en-US" sz="1000" dirty="0">
                <a:solidFill>
                  <a:schemeClr val="tx2"/>
                </a:solidFill>
                <a:latin typeface="Century Gothic" panose="020F0302020204030204"/>
              </a:rPr>
            </a:br>
            <a:r>
              <a:rPr lang="en-US" sz="1000" dirty="0">
                <a:solidFill>
                  <a:schemeClr val="tx2"/>
                </a:solidFill>
                <a:latin typeface="Century Gothic" panose="020F0302020204030204"/>
              </a:rPr>
              <a:t>Practitioners In Advertising (IPA).</a:t>
            </a:r>
          </a:p>
          <a:p>
            <a:pPr>
              <a:lnSpc>
                <a:spcPts val="3200"/>
              </a:lnSpc>
            </a:pPr>
            <a:endParaRPr lang="en-US" dirty="0">
              <a:solidFill>
                <a:schemeClr val="tx2"/>
              </a:solidFill>
              <a:latin typeface="Century Gothic" panose="020F0302020204030204"/>
            </a:endParaRPr>
          </a:p>
        </p:txBody>
      </p:sp>
      <p:pic>
        <p:nvPicPr>
          <p:cNvPr id="7" name="Graphic 6">
            <a:extLst>
              <a:ext uri="{FF2B5EF4-FFF2-40B4-BE49-F238E27FC236}">
                <a16:creationId xmlns:a16="http://schemas.microsoft.com/office/drawing/2014/main" id="{81515ED8-3B76-9A45-AA4F-F03FEB5DE69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sp>
        <p:nvSpPr>
          <p:cNvPr id="8" name="Oval 7">
            <a:extLst>
              <a:ext uri="{FF2B5EF4-FFF2-40B4-BE49-F238E27FC236}">
                <a16:creationId xmlns:a16="http://schemas.microsoft.com/office/drawing/2014/main" id="{6E4D429C-91DB-3247-A73E-36EF4728C803}"/>
              </a:ext>
            </a:extLst>
          </p:cNvPr>
          <p:cNvSpPr/>
          <p:nvPr/>
        </p:nvSpPr>
        <p:spPr>
          <a:xfrm>
            <a:off x="450588" y="4053297"/>
            <a:ext cx="1598602" cy="15986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B1C27BA-5673-0F4F-AF8D-0284821F17A6}"/>
              </a:ext>
            </a:extLst>
          </p:cNvPr>
          <p:cNvSpPr txBox="1"/>
          <p:nvPr/>
        </p:nvSpPr>
        <p:spPr>
          <a:xfrm>
            <a:off x="610449" y="4232027"/>
            <a:ext cx="1310615" cy="965136"/>
          </a:xfrm>
          <a:prstGeom prst="rect">
            <a:avLst/>
          </a:prstGeom>
          <a:noFill/>
        </p:spPr>
        <p:txBody>
          <a:bodyPr wrap="non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Century Gothic" panose="020F0302020204030204"/>
                <a:ea typeface="+mn-ea"/>
                <a:cs typeface="+mn-cs"/>
              </a:rPr>
              <a:t>52%</a:t>
            </a:r>
          </a:p>
        </p:txBody>
      </p:sp>
      <p:sp>
        <p:nvSpPr>
          <p:cNvPr id="10" name="Arc 9">
            <a:extLst>
              <a:ext uri="{FF2B5EF4-FFF2-40B4-BE49-F238E27FC236}">
                <a16:creationId xmlns:a16="http://schemas.microsoft.com/office/drawing/2014/main" id="{C10502AA-D536-194D-9821-A993DE74865B}"/>
              </a:ext>
            </a:extLst>
          </p:cNvPr>
          <p:cNvSpPr/>
          <p:nvPr/>
        </p:nvSpPr>
        <p:spPr>
          <a:xfrm>
            <a:off x="450588" y="4053297"/>
            <a:ext cx="1598602" cy="1598602"/>
          </a:xfrm>
          <a:prstGeom prst="arc">
            <a:avLst>
              <a:gd name="adj1" fmla="val 16200000"/>
              <a:gd name="adj2" fmla="val 6171696"/>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1" name="Graphic 10">
            <a:extLst>
              <a:ext uri="{FF2B5EF4-FFF2-40B4-BE49-F238E27FC236}">
                <a16:creationId xmlns:a16="http://schemas.microsoft.com/office/drawing/2014/main" id="{10D7D7F1-AF59-0849-BBC9-798E4C7FC1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7704" y="607345"/>
            <a:ext cx="815127" cy="815127"/>
          </a:xfrm>
          <a:prstGeom prst="rect">
            <a:avLst/>
          </a:prstGeom>
        </p:spPr>
      </p:pic>
      <p:sp>
        <p:nvSpPr>
          <p:cNvPr id="18" name="Rectangle 17">
            <a:extLst>
              <a:ext uri="{FF2B5EF4-FFF2-40B4-BE49-F238E27FC236}">
                <a16:creationId xmlns:a16="http://schemas.microsoft.com/office/drawing/2014/main" id="{D862CEAC-B241-9C40-920B-42DF92C6AE12}"/>
              </a:ext>
            </a:extLst>
          </p:cNvPr>
          <p:cNvSpPr/>
          <p:nvPr/>
        </p:nvSpPr>
        <p:spPr>
          <a:xfrm>
            <a:off x="9303709" y="1751134"/>
            <a:ext cx="2433667" cy="4695901"/>
          </a:xfrm>
          <a:prstGeom prst="rect">
            <a:avLst/>
          </a:prstGeom>
        </p:spPr>
        <p:txBody>
          <a:bodyPr wrap="square" lIns="0" tIns="0" rIns="0" bIns="0">
            <a:spAutoFit/>
          </a:bodyPr>
          <a:lstStyle/>
          <a:p>
            <a:pPr>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Statistically we’ve seen that brand activations focused on quick wins don’t ultimately drive sales. Short-term creatively awarded campaigns are around 50 percent less effective than long-term awarded campaigns, according to ‘The Crisis in Creative Effectiveness’ study by Peter Field and the Institute Of Practitioners In Advertising (IPA).</a:t>
            </a:r>
          </a:p>
          <a:p>
            <a:pPr>
              <a:lnSpc>
                <a:spcPts val="1640"/>
              </a:lnSpc>
              <a:defRPr/>
            </a:pPr>
            <a:endParaRPr lang="en-US" sz="1000" b="1" dirty="0">
              <a:solidFill>
                <a:srgbClr val="0E0D3B"/>
              </a:solidFill>
              <a:latin typeface="Century Gothic" panose="020B0502020202020204" pitchFamily="34" charset="0"/>
              <a:cs typeface="Futura Medium" panose="020B0602020204020303" pitchFamily="34" charset="-79"/>
            </a:endParaRPr>
          </a:p>
          <a:p>
            <a:pPr>
              <a:lnSpc>
                <a:spcPts val="1640"/>
              </a:lnSpc>
              <a:defRPr/>
            </a:pPr>
            <a:r>
              <a:rPr lang="en-US" sz="1000" b="1" dirty="0">
                <a:solidFill>
                  <a:srgbClr val="0E0D3B"/>
                </a:solidFill>
                <a:latin typeface="Century Gothic" panose="020B0502020202020204" pitchFamily="34" charset="0"/>
                <a:cs typeface="Futura Medium" panose="020B0602020204020303" pitchFamily="34" charset="-79"/>
              </a:rPr>
              <a:t>Volvo’s Super Bowl campaign is a </a:t>
            </a:r>
            <a:br>
              <a:rPr lang="en-US" sz="1000" b="1" dirty="0">
                <a:solidFill>
                  <a:srgbClr val="0E0D3B"/>
                </a:solidFill>
                <a:latin typeface="Century Gothic" panose="020B0502020202020204" pitchFamily="34" charset="0"/>
                <a:cs typeface="Futura Medium" panose="020B0602020204020303" pitchFamily="34" charset="-79"/>
              </a:rPr>
            </a:br>
            <a:r>
              <a:rPr lang="en-US" sz="1000" b="1" dirty="0">
                <a:solidFill>
                  <a:srgbClr val="0E0D3B"/>
                </a:solidFill>
                <a:latin typeface="Century Gothic" panose="020B0502020202020204" pitchFamily="34" charset="0"/>
                <a:cs typeface="Futura Medium" panose="020B0602020204020303" pitchFamily="34" charset="-79"/>
              </a:rPr>
              <a:t>huge spike in momentum for the brand that it continues to sustain over time. Not every brand is adept at being able to do this. In fact, 52 percent of business leaders, including 30 percent of senior-level marketers, rate their knowledge of brand building as average to very poor, in spite of being responsible for setting marketing objectives across both the short- and long-term. </a:t>
            </a:r>
          </a:p>
        </p:txBody>
      </p:sp>
      <p:sp>
        <p:nvSpPr>
          <p:cNvPr id="2" name="Slide Number Placeholder 1">
            <a:extLst>
              <a:ext uri="{FF2B5EF4-FFF2-40B4-BE49-F238E27FC236}">
                <a16:creationId xmlns:a16="http://schemas.microsoft.com/office/drawing/2014/main" id="{85C0A5DF-5EB9-E249-9202-9442D29FF73C}"/>
              </a:ext>
            </a:extLst>
          </p:cNvPr>
          <p:cNvSpPr>
            <a:spLocks noGrp="1"/>
          </p:cNvSpPr>
          <p:nvPr>
            <p:ph type="sldNum" sz="quarter" idx="12"/>
          </p:nvPr>
        </p:nvSpPr>
        <p:spPr/>
        <p:txBody>
          <a:bodyPr/>
          <a:lstStyle/>
          <a:p>
            <a:pPr algn="ctr"/>
            <a:fld id="{0C7B4787-4E7A-BF42-838C-32DA173181A9}" type="slidenum">
              <a:rPr lang="en-US" smtClean="0"/>
              <a:pPr algn="ctr"/>
              <a:t>9</a:t>
            </a:fld>
            <a:endParaRPr lang="en-US"/>
          </a:p>
        </p:txBody>
      </p:sp>
    </p:spTree>
    <p:extLst>
      <p:ext uri="{BB962C8B-B14F-4D97-AF65-F5344CB8AC3E}">
        <p14:creationId xmlns:p14="http://schemas.microsoft.com/office/powerpoint/2010/main" val="484677494"/>
      </p:ext>
    </p:extLst>
  </p:cSld>
  <p:clrMapOvr>
    <a:masterClrMapping/>
  </p:clrMapOvr>
</p:sld>
</file>

<file path=ppt/theme/theme1.xml><?xml version="1.0" encoding="utf-8"?>
<a:theme xmlns:a="http://schemas.openxmlformats.org/drawingml/2006/main" name="Digital Doggy Bag Master">
  <a:themeElements>
    <a:clrScheme name="CannesToGoTemplate">
      <a:dk1>
        <a:srgbClr val="1D1D1D"/>
      </a:dk1>
      <a:lt1>
        <a:srgbClr val="FFFFFF"/>
      </a:lt1>
      <a:dk2>
        <a:srgbClr val="0E0D3B"/>
      </a:dk2>
      <a:lt2>
        <a:srgbClr val="F8F8F8"/>
      </a:lt2>
      <a:accent1>
        <a:srgbClr val="090971"/>
      </a:accent1>
      <a:accent2>
        <a:srgbClr val="00C8E5"/>
      </a:accent2>
      <a:accent3>
        <a:srgbClr val="F8D615"/>
      </a:accent3>
      <a:accent4>
        <a:srgbClr val="FF3263"/>
      </a:accent4>
      <a:accent5>
        <a:srgbClr val="F68E7B"/>
      </a:accent5>
      <a:accent6>
        <a:srgbClr val="917CE5"/>
      </a:accent6>
      <a:hlink>
        <a:srgbClr val="00C8E5"/>
      </a:hlink>
      <a:folHlink>
        <a:srgbClr val="027B8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2BB4953D9CDA4F97780D8A168E5A4E" ma:contentTypeVersion="9" ma:contentTypeDescription="Create a new document." ma:contentTypeScope="" ma:versionID="c06970ac7a3e4a62b36efdebd8e1cc02">
  <xsd:schema xmlns:xsd="http://www.w3.org/2001/XMLSchema" xmlns:xs="http://www.w3.org/2001/XMLSchema" xmlns:p="http://schemas.microsoft.com/office/2006/metadata/properties" xmlns:ns2="83865164-9222-4e4b-99fd-482f3c4f47cf" xmlns:ns3="d4e8039f-2d8f-496e-b703-1288a1dffb48" targetNamespace="http://schemas.microsoft.com/office/2006/metadata/properties" ma:root="true" ma:fieldsID="22b7ff76e9b4bea620be7e49c8f44370" ns2:_="" ns3:_="">
    <xsd:import namespace="83865164-9222-4e4b-99fd-482f3c4f47cf"/>
    <xsd:import namespace="d4e8039f-2d8f-496e-b703-1288a1dffb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65164-9222-4e4b-99fd-482f3c4f4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e8039f-2d8f-496e-b703-1288a1dffb4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590869-6B53-455F-98F3-C57B4EA9E222}">
  <ds:schemaRefs>
    <ds:schemaRef ds:uri="http://purl.org/dc/elements/1.1/"/>
    <ds:schemaRef ds:uri="http://schemas.microsoft.com/office/2006/documentManagement/types"/>
    <ds:schemaRef ds:uri="http://purl.org/dc/dcmitype/"/>
    <ds:schemaRef ds:uri="http://www.w3.org/XML/1998/namespace"/>
    <ds:schemaRef ds:uri="d4e8039f-2d8f-496e-b703-1288a1dffb48"/>
    <ds:schemaRef ds:uri="http://purl.org/dc/terms/"/>
    <ds:schemaRef ds:uri="http://schemas.microsoft.com/office/2006/metadata/properties"/>
    <ds:schemaRef ds:uri="http://schemas.microsoft.com/office/infopath/2007/PartnerControls"/>
    <ds:schemaRef ds:uri="http://schemas.openxmlformats.org/package/2006/metadata/core-properties"/>
    <ds:schemaRef ds:uri="83865164-9222-4e4b-99fd-482f3c4f47cf"/>
  </ds:schemaRefs>
</ds:datastoreItem>
</file>

<file path=customXml/itemProps2.xml><?xml version="1.0" encoding="utf-8"?>
<ds:datastoreItem xmlns:ds="http://schemas.openxmlformats.org/officeDocument/2006/customXml" ds:itemID="{093D3984-E08A-4620-B38A-A15E209A46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865164-9222-4e4b-99fd-482f3c4f47cf"/>
    <ds:schemaRef ds:uri="d4e8039f-2d8f-496e-b703-1288a1dffb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045AC5-B58D-4E1D-BE8A-E72CDB1199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5539</TotalTime>
  <Words>1872</Words>
  <Application>Microsoft Office PowerPoint</Application>
  <PresentationFormat>Widescreen</PresentationFormat>
  <Paragraphs>215</Paragraphs>
  <Slides>20</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Century Gothic</vt:lpstr>
      <vt:lpstr>Futura</vt:lpstr>
      <vt:lpstr>Futura Medium</vt:lpstr>
      <vt:lpstr>Helvetica Neue Fin</vt:lpstr>
      <vt:lpstr>Helvetica Neue Normal</vt:lpstr>
      <vt:lpstr>Digital Doggy Bag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Hopkins, Brett</dc:creator>
  <cp:lastModifiedBy>Annie Smith</cp:lastModifiedBy>
  <cp:revision>35</cp:revision>
  <dcterms:created xsi:type="dcterms:W3CDTF">2019-06-13T17:01:34Z</dcterms:created>
  <dcterms:modified xsi:type="dcterms:W3CDTF">2019-06-25T12:09:34Z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0x010100A62BB4953D9CDA4F97780D8A168E5A4E</vt:lpwstr>
  </property>
</Properties>
</file>